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318" r:id="rId3"/>
    <p:sldId id="325" r:id="rId4"/>
    <p:sldId id="315" r:id="rId5"/>
    <p:sldId id="311" r:id="rId6"/>
    <p:sldId id="317" r:id="rId7"/>
    <p:sldId id="319" r:id="rId8"/>
    <p:sldId id="322" r:id="rId9"/>
    <p:sldId id="323" r:id="rId10"/>
    <p:sldId id="321" r:id="rId11"/>
    <p:sldId id="32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0C5"/>
    <a:srgbClr val="1AAA2B"/>
    <a:srgbClr val="000000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8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E3D63-3736-4C4E-AB04-209697AA3F1D}" type="datetimeFigureOut">
              <a:rPr lang="en-US" smtClean="0"/>
              <a:pPr/>
              <a:t>04/09/14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7A913-AEED-C94E-9E4F-303397762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5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EA84-FFB4-084B-AE60-80C7C8044CD1}" type="datetimeFigureOut">
              <a:rPr lang="en-US" smtClean="0"/>
              <a:pPr/>
              <a:t>04/09/14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C36-56F3-6D4F-901D-D35474FAD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32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 SPS-BD, 4. September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 SPS-BD, 4. September 2014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 SPS-BD, 4. September 2014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 SPS-BD, 4. September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rmAutofit/>
          </a:bodyPr>
          <a:lstStyle>
            <a:lvl1pPr algn="ctr">
              <a:defRPr sz="2400" b="1" u="sng"/>
            </a:lvl1pPr>
          </a:lstStyle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078628"/>
          </a:xfrm>
        </p:spPr>
        <p:txBody>
          <a:bodyPr/>
          <a:lstStyle>
            <a:lvl1pPr marL="313200" indent="-277200">
              <a:spcBef>
                <a:spcPts val="1600"/>
              </a:spcBef>
              <a:buFont typeface="Courier New"/>
              <a:buChar char="o"/>
              <a:defRPr sz="1700" b="0"/>
            </a:lvl1pPr>
            <a:lvl2pPr marL="633600" indent="-277200">
              <a:spcBef>
                <a:spcPts val="400"/>
              </a:spcBef>
              <a:spcAft>
                <a:spcPts val="400"/>
              </a:spcAft>
              <a:defRPr sz="1600"/>
            </a:lvl2pPr>
            <a:lvl3pPr marL="914400" indent="-252000">
              <a:spcBef>
                <a:spcPts val="0"/>
              </a:spcBef>
              <a:spcAft>
                <a:spcPts val="300"/>
              </a:spcAft>
              <a:buFont typeface="Lucida Grande"/>
              <a:buChar char="−"/>
              <a:defRPr sz="1500"/>
            </a:lvl3pPr>
          </a:lstStyle>
          <a:p>
            <a:pPr lvl="0" eaLnBrk="1" latinLnBrk="0" hangingPunct="1"/>
            <a:r>
              <a:rPr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lang="fr-CH" dirty="0" smtClean="0"/>
              <a:t>Deuxième niveau</a:t>
            </a:r>
          </a:p>
          <a:p>
            <a:pPr lvl="2" eaLnBrk="1" latinLnBrk="0" hangingPunct="1"/>
            <a:r>
              <a:rPr lang="fr-CH" dirty="0" smtClean="0"/>
              <a:t>Troisième niveau</a:t>
            </a:r>
          </a:p>
          <a:p>
            <a:pPr lvl="3" eaLnBrk="1" latinLnBrk="0" hangingPunct="1"/>
            <a:r>
              <a:rPr lang="fr-CH" dirty="0" smtClean="0"/>
              <a:t>Quatrième niveau</a:t>
            </a:r>
          </a:p>
          <a:p>
            <a:pPr lvl="4" eaLnBrk="1" latinLnBrk="0" hangingPunct="1"/>
            <a:r>
              <a:rPr lang="fr-CH" dirty="0" smtClean="0"/>
              <a:t>Cinquième niveau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 SPS-BD, 4. September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 SPS-BD, 4. September 2014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 SPS-BD, 4. September 2014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 SPS-BD, 4. September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1614"/>
            <a:ext cx="8226854" cy="940443"/>
          </a:xfrm>
        </p:spPr>
        <p:txBody>
          <a:bodyPr>
            <a:normAutofit fontScale="90000"/>
          </a:bodyPr>
          <a:lstStyle/>
          <a:p>
            <a:r>
              <a:rPr lang="en-US" sz="3500" dirty="0"/>
              <a:t>Studies for an SPS optics with intermediate gamma </a:t>
            </a:r>
            <a:r>
              <a:rPr lang="en-US" sz="3500" dirty="0" smtClean="0"/>
              <a:t>transition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3530600"/>
            <a:ext cx="8226854" cy="2032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G</a:t>
            </a:r>
            <a:r>
              <a:rPr lang="en-US" sz="1800" dirty="0" smtClean="0">
                <a:latin typeface="Arial"/>
                <a:cs typeface="Arial"/>
              </a:rPr>
              <a:t>. </a:t>
            </a:r>
            <a:r>
              <a:rPr lang="en-US" sz="1800" dirty="0" err="1" smtClean="0">
                <a:latin typeface="Arial"/>
                <a:cs typeface="Arial"/>
              </a:rPr>
              <a:t>Arduini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u="sng" dirty="0">
                <a:cs typeface="Arial"/>
              </a:rPr>
              <a:t>H. </a:t>
            </a:r>
            <a:r>
              <a:rPr lang="en-US" sz="1800" u="sng" dirty="0" smtClean="0">
                <a:cs typeface="Arial"/>
              </a:rPr>
              <a:t>Bartosik</a:t>
            </a:r>
            <a:r>
              <a:rPr lang="en-US" sz="1800" dirty="0" smtClean="0">
                <a:latin typeface="Arial"/>
                <a:cs typeface="Arial"/>
              </a:rPr>
              <a:t>, G. </a:t>
            </a:r>
            <a:r>
              <a:rPr lang="en-US" sz="1800" dirty="0" err="1" smtClean="0">
                <a:latin typeface="Arial"/>
                <a:cs typeface="Arial"/>
              </a:rPr>
              <a:t>Iadarola</a:t>
            </a:r>
            <a:r>
              <a:rPr lang="en-US" sz="1800" dirty="0" smtClean="0">
                <a:latin typeface="Arial"/>
                <a:cs typeface="Arial"/>
              </a:rPr>
              <a:t>, Y. </a:t>
            </a:r>
            <a:r>
              <a:rPr lang="en-US" sz="1800" dirty="0" err="1" smtClean="0">
                <a:latin typeface="Arial"/>
                <a:cs typeface="Arial"/>
              </a:rPr>
              <a:t>Papaphilippou</a:t>
            </a:r>
            <a:r>
              <a:rPr lang="en-US" sz="1800" dirty="0" smtClean="0">
                <a:latin typeface="Arial"/>
                <a:cs typeface="Arial"/>
              </a:rPr>
              <a:t>, G. </a:t>
            </a:r>
            <a:r>
              <a:rPr lang="en-US" sz="1800" dirty="0" err="1" smtClean="0">
                <a:latin typeface="Arial"/>
                <a:cs typeface="Arial"/>
              </a:rPr>
              <a:t>Rumolo</a:t>
            </a:r>
            <a:r>
              <a:rPr lang="en-US" sz="1800" dirty="0" smtClean="0">
                <a:latin typeface="Arial"/>
                <a:cs typeface="Arial"/>
              </a:rPr>
              <a:t>, E. </a:t>
            </a:r>
            <a:r>
              <a:rPr lang="en-US" sz="1800" dirty="0" err="1" smtClean="0">
                <a:latin typeface="Arial"/>
                <a:cs typeface="Arial"/>
              </a:rPr>
              <a:t>Shaposhnikova</a:t>
            </a:r>
            <a:r>
              <a:rPr lang="en-US" sz="1800" dirty="0" smtClean="0">
                <a:latin typeface="Arial"/>
                <a:cs typeface="Arial"/>
              </a:rPr>
              <a:t>, B. </a:t>
            </a:r>
            <a:r>
              <a:rPr lang="en-US" sz="1800" dirty="0" err="1" smtClean="0">
                <a:latin typeface="Arial"/>
                <a:cs typeface="Arial"/>
              </a:rPr>
              <a:t>Salvant</a:t>
            </a:r>
            <a:r>
              <a:rPr lang="en-US" sz="1800" dirty="0" smtClean="0">
                <a:latin typeface="Arial"/>
                <a:cs typeface="Arial"/>
              </a:rPr>
              <a:t>, C. </a:t>
            </a:r>
            <a:r>
              <a:rPr lang="en-US" sz="1800" dirty="0" err="1" smtClean="0">
                <a:latin typeface="Arial"/>
                <a:cs typeface="Arial"/>
              </a:rPr>
              <a:t>Zannini</a:t>
            </a:r>
            <a:endParaRPr lang="en-US" sz="1800" dirty="0" smtClean="0">
              <a:latin typeface="Arial"/>
              <a:cs typeface="Arial"/>
            </a:endParaRPr>
          </a:p>
          <a:p>
            <a:endParaRPr lang="en-US" sz="1800" dirty="0" smtClean="0">
              <a:latin typeface="Arial"/>
              <a:cs typeface="Arial"/>
            </a:endParaRPr>
          </a:p>
          <a:p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LIU SPSU-BD, 4. September 2014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LIU SPS-BD, 4. September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from SPS impedance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1917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SPS transverse impedance model </a:t>
            </a:r>
          </a:p>
          <a:p>
            <a:pPr lvl="1"/>
            <a:r>
              <a:rPr lang="en-US" dirty="0" smtClean="0"/>
              <a:t>includes kickers, resistive wall, BPMs and RF cavities and the flanges</a:t>
            </a:r>
          </a:p>
          <a:p>
            <a:pPr lvl="1"/>
            <a:r>
              <a:rPr lang="en-US" dirty="0"/>
              <a:t>reproduces ~ 95% of measured vertical coherent tune shift</a:t>
            </a:r>
          </a:p>
          <a:p>
            <a:r>
              <a:rPr lang="en-US" dirty="0" smtClean="0"/>
              <a:t>HEADTAIL </a:t>
            </a:r>
            <a:r>
              <a:rPr lang="en-US" dirty="0"/>
              <a:t>simulations with wake fields from SPS impedance model in order to estimate TMCI thresholds for nominal longitudinal emittance (0.35 </a:t>
            </a:r>
            <a:r>
              <a:rPr lang="en-US" dirty="0" err="1"/>
              <a:t>eVs</a:t>
            </a:r>
            <a:r>
              <a:rPr lang="en-US" dirty="0" smtClean="0"/>
              <a:t>) and scaled RF voltage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LIU SPS-BD, 4. September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GrowthRates_Q20_Q22_Q2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0" y="2832100"/>
            <a:ext cx="4926106" cy="3200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05210" y="3149600"/>
            <a:ext cx="292388" cy="2430000"/>
            <a:chOff x="2152809" y="2971800"/>
            <a:chExt cx="292388" cy="24300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425700" y="2971800"/>
              <a:ext cx="0" cy="2430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1289223" y="3969459"/>
              <a:ext cx="201956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rgbClr val="FF0000"/>
                  </a:solidFill>
                </a:rPr>
                <a:t>Q26 measured threshold</a:t>
              </a:r>
              <a:endParaRPr lang="en-US" sz="13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49909" y="3149600"/>
            <a:ext cx="292388" cy="2430000"/>
            <a:chOff x="2165509" y="2971800"/>
            <a:chExt cx="292388" cy="24300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425700" y="2971800"/>
              <a:ext cx="0" cy="2430000"/>
            </a:xfrm>
            <a:prstGeom prst="line">
              <a:avLst/>
            </a:prstGeom>
            <a:ln>
              <a:solidFill>
                <a:srgbClr val="1AAA2B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1301923" y="3969458"/>
              <a:ext cx="201956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rgbClr val="1AAA2B"/>
                  </a:solidFill>
                </a:rPr>
                <a:t>Q20 measured threshold</a:t>
              </a:r>
              <a:endParaRPr lang="en-US" sz="1300" dirty="0">
                <a:solidFill>
                  <a:srgbClr val="1AAA2B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9914" y="3149600"/>
            <a:ext cx="292388" cy="2430000"/>
            <a:chOff x="2152814" y="2971800"/>
            <a:chExt cx="292388" cy="243000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425700" y="2971800"/>
              <a:ext cx="0" cy="2430000"/>
            </a:xfrm>
            <a:prstGeom prst="line">
              <a:avLst/>
            </a:prstGeom>
            <a:ln>
              <a:solidFill>
                <a:srgbClr val="0E10C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1456185" y="4045658"/>
              <a:ext cx="168564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rgbClr val="0E10C5"/>
                  </a:solidFill>
                </a:rPr>
                <a:t>required for HL-LHC</a:t>
              </a:r>
              <a:endParaRPr lang="en-US" sz="1300" dirty="0">
                <a:solidFill>
                  <a:srgbClr val="0E10C5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19256" y="2965445"/>
            <a:ext cx="38452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Q26: good agreement with measured threshold (model: </a:t>
            </a:r>
            <a:r>
              <a:rPr lang="en-US" sz="1600" dirty="0" err="1" smtClean="0">
                <a:solidFill>
                  <a:srgbClr val="FF0000"/>
                </a:solidFill>
              </a:rPr>
              <a:t>Q’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=1 </a:t>
            </a:r>
            <a:r>
              <a:rPr lang="en-US" sz="1600" dirty="0">
                <a:solidFill>
                  <a:srgbClr val="FF0000"/>
                </a:solidFill>
              </a:rPr>
              <a:t>+ </a:t>
            </a:r>
            <a:r>
              <a:rPr lang="en-US" sz="1600" dirty="0" err="1">
                <a:solidFill>
                  <a:srgbClr val="FF0000"/>
                </a:solidFill>
              </a:rPr>
              <a:t>Q’’</a:t>
            </a:r>
            <a:r>
              <a:rPr lang="en-US" sz="1600" baseline="-25000" dirty="0" err="1">
                <a:solidFill>
                  <a:srgbClr val="FF0000"/>
                </a:solidFill>
              </a:rPr>
              <a:t>y</a:t>
            </a:r>
            <a:r>
              <a:rPr lang="en-US" sz="1600" dirty="0">
                <a:solidFill>
                  <a:srgbClr val="FF0000"/>
                </a:solidFill>
              </a:rPr>
              <a:t> + </a:t>
            </a:r>
            <a:r>
              <a:rPr lang="en-US" sz="1600" dirty="0" err="1" smtClean="0">
                <a:solidFill>
                  <a:srgbClr val="FF0000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600" dirty="0" smtClean="0">
                <a:solidFill>
                  <a:srgbClr val="FF0000"/>
                </a:solidFill>
              </a:rPr>
              <a:t>’</a:t>
            </a:r>
            <a:r>
              <a:rPr lang="en-US" sz="1600" dirty="0">
                <a:solidFill>
                  <a:srgbClr val="FF0000"/>
                </a:solidFill>
              </a:rPr>
              <a:t>’’)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1AAA2B"/>
                </a:solidFill>
              </a:rPr>
              <a:t>Q20:  slightly </a:t>
            </a:r>
            <a:r>
              <a:rPr lang="en-US" sz="1600" dirty="0">
                <a:solidFill>
                  <a:srgbClr val="1AAA2B"/>
                </a:solidFill>
              </a:rPr>
              <a:t>pessimistic prediction </a:t>
            </a:r>
            <a:r>
              <a:rPr lang="en-US" sz="1600" dirty="0" smtClean="0">
                <a:solidFill>
                  <a:srgbClr val="1AAA2B"/>
                </a:solidFill>
              </a:rPr>
              <a:t>compared </a:t>
            </a:r>
            <a:r>
              <a:rPr lang="en-US" sz="1600" dirty="0">
                <a:solidFill>
                  <a:srgbClr val="1AAA2B"/>
                </a:solidFill>
              </a:rPr>
              <a:t>to </a:t>
            </a:r>
            <a:r>
              <a:rPr lang="en-US" sz="1600" dirty="0" smtClean="0">
                <a:solidFill>
                  <a:srgbClr val="1AAA2B"/>
                </a:solidFill>
              </a:rPr>
              <a:t>measured threshold (model: </a:t>
            </a:r>
            <a:r>
              <a:rPr lang="en-US" sz="1600" dirty="0" err="1" smtClean="0">
                <a:solidFill>
                  <a:srgbClr val="1AAA2B"/>
                </a:solidFill>
              </a:rPr>
              <a:t>Q’</a:t>
            </a:r>
            <a:r>
              <a:rPr lang="en-US" sz="1600" baseline="-25000" dirty="0" err="1" smtClean="0">
                <a:solidFill>
                  <a:srgbClr val="1AAA2B"/>
                </a:solidFill>
              </a:rPr>
              <a:t>y</a:t>
            </a:r>
            <a:r>
              <a:rPr lang="en-US" sz="1600" baseline="-25000" dirty="0" smtClean="0">
                <a:solidFill>
                  <a:srgbClr val="1AAA2B"/>
                </a:solidFill>
              </a:rPr>
              <a:t> </a:t>
            </a:r>
            <a:r>
              <a:rPr lang="en-US" sz="1600" dirty="0" smtClean="0">
                <a:solidFill>
                  <a:srgbClr val="1AAA2B"/>
                </a:solidFill>
              </a:rPr>
              <a:t>=</a:t>
            </a:r>
            <a:r>
              <a:rPr lang="en-US" sz="1600" dirty="0">
                <a:solidFill>
                  <a:srgbClr val="1AAA2B"/>
                </a:solidFill>
              </a:rPr>
              <a:t>1 + </a:t>
            </a:r>
            <a:r>
              <a:rPr lang="en-US" sz="1600" dirty="0" err="1">
                <a:solidFill>
                  <a:srgbClr val="1AAA2B"/>
                </a:solidFill>
              </a:rPr>
              <a:t>Q’’</a:t>
            </a:r>
            <a:r>
              <a:rPr lang="en-US" sz="1600" baseline="-25000" dirty="0" err="1">
                <a:solidFill>
                  <a:srgbClr val="1AAA2B"/>
                </a:solidFill>
              </a:rPr>
              <a:t>y</a:t>
            </a:r>
            <a:r>
              <a:rPr lang="en-US" sz="1600" dirty="0">
                <a:solidFill>
                  <a:srgbClr val="1AAA2B"/>
                </a:solidFill>
              </a:rPr>
              <a:t> + </a:t>
            </a:r>
            <a:r>
              <a:rPr lang="en-US" sz="1600" dirty="0" err="1" smtClean="0">
                <a:solidFill>
                  <a:srgbClr val="1AAA2B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1AAA2B"/>
                </a:solidFill>
              </a:rPr>
              <a:t>y</a:t>
            </a:r>
            <a:r>
              <a:rPr lang="en-US" sz="1600" dirty="0" smtClean="0">
                <a:solidFill>
                  <a:srgbClr val="1AAA2B"/>
                </a:solidFill>
              </a:rPr>
              <a:t>’</a:t>
            </a:r>
            <a:r>
              <a:rPr lang="en-US" sz="1600" dirty="0">
                <a:solidFill>
                  <a:srgbClr val="1AAA2B"/>
                </a:solidFill>
              </a:rPr>
              <a:t>’’)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Predicted threshold in Q22 close to the 2.6e11 p/b required for HL-LHC (model: </a:t>
            </a:r>
            <a:r>
              <a:rPr lang="en-US" sz="1600" dirty="0" err="1" smtClean="0">
                <a:solidFill>
                  <a:srgbClr val="0000FF"/>
                </a:solidFill>
              </a:rPr>
              <a:t>Q’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1600" baseline="-250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=2)  =&gt; should be ok, since 2 out of 8 MKE kickers can be removed (were needed for CNGS)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7650" y="3060700"/>
            <a:ext cx="9547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0.35 </a:t>
            </a:r>
            <a:r>
              <a:rPr lang="en-US" sz="1500" b="1" dirty="0" err="1" smtClean="0">
                <a:solidFill>
                  <a:srgbClr val="000000"/>
                </a:solidFill>
              </a:rPr>
              <a:t>eVs</a:t>
            </a:r>
            <a:endParaRPr lang="en-US" sz="15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4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Q20 optics provides large intensity margin </a:t>
            </a:r>
            <a:r>
              <a:rPr lang="en-US" dirty="0" err="1" smtClean="0"/>
              <a:t>w.r.t</a:t>
            </a:r>
            <a:r>
              <a:rPr lang="en-US" dirty="0" smtClean="0"/>
              <a:t>. TMCI at injection, but more RF power and RF voltage is needed during acceleration compared to Q26</a:t>
            </a:r>
          </a:p>
          <a:p>
            <a:r>
              <a:rPr lang="en-US" dirty="0" smtClean="0"/>
              <a:t>Studied Q22 optics </a:t>
            </a:r>
            <a:r>
              <a:rPr lang="en-US" dirty="0" smtClean="0"/>
              <a:t>with transition energy in between Q26 and Q20</a:t>
            </a:r>
          </a:p>
          <a:p>
            <a:pPr lvl="1"/>
            <a:r>
              <a:rPr lang="en-US" dirty="0" smtClean="0"/>
              <a:t>As alternative to Q20 in case RF power remains limitation even after LIU upgrade</a:t>
            </a:r>
          </a:p>
          <a:p>
            <a:pPr lvl="1"/>
            <a:r>
              <a:rPr lang="en-US" dirty="0" smtClean="0"/>
              <a:t>Has equivalent low order resonances as Q20 and Q26</a:t>
            </a:r>
          </a:p>
          <a:p>
            <a:pPr lvl="1"/>
            <a:r>
              <a:rPr lang="en-US" dirty="0" smtClean="0"/>
              <a:t>Acceptable from aperture point of view + </a:t>
            </a:r>
            <a:r>
              <a:rPr lang="en-US" dirty="0" err="1" smtClean="0"/>
              <a:t>rematching</a:t>
            </a:r>
            <a:r>
              <a:rPr lang="en-US" dirty="0" smtClean="0"/>
              <a:t> of TT10 is feasible</a:t>
            </a:r>
          </a:p>
          <a:p>
            <a:pPr lvl="1"/>
            <a:r>
              <a:rPr lang="en-US" dirty="0" smtClean="0"/>
              <a:t>SPS impedance model predicts TMCI threshold close to the target intensity for HL-LHC beams =&gt; should be ok, but would need to be checked experimentally</a:t>
            </a:r>
          </a:p>
          <a:p>
            <a:r>
              <a:rPr lang="en-US" dirty="0" smtClean="0"/>
              <a:t>Q22 optics can be considered worth studying experimentally if</a:t>
            </a:r>
          </a:p>
          <a:p>
            <a:pPr lvl="1"/>
            <a:r>
              <a:rPr lang="en-US" dirty="0" smtClean="0"/>
              <a:t>RF power and voltage limitation during acceleration in Q20 cannot be overcome by other means (e.g. reduced ramp rate)</a:t>
            </a:r>
          </a:p>
          <a:p>
            <a:pPr lvl="1"/>
            <a:r>
              <a:rPr lang="en-US" dirty="0" smtClean="0"/>
              <a:t>other benefits are expected (e.g. longitudinal stability at flat top, …)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LIU SPS-BD, 4. September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7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instability at SPS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2044700"/>
          </a:xfrm>
        </p:spPr>
        <p:txBody>
          <a:bodyPr/>
          <a:lstStyle/>
          <a:p>
            <a:r>
              <a:rPr lang="en-US" dirty="0" smtClean="0"/>
              <a:t>TMCI </a:t>
            </a:r>
            <a:r>
              <a:rPr lang="en-US" dirty="0"/>
              <a:t>is one of the main intensity limitations for LHC </a:t>
            </a:r>
            <a:r>
              <a:rPr lang="en-US" dirty="0" smtClean="0"/>
              <a:t>beams in </a:t>
            </a:r>
            <a:r>
              <a:rPr lang="en-US" dirty="0"/>
              <a:t>Q26 </a:t>
            </a:r>
            <a:r>
              <a:rPr lang="en-US" dirty="0" smtClean="0"/>
              <a:t>optics</a:t>
            </a:r>
            <a:endParaRPr lang="en-US" dirty="0"/>
          </a:p>
          <a:p>
            <a:r>
              <a:rPr lang="en-US" dirty="0"/>
              <a:t>Simplified scaling law for TMCI threshold intensity: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LIU SPS-BD, 4. September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" name="Picture 19" descr="Q20_IntensityAlongCycle_epsz0p35eV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53" y="3084639"/>
            <a:ext cx="3866342" cy="2908388"/>
          </a:xfrm>
          <a:prstGeom prst="rect">
            <a:avLst/>
          </a:prstGeom>
        </p:spPr>
      </p:pic>
      <p:pic>
        <p:nvPicPr>
          <p:cNvPr id="21" name="Picture 20" descr="TMCI_Q26_0.35eV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3" y="3084638"/>
            <a:ext cx="3866346" cy="29083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66290" y="1938140"/>
            <a:ext cx="4864986" cy="738664"/>
            <a:chOff x="2266290" y="1938140"/>
            <a:chExt cx="4864986" cy="738664"/>
          </a:xfrm>
        </p:grpSpPr>
        <p:grpSp>
          <p:nvGrpSpPr>
            <p:cNvPr id="7" name="Group 19"/>
            <p:cNvGrpSpPr/>
            <p:nvPr/>
          </p:nvGrpSpPr>
          <p:grpSpPr>
            <a:xfrm>
              <a:off x="2266290" y="2034847"/>
              <a:ext cx="1639290" cy="542955"/>
              <a:chOff x="3605810" y="3228945"/>
              <a:chExt cx="1639290" cy="542955"/>
            </a:xfrm>
            <a:effectLst>
              <a:outerShdw blurRad="50800" dist="38100" dir="2700000" algn="tl" rotWithShape="0">
                <a:srgbClr val="000000">
                  <a:alpha val="25000"/>
                </a:srgbClr>
              </a:outerShdw>
            </a:effectLst>
          </p:grpSpPr>
          <p:sp>
            <p:nvSpPr>
              <p:cNvPr id="8" name="Rounded Rectangle 7"/>
              <p:cNvSpPr/>
              <p:nvPr/>
            </p:nvSpPr>
            <p:spPr>
              <a:xfrm>
                <a:off x="3605810" y="3228945"/>
                <a:ext cx="1639290" cy="542955"/>
              </a:xfrm>
              <a:prstGeom prst="roundRect">
                <a:avLst>
                  <a:gd name="adj" fmla="val 7655"/>
                </a:avLst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  <a:effectLst>
                <a:glow rad="70000">
                  <a:schemeClr val="accent1">
                    <a:tint val="30000"/>
                    <a:shade val="95000"/>
                    <a:satMod val="300000"/>
                    <a:alpha val="50000"/>
                  </a:schemeClr>
                </a:glow>
                <a:outerShdw blurRad="50800" dist="635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07147" y="3294486"/>
                <a:ext cx="16049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algn="ctr"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sz="2000" b="1" baseline="-25000" dirty="0" smtClean="0">
                    <a:solidFill>
                      <a:schemeClr val="bg1"/>
                    </a:solidFill>
                  </a:rPr>
                  <a:t>th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~ |</a:t>
                </a:r>
                <a:r>
                  <a:rPr lang="el-GR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η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ε</a:t>
                </a:r>
                <a:r>
                  <a:rPr lang="en-US" sz="2000" b="1" baseline="-25000" dirty="0" err="1" smtClean="0">
                    <a:solidFill>
                      <a:schemeClr val="bg1"/>
                    </a:solidFill>
                  </a:rPr>
                  <a:t>l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/β</a:t>
                </a:r>
                <a:r>
                  <a:rPr lang="en-US" sz="2000" b="1" baseline="-25000" dirty="0" err="1" smtClean="0">
                    <a:solidFill>
                      <a:schemeClr val="bg1"/>
                    </a:solidFill>
                  </a:rPr>
                  <a:t>y</a:t>
                </a:r>
                <a:endParaRPr lang="en-US" sz="2000" baseline="-250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636047" y="1938140"/>
              <a:ext cx="24952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η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      phase slip factor</a:t>
              </a:r>
            </a:p>
            <a:p>
              <a:r>
                <a:rPr lang="en-US" sz="1400" dirty="0" err="1" smtClean="0">
                  <a:solidFill>
                    <a:srgbClr val="000000"/>
                  </a:solidFill>
                </a:rPr>
                <a:t>ε</a:t>
              </a:r>
              <a:r>
                <a:rPr lang="en-US" sz="1400" baseline="-25000" dirty="0" err="1" smtClean="0">
                  <a:solidFill>
                    <a:srgbClr val="000000"/>
                  </a:solidFill>
                </a:rPr>
                <a:t>l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           </a:t>
              </a:r>
              <a:r>
                <a:rPr lang="en-US" sz="1400" dirty="0" smtClean="0">
                  <a:solidFill>
                    <a:srgbClr val="000000"/>
                  </a:solidFill>
                </a:rPr>
                <a:t>longitudinal emittance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β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y         </a:t>
              </a:r>
              <a:r>
                <a:rPr lang="en-US" sz="1400" dirty="0" smtClean="0">
                  <a:solidFill>
                    <a:srgbClr val="000000"/>
                  </a:solidFill>
                </a:rPr>
                <a:t>vertical beta-function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03300" y="2968981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Q26 optics: </a:t>
            </a:r>
            <a:r>
              <a:rPr lang="en-US" sz="1600" dirty="0" err="1" smtClean="0"/>
              <a:t>γ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= 22.8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321300" y="2968981"/>
            <a:ext cx="299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Q20 optics: </a:t>
            </a:r>
            <a:r>
              <a:rPr lang="en-US" sz="1600" dirty="0" err="1" smtClean="0"/>
              <a:t>γ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= 18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2988" y="3454400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V200 = 1.4 MV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9932" y="3454400"/>
            <a:ext cx="929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V200 = 4 MV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9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instability at SPS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2044700"/>
          </a:xfrm>
        </p:spPr>
        <p:txBody>
          <a:bodyPr/>
          <a:lstStyle/>
          <a:p>
            <a:r>
              <a:rPr lang="en-US" dirty="0" smtClean="0"/>
              <a:t>TMCI </a:t>
            </a:r>
            <a:r>
              <a:rPr lang="en-US" dirty="0"/>
              <a:t>is one of the main intensity limitations for LHC </a:t>
            </a:r>
            <a:r>
              <a:rPr lang="en-US" dirty="0" smtClean="0"/>
              <a:t>beams in </a:t>
            </a:r>
            <a:r>
              <a:rPr lang="en-US" dirty="0"/>
              <a:t>Q26 </a:t>
            </a:r>
            <a:r>
              <a:rPr lang="en-US" dirty="0" smtClean="0"/>
              <a:t>optics</a:t>
            </a:r>
            <a:endParaRPr lang="en-US" dirty="0"/>
          </a:p>
          <a:p>
            <a:r>
              <a:rPr lang="en-US" dirty="0"/>
              <a:t>Simplified scaling law for TMCI threshold intensity: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LIU SPS-BD, 4. September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" name="Picture 19" descr="Q20_IntensityAlongCycle_epsz0p35eV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53" y="3084639"/>
            <a:ext cx="3866342" cy="2908388"/>
          </a:xfrm>
          <a:prstGeom prst="rect">
            <a:avLst/>
          </a:prstGeom>
        </p:spPr>
      </p:pic>
      <p:pic>
        <p:nvPicPr>
          <p:cNvPr id="21" name="Picture 20" descr="TMCI_Q26_0.35eV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3" y="3084638"/>
            <a:ext cx="3866346" cy="29083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66290" y="1938140"/>
            <a:ext cx="4864986" cy="738664"/>
            <a:chOff x="2266290" y="1938140"/>
            <a:chExt cx="4864986" cy="738664"/>
          </a:xfrm>
        </p:grpSpPr>
        <p:grpSp>
          <p:nvGrpSpPr>
            <p:cNvPr id="7" name="Group 19"/>
            <p:cNvGrpSpPr/>
            <p:nvPr/>
          </p:nvGrpSpPr>
          <p:grpSpPr>
            <a:xfrm>
              <a:off x="2266290" y="2034847"/>
              <a:ext cx="1639290" cy="542955"/>
              <a:chOff x="3605810" y="3228945"/>
              <a:chExt cx="1639290" cy="542955"/>
            </a:xfrm>
            <a:effectLst>
              <a:outerShdw blurRad="50800" dist="38100" dir="2700000" algn="tl" rotWithShape="0">
                <a:srgbClr val="000000">
                  <a:alpha val="25000"/>
                </a:srgbClr>
              </a:outerShdw>
            </a:effectLst>
          </p:grpSpPr>
          <p:sp>
            <p:nvSpPr>
              <p:cNvPr id="8" name="Rounded Rectangle 7"/>
              <p:cNvSpPr/>
              <p:nvPr/>
            </p:nvSpPr>
            <p:spPr>
              <a:xfrm>
                <a:off x="3605810" y="3228945"/>
                <a:ext cx="1639290" cy="542955"/>
              </a:xfrm>
              <a:prstGeom prst="roundRect">
                <a:avLst>
                  <a:gd name="adj" fmla="val 7655"/>
                </a:avLst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  <a:effectLst>
                <a:glow rad="70000">
                  <a:schemeClr val="accent1">
                    <a:tint val="30000"/>
                    <a:shade val="95000"/>
                    <a:satMod val="300000"/>
                    <a:alpha val="50000"/>
                  </a:schemeClr>
                </a:glow>
                <a:outerShdw blurRad="50800" dist="635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07147" y="3294486"/>
                <a:ext cx="16049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algn="ctr"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sz="2000" b="1" baseline="-25000" dirty="0" smtClean="0">
                    <a:solidFill>
                      <a:schemeClr val="bg1"/>
                    </a:solidFill>
                  </a:rPr>
                  <a:t>th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~ |</a:t>
                </a:r>
                <a:r>
                  <a:rPr lang="el-GR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η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ε</a:t>
                </a:r>
                <a:r>
                  <a:rPr lang="en-US" sz="2000" b="1" baseline="-25000" dirty="0" err="1" smtClean="0">
                    <a:solidFill>
                      <a:schemeClr val="bg1"/>
                    </a:solidFill>
                  </a:rPr>
                  <a:t>l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/β</a:t>
                </a:r>
                <a:r>
                  <a:rPr lang="en-US" sz="2000" b="1" baseline="-25000" dirty="0" err="1" smtClean="0">
                    <a:solidFill>
                      <a:schemeClr val="bg1"/>
                    </a:solidFill>
                  </a:rPr>
                  <a:t>y</a:t>
                </a:r>
                <a:endParaRPr lang="en-US" sz="2000" baseline="-250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636047" y="1938140"/>
              <a:ext cx="24952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η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      phase slip factor</a:t>
              </a:r>
            </a:p>
            <a:p>
              <a:r>
                <a:rPr lang="en-US" sz="1400" dirty="0" err="1" smtClean="0">
                  <a:solidFill>
                    <a:srgbClr val="000000"/>
                  </a:solidFill>
                </a:rPr>
                <a:t>ε</a:t>
              </a:r>
              <a:r>
                <a:rPr lang="en-US" sz="1400" baseline="-25000" dirty="0" err="1" smtClean="0">
                  <a:solidFill>
                    <a:srgbClr val="000000"/>
                  </a:solidFill>
                </a:rPr>
                <a:t>l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           </a:t>
              </a:r>
              <a:r>
                <a:rPr lang="en-US" sz="1400" dirty="0" smtClean="0">
                  <a:solidFill>
                    <a:srgbClr val="000000"/>
                  </a:solidFill>
                </a:rPr>
                <a:t>longitudinal emittance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β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y         </a:t>
              </a:r>
              <a:r>
                <a:rPr lang="en-US" sz="1400" dirty="0" smtClean="0">
                  <a:solidFill>
                    <a:srgbClr val="000000"/>
                  </a:solidFill>
                </a:rPr>
                <a:t>vertical beta-function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939150" y="4140916"/>
            <a:ext cx="5319126" cy="13765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Arial"/>
                <a:ea typeface="Tahoma" pitchFamily="34" charset="0"/>
                <a:cs typeface="Arial"/>
              </a:rPr>
              <a:t>Lower transition energy </a:t>
            </a:r>
            <a:r>
              <a:rPr lang="en-US" sz="1600" dirty="0" err="1" smtClean="0"/>
              <a:t>γ</a:t>
            </a:r>
            <a:r>
              <a:rPr lang="en-US" sz="1600" baseline="-25000" dirty="0" err="1" smtClean="0"/>
              <a:t>t</a:t>
            </a:r>
            <a:r>
              <a:rPr lang="en-US" sz="1600" baseline="-25000" dirty="0" smtClean="0"/>
              <a:t> </a:t>
            </a:r>
            <a:r>
              <a:rPr lang="en-US" sz="1700" b="1" dirty="0" smtClean="0">
                <a:latin typeface="Arial"/>
                <a:ea typeface="Tahoma" pitchFamily="34" charset="0"/>
                <a:cs typeface="Arial"/>
              </a:rPr>
              <a:t>in Q20 optics 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Ø"/>
            </a:pPr>
            <a:r>
              <a:rPr lang="el-GR" sz="1700" dirty="0" smtClean="0">
                <a:latin typeface="Arial"/>
                <a:ea typeface="Tahoma" pitchFamily="34" charset="0"/>
                <a:cs typeface="Arial"/>
              </a:rPr>
              <a:t>η</a:t>
            </a:r>
            <a:r>
              <a:rPr lang="en-US" sz="1700" dirty="0" smtClean="0">
                <a:latin typeface="Arial"/>
                <a:ea typeface="Tahoma" pitchFamily="34" charset="0"/>
                <a:cs typeface="Arial"/>
              </a:rPr>
              <a:t> about 2.8 times higher @injection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Ø"/>
            </a:pPr>
            <a:r>
              <a:rPr lang="en-US" sz="1700" dirty="0" smtClean="0">
                <a:latin typeface="Arial"/>
                <a:ea typeface="Tahoma" pitchFamily="34" charset="0"/>
                <a:cs typeface="Arial"/>
              </a:rPr>
              <a:t>TMCI threshold raised from 1.6e11 to &gt;4e11 p/b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Ø"/>
            </a:pPr>
            <a:r>
              <a:rPr lang="en-US" sz="1700" dirty="0" smtClean="0">
                <a:latin typeface="Arial"/>
                <a:ea typeface="Tahoma" pitchFamily="34" charset="0"/>
                <a:cs typeface="Arial"/>
              </a:rPr>
              <a:t>for HL-LHC 25 ns beams need “only” ~2.6e11 </a:t>
            </a:r>
            <a:r>
              <a:rPr lang="en-US" sz="1700" dirty="0">
                <a:latin typeface="Arial"/>
                <a:ea typeface="Tahoma" pitchFamily="34" charset="0"/>
                <a:cs typeface="Arial"/>
              </a:rPr>
              <a:t>p/</a:t>
            </a:r>
            <a:r>
              <a:rPr lang="en-US" sz="1700" dirty="0" smtClean="0">
                <a:latin typeface="Arial"/>
                <a:ea typeface="Tahoma" pitchFamily="34" charset="0"/>
                <a:cs typeface="Arial"/>
              </a:rPr>
              <a:t>b</a:t>
            </a:r>
            <a:endParaRPr lang="en-US" sz="1700" dirty="0">
              <a:latin typeface="Arial"/>
              <a:ea typeface="Tahoma" pitchFamily="34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300" y="2968981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Q26 optics: </a:t>
            </a:r>
            <a:r>
              <a:rPr lang="en-US" sz="1600" dirty="0" err="1" smtClean="0"/>
              <a:t>γ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= 22.8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321300" y="2968981"/>
            <a:ext cx="299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Q20 optics: </a:t>
            </a:r>
            <a:r>
              <a:rPr lang="en-US" sz="1600" dirty="0" err="1" smtClean="0"/>
              <a:t>γ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= 18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2988" y="3454400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V200 = 1.4 MV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9932" y="3454400"/>
            <a:ext cx="929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V200 = 4 MV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7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intermediate transition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3200" lvl="1">
              <a:spcBef>
                <a:spcPts val="16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en-US" dirty="0" smtClean="0"/>
              <a:t>In Q20, </a:t>
            </a:r>
            <a:r>
              <a:rPr lang="en-US" dirty="0"/>
              <a:t>higher RF voltage and more RF power is needed during </a:t>
            </a:r>
            <a:r>
              <a:rPr lang="en-US" dirty="0" smtClean="0"/>
              <a:t>acceleration</a:t>
            </a:r>
            <a:endParaRPr lang="en-US" dirty="0"/>
          </a:p>
          <a:p>
            <a:r>
              <a:rPr lang="en-US" dirty="0" smtClean="0"/>
              <a:t>Possible solutions, if RF power remains a limitation </a:t>
            </a:r>
            <a:r>
              <a:rPr lang="en-US" dirty="0"/>
              <a:t>after LIU RF upgrade</a:t>
            </a:r>
            <a:endParaRPr lang="en-US" dirty="0" smtClean="0"/>
          </a:p>
          <a:p>
            <a:pPr lvl="1"/>
            <a:r>
              <a:rPr lang="en-US" dirty="0" smtClean="0"/>
              <a:t>Reduced ramp rate =&gt; longer cycle </a:t>
            </a:r>
          </a:p>
          <a:p>
            <a:pPr lvl="1"/>
            <a:r>
              <a:rPr lang="en-US" dirty="0" smtClean="0"/>
              <a:t>Optics with intermediate transition energy aiming at a better balance between RF power requirements and TMCI threshold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LIU SPS-BD, 4. September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34359" y="2858688"/>
            <a:ext cx="6683598" cy="3241527"/>
            <a:chOff x="950258" y="1530173"/>
            <a:chExt cx="7026462" cy="3407815"/>
          </a:xfrm>
        </p:grpSpPr>
        <p:pic>
          <p:nvPicPr>
            <p:cNvPr id="7" name="Picture 6" descr="power21E10.pdf"/>
            <p:cNvPicPr>
              <a:picLocks noChangeAspect="1"/>
            </p:cNvPicPr>
            <p:nvPr/>
          </p:nvPicPr>
          <p:blipFill rotWithShape="1">
            <a:blip r:embed="rId2"/>
            <a:srcRect t="32422"/>
            <a:stretch/>
          </p:blipFill>
          <p:spPr>
            <a:xfrm>
              <a:off x="4414079" y="1530173"/>
              <a:ext cx="3562641" cy="3407815"/>
            </a:xfrm>
            <a:prstGeom prst="rect">
              <a:avLst/>
            </a:prstGeom>
          </p:spPr>
        </p:pic>
        <p:grpSp>
          <p:nvGrpSpPr>
            <p:cNvPr id="8" name="Group 23"/>
            <p:cNvGrpSpPr/>
            <p:nvPr/>
          </p:nvGrpSpPr>
          <p:grpSpPr>
            <a:xfrm>
              <a:off x="950258" y="1541970"/>
              <a:ext cx="3221261" cy="3384216"/>
              <a:chOff x="1001058" y="1325570"/>
              <a:chExt cx="3221261" cy="3384216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1058" y="1547812"/>
                <a:ext cx="3221261" cy="3161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Placeholder 2"/>
              <p:cNvSpPr txBox="1">
                <a:spLocks/>
              </p:cNvSpPr>
              <p:nvPr/>
            </p:nvSpPr>
            <p:spPr bwMode="auto">
              <a:xfrm>
                <a:off x="1306179" y="1325570"/>
                <a:ext cx="2769274" cy="358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1.15e11 p/b -- 0.5 </a:t>
                </a:r>
                <a:r>
                  <a:rPr kumimoji="0" lang="en-US" sz="150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eVs</a:t>
                </a:r>
                <a:endParaRPr kumimoji="0" lang="en-US" sz="15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534230" y="2970236"/>
              <a:ext cx="59673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Q20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34230" y="3913132"/>
              <a:ext cx="59673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Q26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Placeholder 4"/>
            <p:cNvSpPr txBox="1">
              <a:spLocks/>
            </p:cNvSpPr>
            <p:nvPr/>
          </p:nvSpPr>
          <p:spPr bwMode="auto">
            <a:xfrm>
              <a:off x="4766248" y="1530174"/>
              <a:ext cx="2701987" cy="38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2.1e11 p/b -- 0.6 </a:t>
              </a:r>
              <a:r>
                <a:rPr kumimoji="0" lang="en-US" sz="15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eVs</a:t>
              </a:r>
              <a:endPara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23953" y="2081522"/>
              <a:ext cx="59673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Q20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9775" y="2751747"/>
              <a:ext cx="59673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Q26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96733" y="3041803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present power limit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7639" y="3362293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present power limit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88093" y="3904141"/>
            <a:ext cx="20313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u="sng" dirty="0" smtClean="0"/>
              <a:t>After LIU upgrade:</a:t>
            </a:r>
          </a:p>
          <a:p>
            <a:r>
              <a:rPr lang="en-US" sz="1500" dirty="0" smtClean="0"/>
              <a:t>2 cavities @1.6 MW</a:t>
            </a:r>
          </a:p>
          <a:p>
            <a:r>
              <a:rPr lang="en-US" sz="1500" dirty="0" smtClean="0"/>
              <a:t>4 cavities @1.05 MW</a:t>
            </a:r>
            <a:endParaRPr lang="en-US" sz="1500" dirty="0"/>
          </a:p>
        </p:txBody>
      </p:sp>
      <p:sp>
        <p:nvSpPr>
          <p:cNvPr id="23" name="Rectangle 22"/>
          <p:cNvSpPr/>
          <p:nvPr/>
        </p:nvSpPr>
        <p:spPr>
          <a:xfrm>
            <a:off x="1857449" y="3356992"/>
            <a:ext cx="1406451" cy="336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82756" y="4969732"/>
            <a:ext cx="1406451" cy="336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3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transition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3466"/>
            <a:ext cx="8226854" cy="1387662"/>
          </a:xfrm>
        </p:spPr>
        <p:txBody>
          <a:bodyPr>
            <a:normAutofit/>
          </a:bodyPr>
          <a:lstStyle/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Avoid tunes in the region around multiples of machine periodicity, i.e. 24</a:t>
            </a:r>
          </a:p>
          <a:p>
            <a:pPr lvl="1"/>
            <a:r>
              <a:rPr lang="en-US" dirty="0" smtClean="0"/>
              <a:t>Assume the fractional tunes (</a:t>
            </a:r>
            <a:r>
              <a:rPr lang="en-US" dirty="0" err="1" smtClean="0"/>
              <a:t>x,y</a:t>
            </a:r>
            <a:r>
              <a:rPr lang="en-US" dirty="0" smtClean="0"/>
              <a:t>) = (0.13, 0.18) well established in Q26 and Q20</a:t>
            </a:r>
          </a:p>
          <a:p>
            <a:pPr lvl="1"/>
            <a:r>
              <a:rPr lang="en-US" dirty="0" smtClean="0"/>
              <a:t>Q22 (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/>
              <a:t>=20</a:t>
            </a:r>
            <a:r>
              <a:rPr lang="en-US" dirty="0" smtClean="0"/>
              <a:t>) seems the most interesting option 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LIU SPS-BD, 4. September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412377" y="5656426"/>
            <a:ext cx="543354" cy="374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2019300" y="914400"/>
            <a:ext cx="4673666" cy="3729067"/>
            <a:chOff x="697356" y="2325534"/>
            <a:chExt cx="4060825" cy="3240088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697356" y="2325534"/>
              <a:ext cx="4060825" cy="3240088"/>
              <a:chOff x="347197" y="1484784"/>
              <a:chExt cx="4529603" cy="3813814"/>
            </a:xfrm>
          </p:grpSpPr>
          <p:pic>
            <p:nvPicPr>
              <p:cNvPr id="13" name="Picture 5" descr="GammaT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97" y="1484784"/>
                <a:ext cx="4529603" cy="3813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2340611" y="3271216"/>
                <a:ext cx="558712" cy="177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2279590" y="2624048"/>
                <a:ext cx="692655" cy="434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1" dirty="0" smtClean="0">
                    <a:solidFill>
                      <a:srgbClr val="008000"/>
                    </a:solidFill>
                  </a:rPr>
                  <a:t>Q20</a:t>
                </a:r>
                <a:endParaRPr lang="en-US" sz="1800" b="1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3457960" y="2953554"/>
                <a:ext cx="558712" cy="177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2"/>
              <p:cNvSpPr txBox="1">
                <a:spLocks noChangeArrowheads="1"/>
              </p:cNvSpPr>
              <p:nvPr/>
            </p:nvSpPr>
            <p:spPr bwMode="auto">
              <a:xfrm>
                <a:off x="3601857" y="2040030"/>
                <a:ext cx="1130471" cy="643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studies in </a:t>
                </a:r>
              </a:p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1998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rot="16200000">
                <a:off x="3999812" y="3316063"/>
                <a:ext cx="558712" cy="17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14"/>
              <p:cNvSpPr txBox="1">
                <a:spLocks noChangeArrowheads="1"/>
              </p:cNvSpPr>
              <p:nvPr/>
            </p:nvSpPr>
            <p:spPr bwMode="auto">
              <a:xfrm>
                <a:off x="3925106" y="3532071"/>
                <a:ext cx="692655" cy="434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1" dirty="0" smtClean="0">
                    <a:solidFill>
                      <a:srgbClr val="0055A0"/>
                    </a:solidFill>
                  </a:rPr>
                  <a:t>Q26</a:t>
                </a:r>
                <a:endParaRPr lang="en-US" sz="1800" b="1" dirty="0">
                  <a:solidFill>
                    <a:srgbClr val="0055A0"/>
                  </a:solidFill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4111384" y="3438372"/>
              <a:ext cx="214997" cy="21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626620" y="4064840"/>
              <a:ext cx="214997" cy="216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2851839" y="4459819"/>
              <a:ext cx="734918" cy="32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“Q22”</a:t>
              </a:r>
              <a:endPara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16200000">
              <a:off x="2981769" y="4254191"/>
              <a:ext cx="474663" cy="1588"/>
            </a:xfrm>
            <a:prstGeom prst="straightConnector1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101533" y="3811973"/>
              <a:ext cx="214997" cy="216000"/>
            </a:xfrm>
            <a:prstGeom prst="ellipse">
              <a:avLst/>
            </a:prstGeom>
            <a:noFill/>
            <a:ln>
              <a:solidFill>
                <a:srgbClr val="2D9D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H="1">
            <a:off x="7340600" y="5003800"/>
            <a:ext cx="368300" cy="254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354456" y="5003800"/>
            <a:ext cx="354444" cy="254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32035" y="2928894"/>
            <a:ext cx="22627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“Q22” came up </a:t>
            </a:r>
            <a:r>
              <a:rPr lang="en-US" sz="13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already during Brainstorming Session on Beam Parameters for the High Luminosity </a:t>
            </a:r>
            <a:r>
              <a:rPr lang="en-US" sz="13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LHC, 2011 (Y. </a:t>
            </a:r>
            <a:r>
              <a:rPr lang="en-US" sz="13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Papaphilippou</a:t>
            </a:r>
            <a:r>
              <a:rPr lang="en-US" sz="13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et al) </a:t>
            </a:r>
            <a:endParaRPr lang="en-US" sz="13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8000"/>
            <a:ext cx="8226854" cy="1675028"/>
          </a:xfrm>
        </p:spPr>
        <p:txBody>
          <a:bodyPr/>
          <a:lstStyle/>
          <a:p>
            <a:r>
              <a:rPr lang="en-US" dirty="0" smtClean="0"/>
              <a:t>Slight </a:t>
            </a:r>
            <a:r>
              <a:rPr lang="en-US" dirty="0"/>
              <a:t>reduction </a:t>
            </a:r>
            <a:r>
              <a:rPr lang="en-US" dirty="0" smtClean="0"/>
              <a:t>of beta functions and dispersion </a:t>
            </a:r>
            <a:r>
              <a:rPr lang="en-US" dirty="0" smtClean="0">
                <a:sym typeface="Wingdings"/>
              </a:rPr>
              <a:t>=&gt; no aperture problems in Q22</a:t>
            </a:r>
          </a:p>
          <a:p>
            <a:r>
              <a:rPr lang="en-US" dirty="0" smtClean="0">
                <a:sym typeface="Wingdings"/>
              </a:rPr>
              <a:t>Dispersion in straight sections slightly increased, but matching TT10 is feasible</a:t>
            </a:r>
          </a:p>
          <a:p>
            <a:r>
              <a:rPr lang="en-US" dirty="0" smtClean="0">
                <a:sym typeface="Wingdings"/>
              </a:rPr>
              <a:t>Q22 has equivalent low order resonances as Q20 and Q26 =&gt; expect similar performance in strong space charge regime, but to be checked in MDs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LIU SPS-BD, 4. September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Q2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04900"/>
            <a:ext cx="4194232" cy="2908300"/>
          </a:xfrm>
          <a:prstGeom prst="rect">
            <a:avLst/>
          </a:prstGeom>
        </p:spPr>
      </p:pic>
      <p:pic>
        <p:nvPicPr>
          <p:cNvPr id="7" name="Picture 6" descr="Q2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1104900"/>
            <a:ext cx="4194232" cy="2908300"/>
          </a:xfrm>
          <a:prstGeom prst="rect">
            <a:avLst/>
          </a:prstGeom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18762" y="3231286"/>
            <a:ext cx="6209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Q20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852662" y="3231286"/>
            <a:ext cx="6209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Q22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8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from SPS impedance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9304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SPS transverse impedance model </a:t>
            </a:r>
          </a:p>
          <a:p>
            <a:pPr lvl="1"/>
            <a:r>
              <a:rPr lang="en-US" dirty="0" smtClean="0"/>
              <a:t>includes kickers, resistive wall, BPMs and RF cavities and the flanges</a:t>
            </a:r>
          </a:p>
          <a:p>
            <a:pPr lvl="1"/>
            <a:r>
              <a:rPr lang="en-US" dirty="0" smtClean="0"/>
              <a:t>reproduces ~ 95% of measured vertical coherent tune shift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LIU SPS-BD, 4. September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8" name="Picture 17" descr="TUPME026f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56" y="2171406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3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from SPS impedance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19187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SPS transverse impedance model </a:t>
            </a:r>
          </a:p>
          <a:p>
            <a:pPr lvl="1"/>
            <a:r>
              <a:rPr lang="en-US" dirty="0" smtClean="0"/>
              <a:t>includes kickers, resistive wall, BPMs and RF cavities and the flanges</a:t>
            </a:r>
          </a:p>
          <a:p>
            <a:pPr lvl="1"/>
            <a:r>
              <a:rPr lang="en-US" dirty="0"/>
              <a:t>reproduces ~ 95% of measured vertical coherent tune shift</a:t>
            </a:r>
          </a:p>
          <a:p>
            <a:r>
              <a:rPr lang="en-US" dirty="0" smtClean="0"/>
              <a:t>HEADTAIL </a:t>
            </a:r>
            <a:r>
              <a:rPr lang="en-US" dirty="0"/>
              <a:t>simulations with wake fields from SPS impedance model in order to estimate TMCI thresholds for nominal longitudinal emittance (0.35 </a:t>
            </a:r>
            <a:r>
              <a:rPr lang="en-US" dirty="0" err="1"/>
              <a:t>eVs</a:t>
            </a:r>
            <a:r>
              <a:rPr lang="en-US" dirty="0"/>
              <a:t>) and scaled RF voltage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LIU SPS-BD, 4. September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4" name="Picture 23" descr="GrowthRates_Q2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0" y="2833141"/>
            <a:ext cx="4924506" cy="31993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77650" y="3060700"/>
            <a:ext cx="9547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0.35 </a:t>
            </a:r>
            <a:r>
              <a:rPr lang="en-US" sz="1500" b="1" dirty="0" err="1" smtClean="0">
                <a:solidFill>
                  <a:srgbClr val="000000"/>
                </a:solidFill>
              </a:rPr>
              <a:t>eVs</a:t>
            </a:r>
            <a:endParaRPr lang="en-US" sz="1500" b="1" dirty="0">
              <a:solidFill>
                <a:srgbClr val="0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05210" y="3149600"/>
            <a:ext cx="292388" cy="2430000"/>
            <a:chOff x="2152809" y="2971800"/>
            <a:chExt cx="292388" cy="2430000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425700" y="2971800"/>
              <a:ext cx="0" cy="2430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16200000">
              <a:off x="1289223" y="3969458"/>
              <a:ext cx="201956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rgbClr val="FF0000"/>
                  </a:solidFill>
                </a:rPr>
                <a:t>Q26 measured threshold</a:t>
              </a:r>
              <a:endParaRPr lang="en-US" sz="13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119256" y="2965445"/>
            <a:ext cx="3845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Q26: good agreement with measured threshold (model: </a:t>
            </a:r>
            <a:r>
              <a:rPr lang="en-US" sz="1600" dirty="0" err="1" smtClean="0">
                <a:solidFill>
                  <a:srgbClr val="FF0000"/>
                </a:solidFill>
              </a:rPr>
              <a:t>Q’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=1 </a:t>
            </a:r>
            <a:r>
              <a:rPr lang="en-US" sz="1600" dirty="0">
                <a:solidFill>
                  <a:srgbClr val="FF0000"/>
                </a:solidFill>
              </a:rPr>
              <a:t>+ </a:t>
            </a:r>
            <a:r>
              <a:rPr lang="en-US" sz="1600" dirty="0" err="1">
                <a:solidFill>
                  <a:srgbClr val="FF0000"/>
                </a:solidFill>
              </a:rPr>
              <a:t>Q’’</a:t>
            </a:r>
            <a:r>
              <a:rPr lang="en-US" sz="1600" baseline="-25000" dirty="0" err="1">
                <a:solidFill>
                  <a:srgbClr val="FF0000"/>
                </a:solidFill>
              </a:rPr>
              <a:t>y</a:t>
            </a:r>
            <a:r>
              <a:rPr lang="en-US" sz="1600" dirty="0">
                <a:solidFill>
                  <a:srgbClr val="FF0000"/>
                </a:solidFill>
              </a:rPr>
              <a:t> + </a:t>
            </a:r>
            <a:r>
              <a:rPr lang="en-US" sz="1600" dirty="0" err="1" smtClean="0">
                <a:solidFill>
                  <a:srgbClr val="FF0000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600" dirty="0" smtClean="0">
                <a:solidFill>
                  <a:srgbClr val="FF0000"/>
                </a:solidFill>
              </a:rPr>
              <a:t>’</a:t>
            </a:r>
            <a:r>
              <a:rPr lang="en-US" sz="1600" dirty="0">
                <a:solidFill>
                  <a:srgbClr val="FF0000"/>
                </a:solidFill>
              </a:rPr>
              <a:t>’’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5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from SPS impedance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1917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SPS transverse impedance model </a:t>
            </a:r>
          </a:p>
          <a:p>
            <a:pPr lvl="1"/>
            <a:r>
              <a:rPr lang="en-US" dirty="0" smtClean="0"/>
              <a:t>includes kickers, resistive wall, BPMs and RF cavities and the flanges</a:t>
            </a:r>
          </a:p>
          <a:p>
            <a:pPr lvl="1"/>
            <a:r>
              <a:rPr lang="en-US" dirty="0"/>
              <a:t>reproduces ~ 95% of measured vertical coherent tune shift</a:t>
            </a:r>
          </a:p>
          <a:p>
            <a:r>
              <a:rPr lang="en-US" dirty="0" smtClean="0"/>
              <a:t>HEADTAIL </a:t>
            </a:r>
            <a:r>
              <a:rPr lang="en-US" dirty="0"/>
              <a:t>simulations with wake fields from SPS impedance model in order to estimate TMCI thresholds for nominal longitudinal emittance (0.35 </a:t>
            </a:r>
            <a:r>
              <a:rPr lang="en-US" dirty="0" err="1"/>
              <a:t>eVs</a:t>
            </a:r>
            <a:r>
              <a:rPr lang="en-US" dirty="0"/>
              <a:t>) and scaled RF voltage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LIU SPS-BD, 4. September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8" name="Picture 17" descr="GrowthRates_Q20_Q2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0" y="2832100"/>
            <a:ext cx="4926106" cy="3200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77650" y="3060700"/>
            <a:ext cx="9547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0.35 </a:t>
            </a:r>
            <a:r>
              <a:rPr lang="en-US" sz="1500" b="1" dirty="0" err="1" smtClean="0">
                <a:solidFill>
                  <a:srgbClr val="000000"/>
                </a:solidFill>
              </a:rPr>
              <a:t>eVs</a:t>
            </a:r>
            <a:endParaRPr lang="en-US" sz="1500" b="1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305210" y="3149600"/>
            <a:ext cx="292388" cy="2430000"/>
            <a:chOff x="2152809" y="2971800"/>
            <a:chExt cx="292388" cy="2430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425700" y="2971800"/>
              <a:ext cx="0" cy="2430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1289223" y="3969458"/>
              <a:ext cx="201956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rgbClr val="FF0000"/>
                  </a:solidFill>
                </a:rPr>
                <a:t>Q26 measured threshold</a:t>
              </a:r>
              <a:endParaRPr lang="en-US" sz="13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349909" y="3149600"/>
            <a:ext cx="292388" cy="2430000"/>
            <a:chOff x="2165509" y="2971800"/>
            <a:chExt cx="292388" cy="2430000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2425700" y="2971800"/>
              <a:ext cx="0" cy="2430000"/>
            </a:xfrm>
            <a:prstGeom prst="line">
              <a:avLst/>
            </a:prstGeom>
            <a:ln>
              <a:solidFill>
                <a:srgbClr val="1AAA2B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16200000">
              <a:off x="1301923" y="3969458"/>
              <a:ext cx="201956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rgbClr val="1AAA2B"/>
                  </a:solidFill>
                </a:rPr>
                <a:t>Q20 measured threshold</a:t>
              </a:r>
              <a:endParaRPr lang="en-US" sz="1300" dirty="0">
                <a:solidFill>
                  <a:srgbClr val="1AAA2B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119256" y="2965445"/>
            <a:ext cx="384523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Q26: good agreement with measured threshold (model: </a:t>
            </a:r>
            <a:r>
              <a:rPr lang="en-US" sz="1600" dirty="0" err="1" smtClean="0">
                <a:solidFill>
                  <a:srgbClr val="FF0000"/>
                </a:solidFill>
              </a:rPr>
              <a:t>Q’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=1 </a:t>
            </a:r>
            <a:r>
              <a:rPr lang="en-US" sz="1600" dirty="0">
                <a:solidFill>
                  <a:srgbClr val="FF0000"/>
                </a:solidFill>
              </a:rPr>
              <a:t>+ </a:t>
            </a:r>
            <a:r>
              <a:rPr lang="en-US" sz="1600" dirty="0" err="1">
                <a:solidFill>
                  <a:srgbClr val="FF0000"/>
                </a:solidFill>
              </a:rPr>
              <a:t>Q’’</a:t>
            </a:r>
            <a:r>
              <a:rPr lang="en-US" sz="1600" baseline="-25000" dirty="0" err="1">
                <a:solidFill>
                  <a:srgbClr val="FF0000"/>
                </a:solidFill>
              </a:rPr>
              <a:t>y</a:t>
            </a:r>
            <a:r>
              <a:rPr lang="en-US" sz="1600" dirty="0">
                <a:solidFill>
                  <a:srgbClr val="FF0000"/>
                </a:solidFill>
              </a:rPr>
              <a:t> + </a:t>
            </a:r>
            <a:r>
              <a:rPr lang="en-US" sz="1600" dirty="0" err="1" smtClean="0">
                <a:solidFill>
                  <a:srgbClr val="FF0000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600" dirty="0" smtClean="0">
                <a:solidFill>
                  <a:srgbClr val="FF0000"/>
                </a:solidFill>
              </a:rPr>
              <a:t>’</a:t>
            </a:r>
            <a:r>
              <a:rPr lang="en-US" sz="1600" dirty="0">
                <a:solidFill>
                  <a:srgbClr val="FF0000"/>
                </a:solidFill>
              </a:rPr>
              <a:t>’’)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1AAA2B"/>
                </a:solidFill>
              </a:rPr>
              <a:t>Q20:  slightly </a:t>
            </a:r>
            <a:r>
              <a:rPr lang="en-US" sz="1600" dirty="0">
                <a:solidFill>
                  <a:srgbClr val="1AAA2B"/>
                </a:solidFill>
              </a:rPr>
              <a:t>pessimistic prediction </a:t>
            </a:r>
            <a:r>
              <a:rPr lang="en-US" sz="1600" dirty="0" smtClean="0">
                <a:solidFill>
                  <a:srgbClr val="1AAA2B"/>
                </a:solidFill>
              </a:rPr>
              <a:t>compared </a:t>
            </a:r>
            <a:r>
              <a:rPr lang="en-US" sz="1600" dirty="0">
                <a:solidFill>
                  <a:srgbClr val="1AAA2B"/>
                </a:solidFill>
              </a:rPr>
              <a:t>to </a:t>
            </a:r>
            <a:r>
              <a:rPr lang="en-US" sz="1600" dirty="0" smtClean="0">
                <a:solidFill>
                  <a:srgbClr val="1AAA2B"/>
                </a:solidFill>
              </a:rPr>
              <a:t>measured threshold (model: </a:t>
            </a:r>
            <a:r>
              <a:rPr lang="en-US" sz="1600" dirty="0" err="1" smtClean="0">
                <a:solidFill>
                  <a:srgbClr val="1AAA2B"/>
                </a:solidFill>
              </a:rPr>
              <a:t>Q’</a:t>
            </a:r>
            <a:r>
              <a:rPr lang="en-US" sz="1600" baseline="-25000" dirty="0" err="1" smtClean="0">
                <a:solidFill>
                  <a:srgbClr val="1AAA2B"/>
                </a:solidFill>
              </a:rPr>
              <a:t>y</a:t>
            </a:r>
            <a:r>
              <a:rPr lang="en-US" sz="1600" baseline="-25000" dirty="0" smtClean="0">
                <a:solidFill>
                  <a:srgbClr val="1AAA2B"/>
                </a:solidFill>
              </a:rPr>
              <a:t> </a:t>
            </a:r>
            <a:r>
              <a:rPr lang="en-US" sz="1600" dirty="0" smtClean="0">
                <a:solidFill>
                  <a:srgbClr val="1AAA2B"/>
                </a:solidFill>
              </a:rPr>
              <a:t>=</a:t>
            </a:r>
            <a:r>
              <a:rPr lang="en-US" sz="1600" dirty="0">
                <a:solidFill>
                  <a:srgbClr val="1AAA2B"/>
                </a:solidFill>
              </a:rPr>
              <a:t>1 + </a:t>
            </a:r>
            <a:r>
              <a:rPr lang="en-US" sz="1600" dirty="0" err="1">
                <a:solidFill>
                  <a:srgbClr val="1AAA2B"/>
                </a:solidFill>
              </a:rPr>
              <a:t>Q’’</a:t>
            </a:r>
            <a:r>
              <a:rPr lang="en-US" sz="1600" baseline="-25000" dirty="0" err="1">
                <a:solidFill>
                  <a:srgbClr val="1AAA2B"/>
                </a:solidFill>
              </a:rPr>
              <a:t>y</a:t>
            </a:r>
            <a:r>
              <a:rPr lang="en-US" sz="1600" dirty="0">
                <a:solidFill>
                  <a:srgbClr val="1AAA2B"/>
                </a:solidFill>
              </a:rPr>
              <a:t> + </a:t>
            </a:r>
            <a:r>
              <a:rPr lang="en-US" sz="1600" dirty="0" err="1" smtClean="0">
                <a:solidFill>
                  <a:srgbClr val="1AAA2B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1AAA2B"/>
                </a:solidFill>
              </a:rPr>
              <a:t>y</a:t>
            </a:r>
            <a:r>
              <a:rPr lang="en-US" sz="1600" dirty="0" smtClean="0">
                <a:solidFill>
                  <a:srgbClr val="1AAA2B"/>
                </a:solidFill>
              </a:rPr>
              <a:t>’</a:t>
            </a:r>
            <a:r>
              <a:rPr lang="en-US" sz="1600" dirty="0">
                <a:solidFill>
                  <a:srgbClr val="1AAA2B"/>
                </a:solidFill>
              </a:rPr>
              <a:t>’’</a:t>
            </a:r>
            <a:r>
              <a:rPr lang="en-US" sz="1600" dirty="0" smtClean="0">
                <a:solidFill>
                  <a:srgbClr val="1AAA2B"/>
                </a:solidFill>
              </a:rPr>
              <a:t>)</a:t>
            </a:r>
            <a:endParaRPr lang="en-US" sz="1600" dirty="0">
              <a:solidFill>
                <a:srgbClr val="1AA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4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CERNCorporate4-3.potx</Template>
  <TotalTime>15479</TotalTime>
  <Words>1104</Words>
  <Application>Microsoft Macintosh PowerPoint</Application>
  <PresentationFormat>On-screen Show (4:3)</PresentationFormat>
  <Paragraphs>133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CERNCorporate4-3</vt:lpstr>
      <vt:lpstr>Studies for an SPS optics with intermediate gamma transition</vt:lpstr>
      <vt:lpstr>Vertical instability at SPS injection</vt:lpstr>
      <vt:lpstr>Vertical instability at SPS injection</vt:lpstr>
      <vt:lpstr>Motivation for intermediate transition energy</vt:lpstr>
      <vt:lpstr>Intermediate transition energy</vt:lpstr>
      <vt:lpstr>Optics comparison</vt:lpstr>
      <vt:lpstr>Prediction from SPS impedance model</vt:lpstr>
      <vt:lpstr>Prediction from SPS impedance model</vt:lpstr>
      <vt:lpstr>Prediction from SPS impedance model</vt:lpstr>
      <vt:lpstr>Prediction from SPS impedance model</vt:lpstr>
      <vt:lpstr>Summary and conclusion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e-cloud bunch spacing: injectors</dc:title>
  <dc:subject/>
  <dc:creator>Hannes Bartosik</dc:creator>
  <cp:keywords/>
  <dc:description/>
  <cp:lastModifiedBy>Hannes Bartosik</cp:lastModifiedBy>
  <cp:revision>288</cp:revision>
  <dcterms:created xsi:type="dcterms:W3CDTF">2013-12-09T07:21:07Z</dcterms:created>
  <dcterms:modified xsi:type="dcterms:W3CDTF">2014-09-04T12:49:19Z</dcterms:modified>
  <cp:category/>
</cp:coreProperties>
</file>