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8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0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97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40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8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41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3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9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2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5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254B0-22DD-4856-BF7E-F1AD1A6BCAFC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CCE69-2C0A-4032-8FE7-B7A361B6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1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" y="1472208"/>
            <a:ext cx="8763000" cy="2388840"/>
          </a:xfrm>
          <a:solidFill>
            <a:schemeClr val="bg1"/>
          </a:solidFill>
          <a:ln w="127000">
            <a:solidFill>
              <a:schemeClr val="accent2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ym typeface="Wingdings" pitchFamily="2" charset="2"/>
              </a:rPr>
              <a:t>Effect of the 1.4 GHz impedance on a single bunch at the SPS</a:t>
            </a:r>
            <a:br>
              <a:rPr lang="en-US" sz="5400" dirty="0" smtClean="0">
                <a:sym typeface="Wingdings" pitchFamily="2" charset="2"/>
              </a:rPr>
            </a:br>
            <a:r>
              <a:rPr lang="en-US" sz="5400" dirty="0" smtClean="0">
                <a:sym typeface="Wingdings" pitchFamily="2" charset="2"/>
              </a:rPr>
              <a:t> flat top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581548" y="4246637"/>
            <a:ext cx="2195216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cs typeface="Arial" charset="0"/>
              </a:rPr>
              <a:t>T. </a:t>
            </a:r>
            <a:r>
              <a:rPr lang="en-US" sz="2400" dirty="0" err="1" smtClean="0">
                <a:cs typeface="Arial" charset="0"/>
              </a:rPr>
              <a:t>Argyropoulos</a:t>
            </a:r>
            <a:endParaRPr lang="en-US" sz="2400" dirty="0" smtClean="0">
              <a:cs typeface="Arial" charset="0"/>
            </a:endParaRPr>
          </a:p>
          <a:p>
            <a:pPr algn="ctr"/>
            <a:r>
              <a:rPr lang="en-US" sz="2400" dirty="0" smtClean="0">
                <a:cs typeface="Arial" charset="0"/>
              </a:rPr>
              <a:t> </a:t>
            </a:r>
          </a:p>
          <a:p>
            <a:pPr algn="ctr"/>
            <a:r>
              <a:rPr lang="en-US" sz="2400" dirty="0" smtClean="0">
                <a:cs typeface="Arial" charset="0"/>
              </a:rPr>
              <a:t>LIU-SPS </a:t>
            </a:r>
            <a:r>
              <a:rPr lang="en-US" sz="2400" dirty="0">
                <a:cs typeface="Arial" charset="0"/>
              </a:rPr>
              <a:t>BD WG </a:t>
            </a:r>
          </a:p>
          <a:p>
            <a:pPr algn="ctr"/>
            <a:r>
              <a:rPr lang="en-US" sz="2400" dirty="0" smtClean="0">
                <a:cs typeface="Arial" charset="0"/>
              </a:rPr>
              <a:t>25/04/2013</a:t>
            </a:r>
            <a:endParaRPr lang="en-US" sz="2400" dirty="0">
              <a:cs typeface="Arial" charset="0"/>
            </a:endParaRPr>
          </a:p>
          <a:p>
            <a:pPr algn="ctr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3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Introduction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84" y="980728"/>
            <a:ext cx="84604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Beam measurements with RF off and long injected bunches (</a:t>
            </a:r>
            <a:r>
              <a:rPr lang="el-GR" sz="2200" dirty="0" smtClean="0"/>
              <a:t>τ</a:t>
            </a:r>
            <a:r>
              <a:rPr lang="en-GB" sz="2200" baseline="-25000" dirty="0" smtClean="0"/>
              <a:t>4</a:t>
            </a:r>
            <a:r>
              <a:rPr lang="el-GR" sz="2200" baseline="-25000" dirty="0" smtClean="0"/>
              <a:t>σ</a:t>
            </a:r>
            <a:r>
              <a:rPr lang="en-GB" sz="2200" dirty="0" smtClean="0"/>
              <a:t> </a:t>
            </a:r>
            <a:r>
              <a:rPr lang="el-GR" sz="2200" dirty="0" smtClean="0"/>
              <a:t>~</a:t>
            </a:r>
            <a:r>
              <a:rPr lang="en-GB" sz="2200" dirty="0" smtClean="0"/>
              <a:t> 25 ns)</a:t>
            </a:r>
            <a:r>
              <a:rPr lang="el-GR" sz="2200" dirty="0" smtClean="0"/>
              <a:t> </a:t>
            </a:r>
            <a:r>
              <a:rPr lang="en-GB" sz="2200" dirty="0" smtClean="0"/>
              <a:t>showed a strong resonance at 1.4 GHz: high </a:t>
            </a:r>
            <a:r>
              <a:rPr lang="en-GB" sz="2200" dirty="0" err="1" smtClean="0"/>
              <a:t>R</a:t>
            </a:r>
            <a:r>
              <a:rPr lang="en-GB" sz="2200" baseline="-25000" dirty="0" err="1" smtClean="0"/>
              <a:t>sh</a:t>
            </a:r>
            <a:r>
              <a:rPr lang="en-GB" sz="2200" dirty="0" smtClean="0"/>
              <a:t> and low Q</a:t>
            </a:r>
          </a:p>
          <a:p>
            <a:pPr marL="285750" indent="-285750">
              <a:buFont typeface="Wingdings" pitchFamily="2" charset="2"/>
              <a:buChar char="q"/>
            </a:pP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Macro-particle simulations performed to identify the parameter space of this impedance:</a:t>
            </a:r>
          </a:p>
          <a:p>
            <a:pPr marL="285750" indent="-285750">
              <a:buFont typeface="Wingdings" pitchFamily="2" charset="2"/>
              <a:buChar char="q"/>
            </a:pP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Next step is to identify the source of this impedance in the SPS ring:</a:t>
            </a:r>
          </a:p>
          <a:p>
            <a:r>
              <a:rPr lang="en-GB" sz="2200" b="1" dirty="0"/>
              <a:t> </a:t>
            </a:r>
            <a:r>
              <a:rPr lang="en-GB" sz="2200" b="1" dirty="0" smtClean="0"/>
              <a:t>            Most probable candidate the isolated vacuum flanges </a:t>
            </a:r>
          </a:p>
          <a:p>
            <a:r>
              <a:rPr lang="en-GB" sz="2200" dirty="0" smtClean="0"/>
              <a:t>             (talk of </a:t>
            </a:r>
            <a:r>
              <a:rPr lang="en-GB" sz="2400" dirty="0" smtClean="0">
                <a:effectLst/>
              </a:rPr>
              <a:t>J. E. Varela </a:t>
            </a:r>
            <a:r>
              <a:rPr lang="en-GB" sz="2400" dirty="0" err="1" smtClean="0">
                <a:effectLst/>
              </a:rPr>
              <a:t>Campelo</a:t>
            </a:r>
            <a:r>
              <a:rPr lang="en-GB" sz="2400" dirty="0" smtClean="0">
                <a:effectLst/>
              </a:rPr>
              <a:t>‎)</a:t>
            </a:r>
            <a:endParaRPr lang="en-GB" sz="2200" dirty="0" smtClean="0"/>
          </a:p>
          <a:p>
            <a:endParaRPr lang="en-GB" sz="2200" b="1" dirty="0"/>
          </a:p>
          <a:p>
            <a:pPr marL="342900" indent="-342900">
              <a:buFont typeface="Wingdings" pitchFamily="2" charset="2"/>
              <a:buChar char="q"/>
            </a:pPr>
            <a:r>
              <a:rPr lang="en-GB" sz="2200" b="1" dirty="0" smtClean="0"/>
              <a:t>What is the effect that this impedance has on the beam? </a:t>
            </a:r>
            <a:r>
              <a:rPr lang="en-GB" sz="2200" b="1" dirty="0" smtClean="0">
                <a:sym typeface="Wingdings" pitchFamily="2" charset="2"/>
              </a:rPr>
              <a:t> important to understand for future actions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>
                <a:sym typeface="Wingdings" pitchFamily="2" charset="2"/>
              </a:rPr>
              <a:t>Preliminary results of simulations for the SPS flat top are presented</a:t>
            </a:r>
            <a:endParaRPr lang="en-GB" sz="22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21184"/>
              </p:ext>
            </p:extLst>
          </p:nvPr>
        </p:nvGraphicFramePr>
        <p:xfrm>
          <a:off x="1259632" y="2852936"/>
          <a:ext cx="60960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err="1" smtClean="0"/>
                        <a:t>f</a:t>
                      </a:r>
                      <a:r>
                        <a:rPr lang="en-GB" sz="2200" baseline="-25000" dirty="0" err="1" smtClean="0"/>
                        <a:t>r</a:t>
                      </a:r>
                      <a:r>
                        <a:rPr lang="en-GB" sz="2200" dirty="0" smtClean="0"/>
                        <a:t> (GHz)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Q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err="1" smtClean="0"/>
                        <a:t>R</a:t>
                      </a:r>
                      <a:r>
                        <a:rPr lang="en-GB" sz="2200" baseline="-25000" dirty="0" err="1" smtClean="0"/>
                        <a:t>sh</a:t>
                      </a:r>
                      <a:r>
                        <a:rPr lang="en-GB" sz="2200" dirty="0" smtClean="0"/>
                        <a:t> (k</a:t>
                      </a:r>
                      <a:r>
                        <a:rPr lang="el-GR" sz="2200" dirty="0" smtClean="0"/>
                        <a:t>Ω)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1.35 – 1.45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5 – 10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300 – 400 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62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set-up</a:t>
            </a:r>
            <a:endParaRPr lang="en-US" sz="40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1784" y="908720"/>
                <a:ext cx="8460432" cy="5879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GB" sz="2200" dirty="0" smtClean="0"/>
                  <a:t>Distribution function: 	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 </m:t>
                    </m:r>
                    <m:r>
                      <a:rPr lang="en-GB" sz="2200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𝐻</m:t>
                        </m:r>
                      </m:e>
                    </m:d>
                    <m:r>
                      <a:rPr lang="pt-BR" sz="220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sz="220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pt-BR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2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GB" sz="2200" b="0" i="1" smtClean="0">
                                <a:latin typeface="Cambria Math"/>
                              </a:rPr>
                              <m:t>𝑙𝑖𝑚</m:t>
                            </m:r>
                          </m:sub>
                        </m:sSub>
                        <m:r>
                          <a:rPr lang="en-GB" sz="2200" b="0" i="1" smtClean="0">
                            <a:latin typeface="Cambria Math"/>
                          </a:rPr>
                          <m:t>−</m:t>
                        </m:r>
                        <m:r>
                          <a:rPr lang="en-GB" sz="2200" b="0" i="1" smtClean="0">
                            <a:latin typeface="Cambria Math"/>
                          </a:rPr>
                          <m:t>𝐻</m:t>
                        </m:r>
                        <m:r>
                          <a:rPr lang="en-GB" sz="2200" b="0" i="1" smtClean="0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GB" sz="2200" dirty="0" smtClean="0"/>
                          <m:t> 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200" dirty="0" smtClean="0"/>
                  <a:t> , </a:t>
                </a:r>
                <a:endParaRPr lang="en-GB" sz="2200" b="0" i="0" dirty="0" smtClean="0">
                  <a:latin typeface="Cambria Math"/>
                </a:endParaRPr>
              </a:p>
              <a:p>
                <a:r>
                  <a:rPr lang="en-GB" sz="2200" dirty="0"/>
                  <a:t> </a:t>
                </a:r>
                <a:r>
                  <a:rPr lang="en-GB" sz="22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sz="2200" b="0" i="1" smtClean="0">
                            <a:latin typeface="Cambria Math"/>
                          </a:rPr>
                          <m:t>𝑙𝑖𝑚</m:t>
                        </m:r>
                      </m:sub>
                    </m:sSub>
                  </m:oMath>
                </a14:m>
                <a:r>
                  <a:rPr lang="en-GB" sz="2200" dirty="0" smtClean="0"/>
                  <a:t> corresponds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i="1" smtClean="0">
                            <a:latin typeface="Cambria Math"/>
                          </a:rPr>
                          <m:t>ε</m:t>
                        </m:r>
                      </m:e>
                      <m:sub>
                        <m:r>
                          <a:rPr lang="en-GB" sz="22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GB" sz="2200" b="0" i="1" smtClean="0">
                        <a:latin typeface="Cambria Math"/>
                      </a:rPr>
                      <m:t>=0.4 </m:t>
                    </m:r>
                    <m:r>
                      <a:rPr lang="en-GB" sz="2200" b="0" i="1" smtClean="0">
                        <a:latin typeface="Cambria Math"/>
                      </a:rPr>
                      <m:t>𝑒𝑉𝑠</m:t>
                    </m:r>
                  </m:oMath>
                </a14:m>
                <a:endParaRPr lang="en-GB" sz="2200" dirty="0"/>
              </a:p>
              <a:p>
                <a:pPr marL="342900" indent="-342900">
                  <a:buFont typeface="Wingdings" pitchFamily="2" charset="2"/>
                  <a:buChar char="q"/>
                </a:pPr>
                <a:r>
                  <a:rPr lang="en-GB" sz="2200" dirty="0" smtClean="0"/>
                  <a:t>SPS known impedance model:</a:t>
                </a:r>
                <a:endParaRPr lang="en-GB" sz="2200" dirty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endParaRPr lang="en-GB" sz="2200" dirty="0"/>
              </a:p>
              <a:p>
                <a:r>
                  <a:rPr lang="en-GB" sz="2200" dirty="0" smtClean="0"/>
                  <a:t>      </a:t>
                </a:r>
                <a:r>
                  <a:rPr lang="en-GB" sz="2200" b="1" dirty="0" smtClean="0"/>
                  <a:t>+ SPS kickers </a:t>
                </a:r>
                <a:r>
                  <a:rPr lang="en-GB" sz="2200" dirty="0" smtClean="0"/>
                  <a:t>(C. </a:t>
                </a:r>
                <a:r>
                  <a:rPr lang="en-GB" sz="2200" dirty="0" err="1" smtClean="0"/>
                  <a:t>Zannini</a:t>
                </a:r>
                <a:r>
                  <a:rPr lang="en-GB" sz="2200" dirty="0" smtClean="0"/>
                  <a:t>)</a:t>
                </a:r>
              </a:p>
              <a:p>
                <a:endParaRPr lang="en-GB" sz="2200" b="1" dirty="0" smtClean="0"/>
              </a:p>
              <a:p>
                <a:pPr marL="342900" indent="-342900">
                  <a:buFont typeface="Wingdings" pitchFamily="2" charset="2"/>
                  <a:buChar char="q"/>
                </a:pPr>
                <a:r>
                  <a:rPr lang="en-GB" sz="2200" dirty="0" smtClean="0"/>
                  <a:t>Initial matched distribution created iteratively  with conditions to match those in measurements (for the bunch rotation): </a:t>
                </a:r>
              </a:p>
              <a:p>
                <a:pPr marL="800100" lvl="1" indent="-342900">
                  <a:buFont typeface="Wingdings" pitchFamily="2" charset="2"/>
                  <a:buChar char="§"/>
                </a:pPr>
                <a:r>
                  <a:rPr lang="en-GB" sz="2200" dirty="0" smtClean="0"/>
                  <a:t>Only with Q20 optics , V</a:t>
                </a:r>
                <a:r>
                  <a:rPr lang="en-GB" sz="2200" baseline="-25000" dirty="0" smtClean="0"/>
                  <a:t>200</a:t>
                </a:r>
                <a:r>
                  <a:rPr lang="en-GB" sz="2200" dirty="0" smtClean="0"/>
                  <a:t> = 2 MV, V</a:t>
                </a:r>
                <a:r>
                  <a:rPr lang="en-GB" sz="2200" baseline="-25000" dirty="0" smtClean="0"/>
                  <a:t>800</a:t>
                </a:r>
                <a:r>
                  <a:rPr lang="en-GB" sz="2200" dirty="0" smtClean="0"/>
                  <a:t> = 0.2 MV, p = 450 </a:t>
                </a:r>
                <a:r>
                  <a:rPr lang="en-GB" sz="2200" dirty="0" err="1" smtClean="0"/>
                  <a:t>GeV</a:t>
                </a:r>
                <a:r>
                  <a:rPr lang="en-GB" sz="2200" dirty="0" smtClean="0"/>
                  <a:t>/c , </a:t>
                </a:r>
                <a:r>
                  <a:rPr lang="en-GB" sz="2200" dirty="0" err="1" smtClean="0"/>
                  <a:t>N</a:t>
                </a:r>
                <a:r>
                  <a:rPr lang="en-GB" sz="2200" baseline="-25000" dirty="0" err="1" smtClean="0"/>
                  <a:t>p</a:t>
                </a:r>
                <a:r>
                  <a:rPr lang="en-GB" sz="2200" dirty="0" smtClean="0"/>
                  <a:t>: (1.1 - 2.7)x10</a:t>
                </a:r>
                <a:r>
                  <a:rPr lang="en-GB" sz="2200" baseline="30000" dirty="0" smtClean="0"/>
                  <a:t>11</a:t>
                </a:r>
                <a:endParaRPr lang="en-GB" sz="2200" dirty="0"/>
              </a:p>
              <a:p>
                <a:pPr marL="342900" indent="-342900">
                  <a:buFont typeface="Wingdings" pitchFamily="2" charset="2"/>
                  <a:buChar char="q"/>
                </a:pPr>
                <a:r>
                  <a:rPr lang="en-GB" sz="2200" dirty="0" smtClean="0"/>
                  <a:t>5x10</a:t>
                </a:r>
                <a:r>
                  <a:rPr lang="en-GB" sz="2200" baseline="30000" dirty="0" smtClean="0"/>
                  <a:t>5</a:t>
                </a:r>
                <a:r>
                  <a:rPr lang="en-GB" sz="2200" dirty="0" smtClean="0"/>
                  <a:t> macro-particles tracked for 5x10</a:t>
                </a:r>
                <a:r>
                  <a:rPr lang="en-GB" sz="2200" baseline="30000" dirty="0" smtClean="0"/>
                  <a:t>4</a:t>
                </a:r>
                <a:r>
                  <a:rPr lang="en-GB" sz="2200" dirty="0" smtClean="0"/>
                  <a:t> turns ( ~ 1.15 s)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4" y="908720"/>
                <a:ext cx="8460432" cy="5879174"/>
              </a:xfrm>
              <a:prstGeom prst="rect">
                <a:avLst/>
              </a:prstGeom>
              <a:blipFill rotWithShape="1">
                <a:blip r:embed="rId2"/>
                <a:stretch>
                  <a:fillRect l="-720" t="-104" b="-1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95417"/>
              </p:ext>
            </p:extLst>
          </p:nvPr>
        </p:nvGraphicFramePr>
        <p:xfrm>
          <a:off x="755576" y="2060848"/>
          <a:ext cx="799288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866"/>
                <a:gridCol w="1598579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err="1" smtClean="0"/>
                        <a:t>f</a:t>
                      </a:r>
                      <a:r>
                        <a:rPr lang="en-GB" sz="2200" baseline="-25000" dirty="0" err="1" smtClean="0"/>
                        <a:t>r</a:t>
                      </a:r>
                      <a:r>
                        <a:rPr lang="en-GB" sz="2200" dirty="0" smtClean="0"/>
                        <a:t>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err="1" smtClean="0"/>
                        <a:t>R</a:t>
                      </a:r>
                      <a:r>
                        <a:rPr lang="en-GB" sz="2200" baseline="-25000" dirty="0" err="1" smtClean="0"/>
                        <a:t>sh</a:t>
                      </a:r>
                      <a:r>
                        <a:rPr lang="en-GB" sz="2200" dirty="0" smtClean="0"/>
                        <a:t> (M</a:t>
                      </a:r>
                      <a:r>
                        <a:rPr lang="el-GR" sz="2200" dirty="0" smtClean="0"/>
                        <a:t>Ω)</a:t>
                      </a:r>
                      <a:endParaRPr lang="en-GB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Q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bg1"/>
                          </a:solidFill>
                        </a:rPr>
                        <a:t>TWC200 – F (long)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200.2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2.86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150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bg1"/>
                          </a:solidFill>
                        </a:rPr>
                        <a:t>TWC200 – F (short)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200.2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1.84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120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bg1"/>
                          </a:solidFill>
                        </a:rPr>
                        <a:t>TWC200 – H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629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0.388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500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bg1"/>
                          </a:solidFill>
                        </a:rPr>
                        <a:t>TWC800 - F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800.8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1.94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300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25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results - with 1.4 GHz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84" y="980728"/>
            <a:ext cx="84604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With the 1.4 GHz resonance: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i="1" dirty="0" err="1" smtClean="0">
                <a:latin typeface="Calibri" pitchFamily="34" charset="0"/>
                <a:cs typeface="Arial" pitchFamily="34" charset="0"/>
              </a:rPr>
              <a:t>f</a:t>
            </a:r>
            <a:r>
              <a:rPr lang="en-GB" sz="2400" i="1" baseline="-25000" dirty="0" err="1" smtClean="0">
                <a:latin typeface="Calibri" pitchFamily="34" charset="0"/>
                <a:cs typeface="Arial" pitchFamily="34" charset="0"/>
              </a:rPr>
              <a:t>r</a:t>
            </a:r>
            <a:r>
              <a:rPr lang="en-GB" sz="2400" i="1" dirty="0" smtClean="0">
                <a:latin typeface="Calibri" pitchFamily="34" charset="0"/>
                <a:cs typeface="Arial" pitchFamily="34" charset="0"/>
              </a:rPr>
              <a:t>=1.42 GHz,  Q=10, </a:t>
            </a:r>
            <a:r>
              <a:rPr lang="en-GB" sz="2400" i="1" dirty="0" err="1" smtClean="0">
                <a:latin typeface="Calibri" pitchFamily="34" charset="0"/>
                <a:cs typeface="Arial" pitchFamily="34" charset="0"/>
              </a:rPr>
              <a:t>R</a:t>
            </a:r>
            <a:r>
              <a:rPr lang="en-GB" sz="2400" i="1" baseline="-25000" dirty="0" err="1" smtClean="0">
                <a:latin typeface="Calibri" pitchFamily="34" charset="0"/>
                <a:cs typeface="Arial" pitchFamily="34" charset="0"/>
              </a:rPr>
              <a:t>sh</a:t>
            </a:r>
            <a:r>
              <a:rPr lang="en-GB" sz="2400" i="1" dirty="0" smtClean="0">
                <a:latin typeface="Calibri" pitchFamily="34" charset="0"/>
                <a:cs typeface="Arial" pitchFamily="34" charset="0"/>
              </a:rPr>
              <a:t> = 400 k</a:t>
            </a:r>
            <a:r>
              <a:rPr lang="el-GR" sz="2400" i="1" dirty="0" smtClean="0">
                <a:latin typeface="Calibri" pitchFamily="34" charset="0"/>
                <a:cs typeface="Arial" pitchFamily="34" charset="0"/>
              </a:rPr>
              <a:t>Ω</a:t>
            </a:r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Micro-structure pattern inside the bunch</a:t>
            </a:r>
            <a:endParaRPr lang="en-GB" sz="2200" dirty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Bunch is blowing-up after a few hundreds of turns (depends on the intensity) </a:t>
            </a:r>
            <a:endParaRPr lang="en-GB" sz="2200" dirty="0"/>
          </a:p>
          <a:p>
            <a:r>
              <a:rPr lang="en-GB" sz="2200" dirty="0" smtClean="0"/>
              <a:t> </a:t>
            </a: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1331639" y="2992879"/>
            <a:ext cx="6912769" cy="43088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 smtClean="0">
                <a:cs typeface="Arial" charset="0"/>
              </a:rPr>
              <a:t>Phase-space at different times for </a:t>
            </a:r>
            <a:r>
              <a:rPr lang="en-US" sz="2200" b="1" dirty="0" err="1" smtClean="0">
                <a:cs typeface="Arial" charset="0"/>
              </a:rPr>
              <a:t>N</a:t>
            </a:r>
            <a:r>
              <a:rPr lang="en-US" sz="2200" b="1" baseline="-25000" dirty="0" err="1" smtClean="0">
                <a:cs typeface="Arial" charset="0"/>
              </a:rPr>
              <a:t>p</a:t>
            </a:r>
            <a:r>
              <a:rPr lang="en-US" sz="2200" b="1" dirty="0" smtClean="0">
                <a:cs typeface="Arial" charset="0"/>
              </a:rPr>
              <a:t> = 1.9x10</a:t>
            </a:r>
            <a:r>
              <a:rPr lang="en-US" sz="2200" b="1" baseline="30000" dirty="0" smtClean="0">
                <a:cs typeface="Arial" charset="0"/>
              </a:rPr>
              <a:t>11</a:t>
            </a:r>
            <a:r>
              <a:rPr lang="en-US" sz="2200" b="1" dirty="0" smtClean="0">
                <a:cs typeface="Arial" charset="0"/>
              </a:rPr>
              <a:t> </a:t>
            </a:r>
            <a:endParaRPr lang="en-US" sz="2200" b="1" dirty="0">
              <a:cs typeface="Arial" charset="0"/>
            </a:endParaRPr>
          </a:p>
        </p:txBody>
      </p:sp>
      <p:pic>
        <p:nvPicPr>
          <p:cNvPr id="14" name="Picture 2" descr="C:\Dropbox\1p4GHz_19e10p_phSp_turn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67136"/>
            <a:ext cx="3299181" cy="246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C:\Dropbox\1p4GHz_19e10p_phSp_turn50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010" y="3625072"/>
            <a:ext cx="3289323" cy="246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Dropbox\1p4GHz_19e10p_phSp_turn1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192" y="3588258"/>
            <a:ext cx="3289323" cy="246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115529" y="6056481"/>
            <a:ext cx="2127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Bucket corresponds to Turn=1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148924" y="5517232"/>
            <a:ext cx="0" cy="5554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80564" y="6056482"/>
            <a:ext cx="3688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 azimuthal mode(s)  </a:t>
            </a:r>
            <a:r>
              <a:rPr lang="en-GB" smtClean="0"/>
              <a:t>(m=3,4 </a:t>
            </a:r>
            <a:r>
              <a:rPr lang="en-GB" dirty="0" smtClean="0"/>
              <a:t>?) of  bunch oscillations for this resonance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5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results - w/o 1.4 GHz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84" y="980728"/>
            <a:ext cx="8460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Bunch is more stable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Blows-up slowly and at higher intensities</a:t>
            </a: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971600" y="2350041"/>
            <a:ext cx="6912769" cy="43088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 smtClean="0">
                <a:cs typeface="Arial" charset="0"/>
              </a:rPr>
              <a:t>Phase-space at different times for </a:t>
            </a:r>
            <a:r>
              <a:rPr lang="en-US" sz="2200" b="1" dirty="0" err="1" smtClean="0">
                <a:cs typeface="Arial" charset="0"/>
              </a:rPr>
              <a:t>N</a:t>
            </a:r>
            <a:r>
              <a:rPr lang="en-US" sz="2200" b="1" baseline="-25000" dirty="0" err="1" smtClean="0">
                <a:cs typeface="Arial" charset="0"/>
              </a:rPr>
              <a:t>p</a:t>
            </a:r>
            <a:r>
              <a:rPr lang="en-US" sz="2200" b="1" dirty="0" smtClean="0">
                <a:cs typeface="Arial" charset="0"/>
              </a:rPr>
              <a:t> = 2.3x10</a:t>
            </a:r>
            <a:r>
              <a:rPr lang="en-US" sz="2200" b="1" baseline="30000" dirty="0" smtClean="0">
                <a:cs typeface="Arial" charset="0"/>
              </a:rPr>
              <a:t>11</a:t>
            </a:r>
            <a:r>
              <a:rPr lang="en-US" sz="2200" b="1" dirty="0" smtClean="0">
                <a:cs typeface="Arial" charset="0"/>
              </a:rPr>
              <a:t> </a:t>
            </a:r>
            <a:endParaRPr lang="en-US" sz="2200" b="1" dirty="0">
              <a:cs typeface="Arial" charset="0"/>
            </a:endParaRPr>
          </a:p>
        </p:txBody>
      </p:sp>
      <p:pic>
        <p:nvPicPr>
          <p:cNvPr id="2050" name="Picture 2" descr="C:\Dropbox\no1p4GHz_23e10p_phSp_turn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2" y="2880098"/>
            <a:ext cx="4378088" cy="328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ropbox\no1p4GHz_23e10p_phSp_turn50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960" y="2880098"/>
            <a:ext cx="4378088" cy="328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16511" y="6021288"/>
            <a:ext cx="2127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Bucket corresponds to Turn=1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48559" y="5085184"/>
            <a:ext cx="831553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64288" y="6021288"/>
            <a:ext cx="212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Initial distribution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7164288" y="4941168"/>
            <a:ext cx="828649" cy="11183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6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results</a:t>
            </a:r>
            <a:endParaRPr lang="en-US" sz="4000" dirty="0">
              <a:latin typeface="+mj-lt"/>
            </a:endParaRPr>
          </a:p>
        </p:txBody>
      </p:sp>
      <p:pic>
        <p:nvPicPr>
          <p:cNvPr id="4098" name="Picture 2" descr="C:\Dropbox\blEvolution_w1p4GH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34129"/>
            <a:ext cx="4364969" cy="325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ropbox\blEvolution_w1p4GHz_zo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358" y="1042367"/>
            <a:ext cx="3968154" cy="296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ropbox\blEvolution_wo1p4GHz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89" y="4149080"/>
            <a:ext cx="3618255" cy="27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107505" y="976954"/>
            <a:ext cx="4647458" cy="40011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cs typeface="Arial" charset="0"/>
              </a:rPr>
              <a:t>Bunch length evolution with 1.4 GHz</a:t>
            </a:r>
            <a:endParaRPr lang="en-US" sz="2000" b="1" dirty="0"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4283968" y="2276872"/>
            <a:ext cx="100811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283968" y="2417390"/>
            <a:ext cx="9419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</a:rPr>
              <a:t>zoom</a:t>
            </a: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140566" y="4005064"/>
            <a:ext cx="4647458" cy="40011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cs typeface="Arial" charset="0"/>
              </a:rPr>
              <a:t>Bunch length evolution w/o 1.4 GHz</a:t>
            </a:r>
            <a:endParaRPr lang="en-US" sz="2000" b="1" dirty="0"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8024" y="4148836"/>
            <a:ext cx="4154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b="1" dirty="0"/>
              <a:t>w</a:t>
            </a:r>
            <a:r>
              <a:rPr lang="en-GB" sz="2200" b="1" dirty="0" smtClean="0"/>
              <a:t>ith 1.4 GHz resonance</a:t>
            </a:r>
            <a:r>
              <a:rPr lang="en-GB" sz="2200" dirty="0" smtClean="0"/>
              <a:t>: bunch blows-up at the beginning even at low intensities (~1.4x10</a:t>
            </a:r>
            <a:r>
              <a:rPr lang="en-GB" sz="2200" baseline="30000" dirty="0" smtClean="0"/>
              <a:t>11</a:t>
            </a:r>
            <a:r>
              <a:rPr lang="en-GB" sz="2200" dirty="0" smtClean="0"/>
              <a:t> p)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2200" b="1" dirty="0" smtClean="0"/>
              <a:t>w/o 1.4 GHz</a:t>
            </a:r>
            <a:r>
              <a:rPr lang="en-GB" sz="2200" dirty="0" smtClean="0"/>
              <a:t>: higher intensity threshold</a:t>
            </a:r>
            <a:endParaRPr lang="en-GB" sz="2200" dirty="0"/>
          </a:p>
          <a:p>
            <a:r>
              <a:rPr lang="en-GB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5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Simulation results</a:t>
            </a:r>
            <a:endParaRPr lang="en-US" sz="4000" dirty="0">
              <a:latin typeface="+mj-lt"/>
            </a:endParaRPr>
          </a:p>
        </p:txBody>
      </p:sp>
      <p:pic>
        <p:nvPicPr>
          <p:cNvPr id="3074" name="Picture 2" descr="C:\Dropbox\blIn_blFin_w_wo_1p4GH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7482"/>
            <a:ext cx="4679011" cy="348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ropbox\fitLacla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19" y="980728"/>
            <a:ext cx="4851977" cy="363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41784" y="4543520"/>
                <a:ext cx="8460432" cy="2053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GB" sz="2200" dirty="0" smtClean="0"/>
                  <a:t>Fit with the formula:</a:t>
                </a:r>
                <a:r>
                  <a:rPr lang="el-GR" sz="2200" dirty="0" smtClean="0"/>
                  <a:t>   </a:t>
                </a:r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200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200" b="0" i="1" dirty="0" smtClean="0">
                                    <a:latin typeface="Cambria Math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GB" sz="22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200" b="0" i="1" dirty="0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GB" sz="2200" b="0" i="1" dirty="0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2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GB" sz="22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200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200" b="0" i="1" dirty="0" smtClean="0">
                                    <a:latin typeface="Cambria Math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GB" sz="22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200" b="0" i="1" dirty="0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GB" sz="2200" b="0" i="1" dirty="0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2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b="0" i="0" dirty="0" smtClean="0"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l-GR" sz="2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dirty="0" smtClean="0">
                            <a:latin typeface="Cambria Math"/>
                          </a:rPr>
                          <m:t>𝐼</m:t>
                        </m:r>
                        <m:r>
                          <a:rPr lang="en-GB" sz="2200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GB" sz="2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200" b="0" i="1" dirty="0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GB" sz="22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GB" sz="2200" b="0" i="1" dirty="0" smtClean="0">
                            <a:latin typeface="Cambria Math"/>
                          </a:rPr>
                          <m:t>, </m:t>
                        </m:r>
                        <m:r>
                          <a:rPr lang="en-GB" sz="2200" b="0" i="1" dirty="0" smtClean="0">
                            <a:latin typeface="Cambria Math"/>
                          </a:rPr>
                          <m:t>𝐼𝑚</m:t>
                        </m:r>
                        <m:d>
                          <m:dPr>
                            <m:ctrlPr>
                              <a:rPr lang="en-GB" sz="22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200" b="0" i="1" dirty="0" smtClean="0">
                                <a:latin typeface="Cambria Math"/>
                              </a:rPr>
                              <m:t>𝑍</m:t>
                            </m:r>
                            <m:r>
                              <a:rPr lang="en-GB" sz="2200" b="0" i="1" dirty="0" smtClean="0">
                                <a:latin typeface="Cambria Math"/>
                              </a:rPr>
                              <m:t>/</m:t>
                            </m:r>
                            <m:r>
                              <a:rPr lang="en-GB" sz="2200" b="0" i="1" dirty="0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l-GR" sz="2200" dirty="0" smtClean="0"/>
                  <a:t>  (</a:t>
                </a:r>
                <a:r>
                  <a:rPr lang="en-GB" sz="2200" dirty="0" smtClean="0"/>
                  <a:t>neglecting synch. phase shift) (</a:t>
                </a:r>
                <a:r>
                  <a:rPr lang="en-GB" sz="2200" dirty="0" err="1" smtClean="0"/>
                  <a:t>Laclare</a:t>
                </a:r>
                <a:r>
                  <a:rPr lang="en-GB" sz="2200" dirty="0" smtClean="0"/>
                  <a:t>) for parabolic amplitude density and constant inductive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𝑍</m:t>
                    </m:r>
                    <m:r>
                      <a:rPr lang="en-GB" sz="2200" b="0" i="1" smtClean="0">
                        <a:latin typeface="Cambria Math"/>
                      </a:rPr>
                      <m:t>/</m:t>
                    </m:r>
                    <m:r>
                      <a:rPr lang="en-GB" sz="22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sz="2200" dirty="0" smtClean="0"/>
                  <a:t> 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GB" sz="22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GB" sz="2200" b="0" i="1" smtClean="0">
                            <a:latin typeface="Cambria Math"/>
                          </a:rPr>
                          <m:t>𝑟𝑒𝑣</m:t>
                        </m:r>
                      </m:sub>
                    </m:sSub>
                    <m:sSub>
                      <m:sSub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200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l-GR" sz="22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l-GR" sz="2200" dirty="0" smtClean="0"/>
                  <a:t>,</a:t>
                </a:r>
                <a:r>
                  <a:rPr lang="en-GB" sz="2200" dirty="0" smtClean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200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l-GR" sz="22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l-GR" sz="2200" b="0" i="1" smtClean="0">
                        <a:latin typeface="Cambria Math"/>
                      </a:rPr>
                      <m:t>=1.4 </m:t>
                    </m:r>
                    <m:r>
                      <a:rPr lang="en-GB" sz="2200" b="0" i="1" smtClean="0">
                        <a:latin typeface="Cambria Math"/>
                      </a:rPr>
                      <m:t>𝑛𝑠</m:t>
                    </m:r>
                  </m:oMath>
                </a14:m>
                <a:r>
                  <a:rPr lang="el-GR" sz="2200" dirty="0" smtClean="0"/>
                  <a:t> </a:t>
                </a:r>
                <a:r>
                  <a:rPr lang="en-GB" sz="2200" dirty="0" smtClean="0"/>
                  <a:t>(from simulation)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GB" sz="2200" b="1" dirty="0" smtClean="0"/>
                  <a:t>Injection</a:t>
                </a:r>
                <a:r>
                  <a:rPr lang="en-GB" sz="2200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200">
                        <a:latin typeface="Cambria Math"/>
                      </a:rPr>
                      <m:t>Z</m:t>
                    </m:r>
                    <m:r>
                      <a:rPr lang="en-GB" sz="2200" b="0" i="0" smtClean="0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GB" sz="2200" b="0" i="0" smtClean="0">
                        <a:latin typeface="Cambria Math"/>
                      </a:rPr>
                      <m:t>n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≅4</m:t>
                    </m:r>
                    <m:r>
                      <a:rPr lang="el-GR" sz="22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200" b="0" i="0" smtClean="0">
                        <a:latin typeface="Cambria Math"/>
                        <a:ea typeface="Cambria Math"/>
                      </a:rPr>
                      <m:t>Ω</m:t>
                    </m:r>
                    <m:r>
                      <a:rPr lang="en-GB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sz="2200" dirty="0" smtClean="0"/>
                  <a:t>  -  </a:t>
                </a:r>
                <a:r>
                  <a:rPr lang="en-GB" sz="2200" b="1" dirty="0" smtClean="0"/>
                  <a:t>at 50k Turns</a:t>
                </a:r>
                <a:r>
                  <a:rPr lang="en-GB" sz="2200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200" smtClean="0">
                        <a:latin typeface="Cambria Math"/>
                      </a:rPr>
                      <m:t>Z</m:t>
                    </m:r>
                    <m:r>
                      <a:rPr lang="en-GB" sz="2200" b="0" i="0" smtClean="0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GB" sz="2200" b="0" i="0" smtClean="0">
                        <a:latin typeface="Cambria Math"/>
                      </a:rPr>
                      <m:t>n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15</m:t>
                    </m:r>
                    <m:r>
                      <a:rPr lang="el-GR" sz="22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200" b="0" i="0" smtClean="0">
                        <a:latin typeface="Cambria Math"/>
                        <a:ea typeface="Cambria Math"/>
                      </a:rPr>
                      <m:t>Ω</m:t>
                    </m:r>
                    <m:r>
                      <a:rPr lang="en-GB" sz="2200" b="0" i="1" smtClean="0">
                        <a:latin typeface="Cambria Math"/>
                      </a:rPr>
                      <m:t> 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4" y="4543520"/>
                <a:ext cx="8460432" cy="2053832"/>
              </a:xfrm>
              <a:prstGeom prst="rect">
                <a:avLst/>
              </a:prstGeom>
              <a:blipFill rotWithShape="1">
                <a:blip r:embed="rId4"/>
                <a:stretch>
                  <a:fillRect l="-720" b="-5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5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1784" y="914400"/>
            <a:ext cx="846043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n-lt"/>
                <a:sym typeface="Wingdings" pitchFamily="2" charset="2"/>
              </a:rPr>
              <a:t>Summary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84" y="980728"/>
            <a:ext cx="84604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Preliminary simulations at the SPS flat top show that the 1.4 GHz resonance has a strong effect.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/>
              <a:t>Bunch blows-up for </a:t>
            </a:r>
            <a:r>
              <a:rPr lang="en-GB" sz="2200" dirty="0" err="1" smtClean="0"/>
              <a:t>N</a:t>
            </a:r>
            <a:r>
              <a:rPr lang="en-GB" sz="2200" baseline="-25000" dirty="0" err="1" smtClean="0"/>
              <a:t>p</a:t>
            </a:r>
            <a:r>
              <a:rPr lang="en-GB" sz="2200" dirty="0" smtClean="0"/>
              <a:t> &gt; 1.4x10</a:t>
            </a:r>
            <a:r>
              <a:rPr lang="en-GB" sz="2200" baseline="30000" dirty="0" smtClean="0"/>
              <a:t>11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/>
              <a:t>Higher threshold without the 1.4 GHz impedance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Results generally agree with the bunch rotation measurements </a:t>
            </a:r>
          </a:p>
          <a:p>
            <a:pPr marL="285750" indent="-285750">
              <a:buFont typeface="Wingdings" pitchFamily="2" charset="2"/>
              <a:buChar char="q"/>
            </a:pPr>
            <a:endParaRPr lang="en-GB" sz="2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GB" sz="2200" dirty="0" smtClean="0"/>
              <a:t>More accurate simulations are needed for better agreement: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/>
              <a:t>Particle distribution to be close to the measured one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/>
              <a:t>Simulation of the ramp where the actual blow-up was observed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200" dirty="0" smtClean="0"/>
              <a:t>Implementation of phase loop</a:t>
            </a:r>
          </a:p>
        </p:txBody>
      </p:sp>
    </p:spTree>
    <p:extLst>
      <p:ext uri="{BB962C8B-B14F-4D97-AF65-F5344CB8AC3E}">
        <p14:creationId xmlns:p14="http://schemas.microsoft.com/office/powerpoint/2010/main" val="364228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513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Effect of the 1.4 GHz impedance on a single bunch at the SPS  flat top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the 1.4 GHz impedance on a single bunch at the SPS  flat top</dc:title>
  <dc:creator>Theodoros Argyropoulos</dc:creator>
  <cp:lastModifiedBy>Theodoros Argyropoulos</cp:lastModifiedBy>
  <cp:revision>37</cp:revision>
  <dcterms:created xsi:type="dcterms:W3CDTF">2013-05-29T14:17:19Z</dcterms:created>
  <dcterms:modified xsi:type="dcterms:W3CDTF">2013-05-30T13:24:05Z</dcterms:modified>
</cp:coreProperties>
</file>