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7" r:id="rId9"/>
    <p:sldId id="265" r:id="rId10"/>
    <p:sldId id="266" r:id="rId11"/>
    <p:sldId id="26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4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6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0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7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6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1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2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9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7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7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D592-45FA-4CC0-A2F2-980045C86B79}" type="datetimeFigureOut">
              <a:rPr lang="en-GB" smtClean="0"/>
              <a:t>30/05/2013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5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en-GB" dirty="0" smtClean="0"/>
              <a:t>SPS Enamelled flanges</a:t>
            </a:r>
            <a:br>
              <a:rPr lang="en-GB" dirty="0" smtClean="0"/>
            </a:br>
            <a:r>
              <a:rPr lang="en-GB" dirty="0" smtClean="0"/>
              <a:t>Simulations &amp; Measurements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265584"/>
          </a:xfrm>
        </p:spPr>
        <p:txBody>
          <a:bodyPr>
            <a:normAutofit fontScale="40000" lnSpcReduction="20000"/>
          </a:bodyPr>
          <a:lstStyle/>
          <a:p>
            <a:r>
              <a:rPr lang="en-GB" dirty="0" smtClean="0"/>
              <a:t>Fritz Caspers and Jose E. Varela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6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700808"/>
            <a:ext cx="583264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Measurements</a:t>
            </a:r>
          </a:p>
          <a:p>
            <a:pPr lvl="1"/>
            <a:r>
              <a:rPr lang="en-GB" dirty="0" smtClean="0"/>
              <a:t>Consider stop trying to sort out the harmful resonance between the many that we see and focus our efforts in trying to measure what the “beam sees”.</a:t>
            </a:r>
          </a:p>
          <a:p>
            <a:pPr lvl="1"/>
            <a:r>
              <a:rPr lang="en-GB" dirty="0" smtClean="0"/>
              <a:t>Try to find a “naked” flange. The fact that the flange is attached to the pickup makes our life difficult.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4098" name="Picture 2" descr="\\cernhomej.cern.ch\j\jvarelac\Lyx\SPS_flange\pr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64" y="1969902"/>
            <a:ext cx="3039183" cy="39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problem under consideration is very complex.</a:t>
            </a:r>
          </a:p>
          <a:p>
            <a:r>
              <a:rPr lang="en-GB" dirty="0" smtClean="0"/>
              <a:t>Simulations have not provided consistent results. </a:t>
            </a:r>
          </a:p>
          <a:p>
            <a:r>
              <a:rPr lang="en-GB" dirty="0" smtClean="0"/>
              <a:t>“Trees don’t let us see the forest” when we try to measure.</a:t>
            </a:r>
          </a:p>
          <a:p>
            <a:r>
              <a:rPr lang="en-GB" dirty="0" smtClean="0"/>
              <a:t>Work in progress – any ideas are welcomed.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0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Simulations </a:t>
            </a:r>
            <a:r>
              <a:rPr lang="en-GB" dirty="0" smtClean="0"/>
              <a:t>(additional)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4847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 30Mcell simulation allows “accurate” modelling of the structure.</a:t>
            </a:r>
          </a:p>
        </p:txBody>
      </p:sp>
      <p:pic>
        <p:nvPicPr>
          <p:cNvPr id="2050" name="Picture 2" descr="\\cernhomej.cern.ch\j\jvarelac\Lyx\SPS_flange\enamelFlange_me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478340" cy="428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92488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Simulations</a:t>
            </a:r>
          </a:p>
          <a:p>
            <a:r>
              <a:rPr lang="en-GB" dirty="0" smtClean="0"/>
              <a:t>Measurements</a:t>
            </a:r>
          </a:p>
          <a:p>
            <a:r>
              <a:rPr lang="en-GB" dirty="0" smtClean="0"/>
              <a:t>Next Steps</a:t>
            </a:r>
            <a:endParaRPr lang="en-GB" dirty="0" smtClean="0"/>
          </a:p>
          <a:p>
            <a:r>
              <a:rPr lang="en-GB" dirty="0" smtClean="0"/>
              <a:t>Conclusions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294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are tracking down a, possibly, 1.4GHz microwave instability in the SPS.</a:t>
            </a:r>
          </a:p>
          <a:p>
            <a:r>
              <a:rPr lang="en-GB" dirty="0" smtClean="0"/>
              <a:t>We are working now to </a:t>
            </a:r>
            <a:r>
              <a:rPr lang="en-GB" dirty="0" smtClean="0"/>
              <a:t>asses </a:t>
            </a:r>
            <a:r>
              <a:rPr lang="en-GB" dirty="0" smtClean="0"/>
              <a:t>the possibility that the enamelled flanges are the ones responsible of this instability.</a:t>
            </a:r>
          </a:p>
          <a:p>
            <a:r>
              <a:rPr lang="en-GB" dirty="0" smtClean="0"/>
              <a:t>Several Wake field simulations and measurements have been carried out.</a:t>
            </a:r>
          </a:p>
        </p:txBody>
      </p:sp>
    </p:spTree>
    <p:extLst>
      <p:ext uri="{BB962C8B-B14F-4D97-AF65-F5344CB8AC3E}">
        <p14:creationId xmlns:p14="http://schemas.microsoft.com/office/powerpoint/2010/main" val="4449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576" y="1340768"/>
            <a:ext cx="9151576" cy="165618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 new model has been built. Several 30Mcell wake field </a:t>
            </a:r>
            <a:r>
              <a:rPr lang="en-GB" dirty="0" smtClean="0"/>
              <a:t>simulations (≈1.5 days/</a:t>
            </a:r>
            <a:r>
              <a:rPr lang="en-GB" dirty="0" err="1" smtClean="0"/>
              <a:t>sim</a:t>
            </a:r>
            <a:r>
              <a:rPr lang="en-GB" dirty="0" smtClean="0"/>
              <a:t>.) </a:t>
            </a:r>
            <a:r>
              <a:rPr lang="en-GB" dirty="0" smtClean="0"/>
              <a:t>have been carried out</a:t>
            </a:r>
            <a:r>
              <a:rPr lang="en-GB" dirty="0" smtClean="0"/>
              <a:t>.</a:t>
            </a:r>
          </a:p>
          <a:p>
            <a:r>
              <a:rPr lang="en-GB" dirty="0" smtClean="0"/>
              <a:t>Electromagnetically complex structure - Very resource demanding.</a:t>
            </a:r>
            <a:endParaRPr lang="en-GB" dirty="0"/>
          </a:p>
        </p:txBody>
      </p:sp>
      <p:pic>
        <p:nvPicPr>
          <p:cNvPr id="1026" name="Picture 2" descr="\\cernhomej.cern.ch\j\jvarelac\Lyx\SPS_flange\enamelFlangeCST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64723"/>
            <a:ext cx="4752528" cy="35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cernhomej.cern.ch\j\jvarelac\Lyx\SPS_flange\20130515_100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69096"/>
            <a:ext cx="3143433" cy="35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GB" dirty="0" smtClean="0"/>
              <a:t>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080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Simulation results are </a:t>
            </a:r>
            <a:r>
              <a:rPr lang="en-GB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 consistent. Further research, together with the impedance group, is going on.</a:t>
            </a:r>
          </a:p>
        </p:txBody>
      </p:sp>
      <p:pic>
        <p:nvPicPr>
          <p:cNvPr id="3074" name="Picture 2" descr="\\cernhomej.cern.ch\j\jvarelac\Lyx\SPS_flange\simulationResultComparis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6341007" cy="43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8511" y="3717032"/>
            <a:ext cx="2695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On the bright side: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All simulations show  impedance peaks around 1.4 and 3.4.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5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</a:t>
            </a:r>
            <a:endParaRPr lang="en-GB" dirty="0"/>
          </a:p>
        </p:txBody>
      </p:sp>
      <p:pic>
        <p:nvPicPr>
          <p:cNvPr id="1026" name="Picture 2" descr="\\cernhomej.cern.ch\j\jvarelac\Lyx\SPS_flange\20130528_120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03" y="2686308"/>
            <a:ext cx="4638661" cy="34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458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Several different measurements have been carried out. </a:t>
            </a:r>
            <a:r>
              <a:rPr lang="en-GB" sz="2400" dirty="0" smtClean="0">
                <a:solidFill>
                  <a:srgbClr val="FF0000"/>
                </a:solidFill>
              </a:rPr>
              <a:t>No meaningful results have been obtained jet.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532980"/>
            <a:ext cx="4176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Until now we have encountered several difficulties: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The enamel flange available was not isolating.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The pick-ups along the ring are “floating”, i.e. they are not grounded in the tunnel.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The “ensemble”, flange + bellow, has many resonances around the frequency of interest. We have found that it is very difficult to sort them out.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795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</a:t>
            </a:r>
            <a:endParaRPr lang="en-GB" dirty="0"/>
          </a:p>
        </p:txBody>
      </p:sp>
      <p:pic>
        <p:nvPicPr>
          <p:cNvPr id="2050" name="Picture 2" descr="\\cernhomej.cern.ch\j\jvarelac\Lyx\SPS_flange\wireMeasure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10727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77281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Measured scattering parameters of the wire measurement set-up.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02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Carefully study the work of </a:t>
            </a:r>
            <a:r>
              <a:rPr lang="en-GB" dirty="0" smtClean="0">
                <a:solidFill>
                  <a:srgbClr val="FF0000"/>
                </a:solidFill>
              </a:rPr>
              <a:t>G. Dome </a:t>
            </a:r>
            <a:r>
              <a:rPr lang="en-GB" dirty="0" smtClean="0"/>
              <a:t>back in 1973-74.</a:t>
            </a:r>
          </a:p>
          <a:p>
            <a:r>
              <a:rPr lang="en-GB" dirty="0" smtClean="0"/>
              <a:t>He made a theoretical study and carried out several measurements on “all” the bellow + beam pipe combinations.</a:t>
            </a:r>
          </a:p>
          <a:p>
            <a:r>
              <a:rPr lang="en-GB" dirty="0" smtClean="0"/>
              <a:t>As a result, a number of bellow now have “resistors” to damp the resonances.</a:t>
            </a:r>
          </a:p>
        </p:txBody>
      </p:sp>
    </p:spTree>
    <p:extLst>
      <p:ext uri="{BB962C8B-B14F-4D97-AF65-F5344CB8AC3E}">
        <p14:creationId xmlns:p14="http://schemas.microsoft.com/office/powerpoint/2010/main" val="26549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homej.cern.ch\j\jvarelac\Lyx\SPS_flange\spsSection_picku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03408"/>
            <a:ext cx="4758116" cy="4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410445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Simulations:</a:t>
            </a:r>
          </a:p>
          <a:p>
            <a:pPr lvl="1"/>
            <a:r>
              <a:rPr lang="en-GB" dirty="0" smtClean="0"/>
              <a:t>Discuss the results with the impedance working group. </a:t>
            </a:r>
          </a:p>
          <a:p>
            <a:pPr lvl="1"/>
            <a:r>
              <a:rPr lang="en-GB" dirty="0" smtClean="0"/>
              <a:t>Include the “real” environment of the flanges. Study all possible combinations.</a:t>
            </a:r>
          </a:p>
        </p:txBody>
      </p:sp>
    </p:spTree>
    <p:extLst>
      <p:ext uri="{BB962C8B-B14F-4D97-AF65-F5344CB8AC3E}">
        <p14:creationId xmlns:p14="http://schemas.microsoft.com/office/powerpoint/2010/main" val="28123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4609</TotalTime>
  <Words>415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SPS Enamelled flanges Simulations &amp; Measurements</vt:lpstr>
      <vt:lpstr>Outline</vt:lpstr>
      <vt:lpstr>Introduction</vt:lpstr>
      <vt:lpstr>Simulations</vt:lpstr>
      <vt:lpstr>Simulations</vt:lpstr>
      <vt:lpstr>Measurements</vt:lpstr>
      <vt:lpstr>Measurement</vt:lpstr>
      <vt:lpstr>Next Steps</vt:lpstr>
      <vt:lpstr>Next Steps</vt:lpstr>
      <vt:lpstr>Next Steps</vt:lpstr>
      <vt:lpstr>Conclusions</vt:lpstr>
      <vt:lpstr>Simulations (additional)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 for the Measurement of Cavity Q’s in Reflection</dc:title>
  <dc:creator>Jose Enrique Varela Campelo</dc:creator>
  <cp:lastModifiedBy>Jose Enrique Varela Campelo</cp:lastModifiedBy>
  <cp:revision>31</cp:revision>
  <dcterms:created xsi:type="dcterms:W3CDTF">2013-02-21T13:42:40Z</dcterms:created>
  <dcterms:modified xsi:type="dcterms:W3CDTF">2013-05-30T13:22:37Z</dcterms:modified>
</cp:coreProperties>
</file>