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16"/>
  </p:notesMasterIdLst>
  <p:handoutMasterIdLst>
    <p:handoutMasterId r:id="rId17"/>
  </p:handoutMasterIdLst>
  <p:sldIdLst>
    <p:sldId id="256" r:id="rId3"/>
    <p:sldId id="271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B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4673" autoAdjust="0"/>
  </p:normalViewPr>
  <p:slideViewPr>
    <p:cSldViewPr>
      <p:cViewPr varScale="1">
        <p:scale>
          <a:sx n="123" d="100"/>
          <a:sy n="123" d="100"/>
        </p:scale>
        <p:origin x="-120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8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8" d="100"/>
          <a:sy n="98" d="100"/>
        </p:scale>
        <p:origin x="-356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DE30E-3776-4432-9185-7AB93EEA3F97}" type="datetimeFigureOut">
              <a:rPr lang="en-GB" smtClean="0"/>
              <a:t>30/05/2013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BA6A4-5A45-48F0-B07F-712948ECE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885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EA243-E6BB-4EEA-96D1-1C97DAD2D575}" type="datetimeFigureOut">
              <a:rPr lang="en-GB" smtClean="0"/>
              <a:t>30/05/2013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DB602-6F08-4E86-BD0E-894F1F4A1E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402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43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08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12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032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4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3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21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59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30th May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LIU-SPS BD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72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36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3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37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66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685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US" dirty="0" smtClean="0"/>
              <a:t>30th May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US" dirty="0" smtClean="0"/>
              <a:t>LIU-SPS BD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46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PT Sans Caption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Wingdings" pitchFamily="2" charset="2"/>
        <a:buNone/>
        <a:defRPr sz="2800" kern="1200">
          <a:solidFill>
            <a:schemeClr val="tx1"/>
          </a:solidFill>
          <a:latin typeface="PT Sans" pitchFamily="34" charset="0"/>
          <a:ea typeface="+mn-ea"/>
          <a:cs typeface="+mn-cs"/>
        </a:defRPr>
      </a:lvl1pPr>
      <a:lvl2pPr marL="360000" indent="0" algn="l" defTabSz="914400" rtl="0" eaLnBrk="1" latinLnBrk="0" hangingPunct="1">
        <a:spcBef>
          <a:spcPct val="20000"/>
        </a:spcBef>
        <a:buFont typeface="Wingdings" pitchFamily="2" charset="2"/>
        <a:buNone/>
        <a:defRPr sz="2400" kern="1200">
          <a:solidFill>
            <a:schemeClr val="tx1"/>
          </a:solidFill>
          <a:latin typeface="PT Sans" pitchFamily="34" charset="0"/>
          <a:ea typeface="+mn-ea"/>
          <a:cs typeface="+mn-cs"/>
        </a:defRPr>
      </a:lvl2pPr>
      <a:lvl3pPr marL="7200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108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144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US" smtClean="0"/>
              <a:t>LIU-SPS BD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8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46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PT Sans Caption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Wingdings" pitchFamily="2" charset="2"/>
        <a:buNone/>
        <a:defRPr sz="2800" kern="1200">
          <a:solidFill>
            <a:schemeClr val="tx1"/>
          </a:solidFill>
          <a:latin typeface="PT Sans" pitchFamily="34" charset="0"/>
          <a:ea typeface="+mn-ea"/>
          <a:cs typeface="+mn-cs"/>
        </a:defRPr>
      </a:lvl1pPr>
      <a:lvl2pPr marL="360000" indent="0" algn="l" defTabSz="914400" rtl="0" eaLnBrk="1" latinLnBrk="0" hangingPunct="1">
        <a:spcBef>
          <a:spcPct val="20000"/>
        </a:spcBef>
        <a:buFont typeface="Wingdings" pitchFamily="2" charset="2"/>
        <a:buNone/>
        <a:defRPr sz="2400" kern="1200">
          <a:solidFill>
            <a:schemeClr val="tx1"/>
          </a:solidFill>
          <a:latin typeface="PT Sans" pitchFamily="34" charset="0"/>
          <a:ea typeface="+mn-ea"/>
          <a:cs typeface="+mn-cs"/>
        </a:defRPr>
      </a:lvl2pPr>
      <a:lvl3pPr marL="7200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108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144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Bunch lengthening</a:t>
            </a:r>
            <a:br>
              <a:rPr lang="en-GB" dirty="0" smtClean="0"/>
            </a:br>
            <a:r>
              <a:rPr lang="en-GB" dirty="0" smtClean="0"/>
              <a:t>at SPS flat top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CH" sz="2400" b="1" dirty="0" smtClean="0"/>
              <a:t>Theodoros </a:t>
            </a:r>
            <a:r>
              <a:rPr lang="de-CH" sz="2400" b="1" dirty="0" err="1" smtClean="0"/>
              <a:t>Argyropoulos</a:t>
            </a:r>
            <a:r>
              <a:rPr lang="de-CH" sz="2400" b="1" dirty="0" smtClean="0"/>
              <a:t>, Thomas </a:t>
            </a:r>
            <a:r>
              <a:rPr lang="de-CH" sz="2400" b="1" smtClean="0"/>
              <a:t>Bohl, </a:t>
            </a:r>
          </a:p>
          <a:p>
            <a:r>
              <a:rPr lang="de-CH" sz="2400" b="1" smtClean="0"/>
              <a:t>Elena </a:t>
            </a:r>
            <a:r>
              <a:rPr lang="de-CH" sz="2400" b="1" dirty="0" err="1" smtClean="0"/>
              <a:t>Shaposhnikova</a:t>
            </a:r>
            <a:r>
              <a:rPr lang="de-CH" sz="2400" b="1" dirty="0" smtClean="0"/>
              <a:t>, </a:t>
            </a:r>
            <a:r>
              <a:rPr lang="de-CH" sz="2400" b="1" u="sng" dirty="0" smtClean="0"/>
              <a:t>Helga </a:t>
            </a:r>
            <a:r>
              <a:rPr lang="de-CH" sz="2400" b="1" u="sng" dirty="0" err="1" smtClean="0"/>
              <a:t>Timko</a:t>
            </a:r>
            <a:endParaRPr lang="de-CH" sz="2400" b="1" u="sng" dirty="0" smtClean="0"/>
          </a:p>
          <a:p>
            <a:r>
              <a:rPr lang="de-CH" sz="2000" b="1" dirty="0" smtClean="0"/>
              <a:t>BE-RF-BR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15783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1752600"/>
            <a:ext cx="5181597" cy="3886198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Fit of </a:t>
            </a:r>
            <a:r>
              <a:rPr lang="de-CH" dirty="0" smtClean="0"/>
              <a:t>PWD, </a:t>
            </a:r>
            <a:r>
              <a:rPr lang="de-CH" dirty="0" err="1" smtClean="0"/>
              <a:t>data</a:t>
            </a:r>
            <a:r>
              <a:rPr lang="de-CH" dirty="0" smtClean="0"/>
              <a:t> </a:t>
            </a:r>
            <a:r>
              <a:rPr lang="de-CH" dirty="0" err="1" smtClean="0"/>
              <a:t>set</a:t>
            </a:r>
            <a:r>
              <a:rPr lang="de-CH" dirty="0" smtClean="0"/>
              <a:t> 4 (fit 1)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GB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Q26 data</a:t>
                </a:r>
              </a:p>
              <a:p>
                <a:pPr lvl="1"/>
                <a:r>
                  <a:rPr lang="en-GB" dirty="0" smtClean="0"/>
                  <a:t>Measured during LHC MD</a:t>
                </a:r>
              </a:p>
              <a:p>
                <a:pPr lvl="2"/>
                <a:r>
                  <a:rPr lang="en-GB" dirty="0" smtClean="0"/>
                  <a:t>Slight BUP in the SPS</a:t>
                </a:r>
              </a:p>
              <a:p>
                <a:pPr lvl="1"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GB" dirty="0" smtClean="0">
                    <a:solidFill>
                      <a:schemeClr val="accent1"/>
                    </a:solidFill>
                  </a:rPr>
                  <a:t>Assumed value:</a:t>
                </a:r>
              </a:p>
              <a:p>
                <a:pPr lvl="1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de-CH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CH" b="0" i="1" smtClean="0">
                          <a:latin typeface="Cambria Math"/>
                        </a:rPr>
                        <m:t>=0.7 </m:t>
                      </m:r>
                      <m:r>
                        <a:rPr lang="de-CH" b="0" i="1" smtClean="0">
                          <a:latin typeface="Cambria Math"/>
                        </a:rPr>
                        <m:t>𝑛𝑠</m:t>
                      </m:r>
                    </m:oMath>
                  </m:oMathPara>
                </a14:m>
                <a:endParaRPr lang="en-GB" dirty="0" smtClean="0"/>
              </a:p>
              <a:p>
                <a:pPr lvl="1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GB" dirty="0">
                    <a:solidFill>
                      <a:schemeClr val="accent1"/>
                    </a:solidFill>
                  </a:rPr>
                  <a:t>Fitted </a:t>
                </a:r>
                <a:r>
                  <a:rPr lang="en-GB" dirty="0" smtClean="0">
                    <a:solidFill>
                      <a:schemeClr val="accent1"/>
                    </a:solidFill>
                  </a:rPr>
                  <a:t>value:</a:t>
                </a:r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CH" b="0" i="1" smtClean="0"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CH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e-CH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  <m:r>
                        <a:rPr lang="de-CH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CH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CH" i="1">
                              <a:latin typeface="Cambria Math"/>
                            </a:rPr>
                            <m:t>1</m:t>
                          </m:r>
                          <m:r>
                            <a:rPr lang="de-CH" b="0" i="1" smtClean="0">
                              <a:latin typeface="Cambria Math"/>
                            </a:rPr>
                            <m:t>5.9</m:t>
                          </m:r>
                          <m:r>
                            <a:rPr lang="de-CH" i="1">
                              <a:latin typeface="Cambria Math"/>
                            </a:rPr>
                            <m:t> </m:t>
                          </m:r>
                          <m:r>
                            <a:rPr lang="de-CH" i="1">
                              <a:latin typeface="Cambria Math"/>
                              <a:ea typeface="Cambria Math"/>
                            </a:rPr>
                            <m:t>±0.</m:t>
                          </m:r>
                          <m:r>
                            <a:rPr lang="de-CH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3"/>
                <a:stretch>
                  <a:fillRect l="-3017" t="-1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1752600"/>
            <a:ext cx="5181597" cy="3886197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Fit of </a:t>
            </a:r>
            <a:r>
              <a:rPr lang="de-CH" dirty="0" smtClean="0"/>
              <a:t>PWD, </a:t>
            </a:r>
            <a:r>
              <a:rPr lang="de-CH" dirty="0" err="1" smtClean="0"/>
              <a:t>data</a:t>
            </a:r>
            <a:r>
              <a:rPr lang="de-CH" dirty="0" smtClean="0"/>
              <a:t> </a:t>
            </a:r>
            <a:r>
              <a:rPr lang="de-CH" dirty="0" err="1" smtClean="0"/>
              <a:t>set</a:t>
            </a:r>
            <a:r>
              <a:rPr lang="de-CH" dirty="0" smtClean="0"/>
              <a:t> 4 (fit 2)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GB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Q26 data</a:t>
                </a:r>
              </a:p>
              <a:p>
                <a:pPr lvl="1"/>
                <a:r>
                  <a:rPr lang="en-GB" dirty="0" smtClean="0"/>
                  <a:t>Measured during LHC MD</a:t>
                </a:r>
              </a:p>
              <a:p>
                <a:pPr lvl="2"/>
                <a:r>
                  <a:rPr lang="en-GB" dirty="0" smtClean="0"/>
                  <a:t>Slight BUP in the SPS</a:t>
                </a:r>
              </a:p>
              <a:p>
                <a:pPr lvl="1"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GB" dirty="0" smtClean="0">
                    <a:solidFill>
                      <a:schemeClr val="accent1"/>
                    </a:solidFill>
                  </a:rPr>
                  <a:t>Assumed value:</a:t>
                </a:r>
              </a:p>
              <a:p>
                <a:pPr lvl="1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de-CH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CH" b="0" i="1" smtClean="0">
                          <a:latin typeface="Cambria Math"/>
                        </a:rPr>
                        <m:t>=0.8 </m:t>
                      </m:r>
                      <m:r>
                        <a:rPr lang="de-CH" b="0" i="1" smtClean="0">
                          <a:latin typeface="Cambria Math"/>
                        </a:rPr>
                        <m:t>𝑛𝑠</m:t>
                      </m:r>
                    </m:oMath>
                  </m:oMathPara>
                </a14:m>
                <a:endParaRPr lang="en-GB" dirty="0" smtClean="0"/>
              </a:p>
              <a:p>
                <a:pPr lvl="1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GB" dirty="0">
                    <a:solidFill>
                      <a:schemeClr val="accent1"/>
                    </a:solidFill>
                  </a:rPr>
                  <a:t>Fitted </a:t>
                </a:r>
                <a:r>
                  <a:rPr lang="en-GB" dirty="0" smtClean="0">
                    <a:solidFill>
                      <a:schemeClr val="accent1"/>
                    </a:solidFill>
                  </a:rPr>
                  <a:t>value:</a:t>
                </a:r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CH" b="0" i="1" smtClean="0"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CH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e-CH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  <m:r>
                        <a:rPr lang="de-CH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CH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CH" i="1">
                              <a:latin typeface="Cambria Math"/>
                            </a:rPr>
                            <m:t>1</m:t>
                          </m:r>
                          <m:r>
                            <a:rPr lang="de-CH" b="0" i="1" smtClean="0">
                              <a:latin typeface="Cambria Math"/>
                            </a:rPr>
                            <m:t>4.9</m:t>
                          </m:r>
                          <m:r>
                            <a:rPr lang="de-CH" i="1">
                              <a:latin typeface="Cambria Math"/>
                            </a:rPr>
                            <m:t> </m:t>
                          </m:r>
                          <m:r>
                            <a:rPr lang="de-CH" i="1">
                              <a:latin typeface="Cambria Math"/>
                              <a:ea typeface="Cambria Math"/>
                            </a:rPr>
                            <m:t>±0.</m:t>
                          </m:r>
                          <m:r>
                            <a:rPr lang="de-CH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3"/>
                <a:stretch>
                  <a:fillRect l="-3017" t="-1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1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summary…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The imaginary Z/n can be estimated from PWD</a:t>
                </a:r>
              </a:p>
              <a:p>
                <a:pPr lvl="1">
                  <a:spcAft>
                    <a:spcPts val="1800"/>
                  </a:spcAft>
                </a:pPr>
                <a:r>
                  <a:rPr lang="en-GB" dirty="0" smtClean="0"/>
                  <a:t>From fitting several data sets</a:t>
                </a:r>
              </a:p>
              <a:p>
                <a:pPr lvl="1"/>
                <a:r>
                  <a:rPr lang="en-GB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GB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  <m:sub>
                            <m:r>
                              <a:rPr lang="en-GB" i="1">
                                <a:latin typeface="Cambria Math"/>
                              </a:rPr>
                              <m:t>0</m:t>
                            </m:r>
                          </m:sub>
                          <m:sup/>
                        </m:sSubSup>
                      </m:e>
                      <m:sub/>
                      <m:sup>
                        <m:r>
                          <a:rPr lang="en-GB" i="1">
                            <a:latin typeface="Cambria Math"/>
                          </a:rPr>
                          <m:t>𝑄</m:t>
                        </m:r>
                        <m:r>
                          <a:rPr lang="en-GB" i="1">
                            <a:latin typeface="Cambria Math"/>
                          </a:rPr>
                          <m:t>20</m:t>
                        </m:r>
                      </m:sup>
                    </m:sSubSup>
                    <m:r>
                      <a:rPr lang="en-GB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de-CH" b="0" i="1" smtClean="0">
                        <a:latin typeface="Cambria Math"/>
                      </a:rPr>
                      <m:t>(0.9−1.0) </m:t>
                    </m:r>
                    <m:r>
                      <a:rPr lang="de-CH" b="0" i="1" smtClean="0">
                        <a:latin typeface="Cambria Math"/>
                      </a:rPr>
                      <m:t>𝑛𝑠</m:t>
                    </m:r>
                  </m:oMath>
                </a14:m>
                <a:endParaRPr lang="en-GB" dirty="0" smtClean="0"/>
              </a:p>
              <a:p>
                <a:pPr lvl="1"/>
                <a:r>
                  <a:rPr lang="en-GB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GB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  <m:sub>
                            <m:r>
                              <a:rPr lang="en-GB" i="1">
                                <a:latin typeface="Cambria Math"/>
                              </a:rPr>
                              <m:t>0</m:t>
                            </m:r>
                          </m:sub>
                          <m:sup/>
                        </m:sSubSup>
                      </m:e>
                      <m:sub/>
                      <m:sup>
                        <m:r>
                          <a:rPr lang="en-GB" i="1">
                            <a:latin typeface="Cambria Math"/>
                          </a:rPr>
                          <m:t>𝑄</m:t>
                        </m:r>
                        <m:r>
                          <a:rPr lang="en-GB" i="1">
                            <a:latin typeface="Cambria Math"/>
                          </a:rPr>
                          <m:t>26</m:t>
                        </m:r>
                      </m:sup>
                    </m:sSubSup>
                    <m:r>
                      <a:rPr lang="en-GB" i="1" smtClean="0">
                        <a:latin typeface="Cambria Math"/>
                        <a:ea typeface="Cambria Math"/>
                      </a:rPr>
                      <m:t>≈</m:t>
                    </m:r>
                    <m:d>
                      <m:dPr>
                        <m:ctrlPr>
                          <a:rPr lang="de-CH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CH" i="1">
                            <a:latin typeface="Cambria Math"/>
                          </a:rPr>
                          <m:t>0.</m:t>
                        </m:r>
                        <m:r>
                          <a:rPr lang="de-CH" b="0" i="1" smtClean="0">
                            <a:latin typeface="Cambria Math"/>
                          </a:rPr>
                          <m:t>7−0.8</m:t>
                        </m:r>
                      </m:e>
                    </m:d>
                    <m:r>
                      <a:rPr lang="de-CH" b="0" i="1" smtClean="0">
                        <a:latin typeface="Cambria Math"/>
                      </a:rPr>
                      <m:t> </m:t>
                    </m:r>
                    <m:r>
                      <a:rPr lang="de-CH" i="1">
                        <a:latin typeface="Cambria Math"/>
                      </a:rPr>
                      <m:t>𝑛𝑠</m:t>
                    </m:r>
                  </m:oMath>
                </a14:m>
                <a:endParaRPr lang="de-CH" i="1" dirty="0" smtClean="0">
                  <a:latin typeface="Cambria Math"/>
                </a:endParaRPr>
              </a:p>
              <a:p>
                <a:pPr lvl="2"/>
                <a:r>
                  <a:rPr lang="en-GB" dirty="0" smtClean="0"/>
                  <a:t>For the same injected bunches, longer bunches are expected in Q20</a:t>
                </a:r>
              </a:p>
              <a:p>
                <a:pPr lvl="1"/>
                <a:r>
                  <a:rPr lang="en-GB" dirty="0" smtClean="0"/>
                  <a:t> Average imaginary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CH" i="1">
                                <a:latin typeface="Cambria Math"/>
                              </a:rPr>
                              <m:t>𝑍</m:t>
                            </m:r>
                          </m:e>
                          <m:sub>
                            <m:r>
                              <a:rPr lang="de-CH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de-CH" i="1">
                            <a:latin typeface="Cambria Math"/>
                          </a:rPr>
                          <m:t>𝑛</m:t>
                        </m:r>
                      </m:den>
                    </m:f>
                    <m:r>
                      <a:rPr lang="en-GB" i="1">
                        <a:latin typeface="Cambria Math"/>
                        <a:ea typeface="Cambria Math"/>
                      </a:rPr>
                      <m:t>≈</m:t>
                    </m:r>
                    <m:r>
                      <a:rPr lang="de-CH" b="0" i="1" smtClean="0">
                        <a:latin typeface="Cambria Math"/>
                        <a:ea typeface="Cambria Math"/>
                      </a:rPr>
                      <m:t>15 </m:t>
                    </m:r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Ω</m:t>
                    </m:r>
                  </m:oMath>
                </a14:m>
                <a:endParaRPr lang="en-GB" dirty="0" smtClean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81" t="-1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5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Open question remaining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 smtClean="0"/>
                  <a:t>On the other hand, Z/n can be estimated also from the </a:t>
                </a:r>
                <a:r>
                  <a:rPr lang="en-GB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shift </a:t>
                </a:r>
                <a:r>
                  <a:rPr lang="en-GB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of </a:t>
                </a:r>
                <a:r>
                  <a:rPr lang="en-GB" b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</a:t>
                </a:r>
                <a:r>
                  <a:rPr lang="en-GB" b="1" baseline="-25000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</a:t>
                </a:r>
                <a:r>
                  <a:rPr lang="en-GB" b="1" baseline="-25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GB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with intensity on flat bottom</a:t>
                </a:r>
              </a:p>
              <a:p>
                <a:pPr lvl="1"/>
                <a:r>
                  <a:rPr lang="en-GB" dirty="0" smtClean="0"/>
                  <a:t>We estimate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CH" i="1">
                                <a:latin typeface="Cambria Math"/>
                              </a:rPr>
                              <m:t>𝑍</m:t>
                            </m:r>
                          </m:e>
                          <m:sub>
                            <m:r>
                              <a:rPr lang="de-CH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de-CH" i="1">
                            <a:latin typeface="Cambria Math"/>
                          </a:rPr>
                          <m:t>𝑛</m:t>
                        </m:r>
                      </m:den>
                    </m:f>
                    <m:r>
                      <a:rPr lang="en-GB" i="1" smtClean="0">
                        <a:latin typeface="Cambria Math"/>
                        <a:ea typeface="Cambria Math"/>
                      </a:rPr>
                      <m:t>≲</m:t>
                    </m:r>
                    <m:r>
                      <a:rPr lang="de-CH" i="1">
                        <a:latin typeface="Cambria Math"/>
                        <a:ea typeface="Cambria Math"/>
                      </a:rPr>
                      <m:t>5 </m:t>
                    </m:r>
                    <m:r>
                      <m:rPr>
                        <m:sty m:val="p"/>
                      </m:rPr>
                      <a:rPr lang="el-GR" i="1">
                        <a:latin typeface="Cambria Math"/>
                        <a:ea typeface="Cambria Math"/>
                      </a:rPr>
                      <m:t>Ω</m:t>
                    </m:r>
                  </m:oMath>
                </a14:m>
                <a:r>
                  <a:rPr lang="en-GB" dirty="0" smtClean="0"/>
                  <a:t> </a:t>
                </a:r>
              </a:p>
              <a:p>
                <a:pPr lvl="2"/>
                <a:r>
                  <a:rPr lang="en-GB" dirty="0" smtClean="0"/>
                  <a:t>About 1.5 </a:t>
                </a:r>
                <a:r>
                  <a:rPr lang="en-GB" dirty="0" smtClean="0">
                    <a:sym typeface="Symbol"/>
                  </a:rPr>
                  <a:t> from a theoretical fit to exp. data (rough estimate)</a:t>
                </a:r>
              </a:p>
              <a:p>
                <a:pPr lvl="2"/>
                <a:r>
                  <a:rPr lang="en-GB" dirty="0" smtClean="0">
                    <a:sym typeface="Symbol"/>
                  </a:rPr>
                  <a:t>About 3  from simulations</a:t>
                </a:r>
                <a:r>
                  <a:rPr lang="en-GB" dirty="0">
                    <a:sym typeface="Symbol"/>
                  </a:rPr>
                  <a:t> </a:t>
                </a:r>
                <a:r>
                  <a:rPr lang="en-GB" dirty="0" smtClean="0">
                    <a:sym typeface="Symbol"/>
                  </a:rPr>
                  <a:t>with constant Z/n (best fit to exp.)</a:t>
                </a:r>
                <a:endParaRPr lang="en-GB" dirty="0" smtClean="0"/>
              </a:p>
              <a:p>
                <a:pPr lvl="1"/>
                <a:r>
                  <a:rPr lang="en-GB" dirty="0" smtClean="0"/>
                  <a:t>We are lacking about a factor of 3—5 to explain the flat top behaviour.</a:t>
                </a:r>
              </a:p>
              <a:p>
                <a:pPr>
                  <a:spcBef>
                    <a:spcPts val="1800"/>
                  </a:spcBef>
                </a:pPr>
                <a:r>
                  <a:rPr lang="en-GB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(1) Assumed a constant Z/n. </a:t>
                </a:r>
                <a:r>
                  <a:rPr lang="en-GB" dirty="0" smtClean="0"/>
                  <a:t>Need simulations with full impedance model for comparison.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(2) Is microwave instability </a:t>
                </a:r>
                <a:r>
                  <a:rPr lang="en-GB" dirty="0" smtClean="0"/>
                  <a:t>causing the observed bunch lengthening? </a:t>
                </a:r>
                <a:r>
                  <a:rPr lang="en-GB" i="1" dirty="0" smtClean="0"/>
                  <a:t>See </a:t>
                </a:r>
                <a:r>
                  <a:rPr lang="en-GB" i="1" dirty="0" err="1" smtClean="0"/>
                  <a:t>Theodoros</a:t>
                </a:r>
                <a:r>
                  <a:rPr lang="en-GB" i="1" dirty="0" smtClean="0"/>
                  <a:t>’ talk</a:t>
                </a:r>
                <a:endParaRPr lang="en-GB" i="1" dirty="0"/>
              </a:p>
            </p:txBody>
          </p:sp>
        </mc:Choice>
        <mc:Fallback xmlns=""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2022" b="-14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Motivation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LHC MD (Q26, Q20)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Required:</a:t>
            </a:r>
            <a:r>
              <a:rPr lang="en-GB" dirty="0" smtClean="0"/>
              <a:t> same bunch length for different intensities</a:t>
            </a:r>
          </a:p>
          <a:p>
            <a:pPr lvl="2"/>
            <a:r>
              <a:rPr lang="en-GB" dirty="0" smtClean="0"/>
              <a:t>Was not possible, although bunches were stable (at least for Q20, no dipole or quadrupole oscillations were seen)</a:t>
            </a:r>
          </a:p>
          <a:p>
            <a:pPr lvl="2"/>
            <a:r>
              <a:rPr lang="en-GB" dirty="0" smtClean="0"/>
              <a:t>800 MHz RF was on for stability</a:t>
            </a:r>
          </a:p>
          <a:p>
            <a:pPr lvl="2"/>
            <a:r>
              <a:rPr lang="en-GB" dirty="0" smtClean="0"/>
              <a:t>Tried controlled emittance BUP</a:t>
            </a:r>
          </a:p>
          <a:p>
            <a:pPr>
              <a:spcBef>
                <a:spcPts val="600"/>
              </a:spcBef>
            </a:pP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AWAKE MDs (Q26, Q20)</a:t>
            </a:r>
          </a:p>
          <a:p>
            <a:pPr lvl="1">
              <a:spcBef>
                <a:spcPts val="0"/>
              </a:spcBef>
            </a:pPr>
            <a:r>
              <a:rPr lang="en-GB" dirty="0"/>
              <a:t>Same effect was seen</a:t>
            </a:r>
          </a:p>
          <a:p>
            <a:pPr>
              <a:spcBef>
                <a:spcPts val="600"/>
              </a:spcBef>
            </a:pPr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Bunch length increase </a:t>
            </a:r>
          </a:p>
          <a:p>
            <a:pPr lvl="1">
              <a:spcBef>
                <a:spcPts val="0"/>
              </a:spcBef>
            </a:pPr>
            <a:r>
              <a:rPr lang="en-GB" dirty="0" smtClean="0"/>
              <a:t>Was more than expected </a:t>
            </a:r>
          </a:p>
          <a:p>
            <a:pPr lvl="2"/>
            <a:r>
              <a:rPr lang="en-GB" dirty="0" smtClean="0">
                <a:solidFill>
                  <a:schemeClr val="accent1"/>
                </a:solidFill>
              </a:rPr>
              <a:t>Factor 2 over (0 – 3.5)</a:t>
            </a:r>
            <a:r>
              <a:rPr lang="en-GB" dirty="0" smtClean="0">
                <a:solidFill>
                  <a:schemeClr val="accent1"/>
                </a:solidFill>
                <a:latin typeface="Palatino Linotype"/>
              </a:rPr>
              <a:t>×10</a:t>
            </a:r>
            <a:r>
              <a:rPr lang="en-GB" baseline="30000" dirty="0" smtClean="0">
                <a:solidFill>
                  <a:schemeClr val="accent1"/>
                </a:solidFill>
                <a:latin typeface="Palatino Linotype"/>
              </a:rPr>
              <a:t>11</a:t>
            </a:r>
            <a:r>
              <a:rPr lang="en-GB" dirty="0" smtClean="0">
                <a:solidFill>
                  <a:schemeClr val="accent1"/>
                </a:solidFill>
                <a:latin typeface="Palatino Linotype"/>
              </a:rPr>
              <a:t> p</a:t>
            </a:r>
            <a:endParaRPr lang="en-GB" dirty="0" smtClean="0">
              <a:solidFill>
                <a:schemeClr val="accent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" name="Content Placeholder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650" y="3276600"/>
            <a:ext cx="41153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Reason?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What causes this bunch lengthening?</a:t>
            </a:r>
          </a:p>
          <a:p>
            <a:pPr lvl="1">
              <a:spcBef>
                <a:spcPts val="1800"/>
              </a:spcBef>
            </a:pPr>
            <a:r>
              <a:rPr lang="en-GB" dirty="0" smtClean="0">
                <a:solidFill>
                  <a:schemeClr val="accent1"/>
                </a:solidFill>
              </a:rPr>
              <a:t>Injected parameters? </a:t>
            </a:r>
          </a:p>
          <a:p>
            <a:pPr lvl="2">
              <a:spcBef>
                <a:spcPts val="1200"/>
              </a:spcBef>
            </a:pPr>
            <a:r>
              <a:rPr lang="en-GB" dirty="0" smtClean="0"/>
              <a:t>The bunch length at injection </a:t>
            </a:r>
          </a:p>
          <a:p>
            <a:pPr lvl="2">
              <a:spcBef>
                <a:spcPts val="0"/>
              </a:spcBef>
            </a:pPr>
            <a:r>
              <a:rPr lang="en-GB" dirty="0"/>
              <a:t>t</a:t>
            </a:r>
            <a:r>
              <a:rPr lang="en-GB" dirty="0" smtClean="0"/>
              <a:t>urned out to be constant</a:t>
            </a:r>
          </a:p>
          <a:p>
            <a:endParaRPr lang="en-GB" dirty="0"/>
          </a:p>
          <a:p>
            <a:pPr lvl="1">
              <a:spcBef>
                <a:spcPts val="1800"/>
              </a:spcBef>
            </a:pPr>
            <a:r>
              <a:rPr lang="en-GB" dirty="0" smtClean="0">
                <a:solidFill>
                  <a:schemeClr val="accent1"/>
                </a:solidFill>
              </a:rPr>
              <a:t>Potential-well distortion?</a:t>
            </a:r>
          </a:p>
          <a:p>
            <a:pPr lvl="2"/>
            <a:r>
              <a:rPr lang="en-GB" dirty="0" smtClean="0"/>
              <a:t>Since we’ve seen no signs of instability</a:t>
            </a:r>
          </a:p>
          <a:p>
            <a:pPr lvl="2"/>
            <a:r>
              <a:rPr lang="en-GB" dirty="0" smtClean="0"/>
              <a:t>What is the impedance needed to explain it?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30th May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133600"/>
            <a:ext cx="3276839" cy="245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3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Potential-well distortion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pPr lvl="1"/>
                <a:r>
                  <a:rPr lang="en-GB" dirty="0" smtClean="0"/>
                  <a:t>Due to the beam-induced voltage (above transition, for inductive impedance), higher-intensity bunches see a lower </a:t>
                </a:r>
                <a:r>
                  <a:rPr lang="en-GB" dirty="0" err="1" smtClean="0"/>
                  <a:t>V</a:t>
                </a:r>
                <a:r>
                  <a:rPr lang="en-GB" baseline="-25000" dirty="0" err="1" smtClean="0"/>
                  <a:t>eff</a:t>
                </a:r>
                <a:r>
                  <a:rPr lang="en-GB" dirty="0" smtClean="0"/>
                  <a:t> </a:t>
                </a:r>
                <a:r>
                  <a:rPr lang="en-GB" dirty="0" smtClean="0">
                    <a:sym typeface="Symbol"/>
                  </a:rPr>
                  <a:t> increased bunch length </a:t>
                </a:r>
              </a:p>
              <a:p>
                <a:pPr>
                  <a:spcAft>
                    <a:spcPts val="1200"/>
                  </a:spcAft>
                </a:pPr>
                <a:r>
                  <a:rPr lang="en-GB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Symbol"/>
                  </a:rPr>
                  <a:t>Estimates based on </a:t>
                </a:r>
                <a:r>
                  <a:rPr lang="en-GB" b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Symbol"/>
                  </a:rPr>
                  <a:t>Laclare’s</a:t>
                </a:r>
                <a:r>
                  <a:rPr lang="en-GB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Symbol"/>
                  </a:rPr>
                  <a:t> formula</a:t>
                </a:r>
                <a:endParaRPr lang="de-CH" b="1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/>
                  <a:ea typeface="Cambria Math"/>
                  <a:sym typeface="Symbol"/>
                </a:endParaRPr>
              </a:p>
              <a:p>
                <a:pPr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  <a:ea typeface="Cambria Math"/>
                              <a:sym typeface="Symbol"/>
                            </a:rPr>
                            <m:t>𝜏</m:t>
                          </m:r>
                        </m:e>
                        <m:sup>
                          <m:r>
                            <a:rPr lang="de-CH" b="0" i="1" smtClean="0">
                              <a:latin typeface="Cambria Math"/>
                              <a:ea typeface="Cambria Math"/>
                              <a:sym typeface="Symbol"/>
                            </a:rPr>
                            <m:t>4</m:t>
                          </m:r>
                        </m:sup>
                      </m:sSup>
                      <m:r>
                        <a:rPr lang="de-CH" b="0" i="1" smtClean="0">
                          <a:latin typeface="Cambria Math"/>
                          <a:ea typeface="Cambria Math"/>
                          <a:sym typeface="Symbol"/>
                        </a:rPr>
                        <m:t>+</m:t>
                      </m:r>
                      <m:r>
                        <a:rPr lang="de-CH" b="0" i="1" smtClean="0">
                          <a:latin typeface="Cambria Math"/>
                          <a:ea typeface="Cambria Math"/>
                          <a:sym typeface="Symbol"/>
                        </a:rPr>
                        <m:t>𝐷𝑁</m:t>
                      </m:r>
                      <m:d>
                        <m:dPr>
                          <m:ctrlPr>
                            <a:rPr lang="de-CH" b="0" i="1" smtClean="0"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CH" b="0" i="1" smtClean="0">
                                  <a:latin typeface="Cambria Math"/>
                                  <a:ea typeface="Cambria Math"/>
                                  <a:sym typeface="Symbol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CH" b="0" i="1" smtClean="0">
                                      <a:latin typeface="Cambria Math"/>
                                      <a:ea typeface="Cambria Math"/>
                                      <a:sym typeface="Symbol"/>
                                    </a:rPr>
                                  </m:ctrlPr>
                                </m:sSubSupPr>
                                <m:e>
                                  <m:r>
                                    <a:rPr lang="de-CH" b="0" i="1" smtClean="0">
                                      <a:latin typeface="Cambria Math"/>
                                      <a:ea typeface="Cambria Math"/>
                                      <a:sym typeface="Symbol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de-CH" b="0" i="1" smtClean="0">
                                      <a:latin typeface="Cambria Math"/>
                                      <a:ea typeface="Cambria Math"/>
                                      <a:sym typeface="Symbol"/>
                                    </a:rPr>
                                    <m:t>0</m:t>
                                  </m:r>
                                </m:sub>
                                <m:sup/>
                              </m:sSubSup>
                            </m:num>
                            <m:den>
                              <m:r>
                                <a:rPr lang="de-CH" b="0" i="1" smtClean="0">
                                  <a:latin typeface="Cambria Math"/>
                                  <a:ea typeface="Cambria Math"/>
                                  <a:sym typeface="Symbol"/>
                                </a:rPr>
                                <m:t>𝑛</m:t>
                              </m:r>
                            </m:den>
                          </m:f>
                        </m:e>
                      </m:d>
                      <m:sSubSup>
                        <m:sSubSupPr>
                          <m:ctrlPr>
                            <a:rPr lang="de-CH" b="0" i="1" smtClean="0"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de-CH" b="0" i="1" smtClean="0">
                                  <a:latin typeface="Cambria Math"/>
                                  <a:ea typeface="Cambria Math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de-CH" i="1">
                                  <a:latin typeface="Cambria Math"/>
                                  <a:ea typeface="Cambria Math"/>
                                  <a:sym typeface="Symbol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de-CH" b="0" i="1" smtClean="0">
                                  <a:latin typeface="Cambria Math"/>
                                  <a:ea typeface="Cambria Math"/>
                                  <a:sym typeface="Symbol"/>
                                </a:rPr>
                                <m:t>0</m:t>
                              </m:r>
                            </m:sub>
                          </m:sSub>
                        </m:e>
                        <m:sub/>
                        <m:sup>
                          <m:r>
                            <a:rPr lang="de-CH" b="0" i="1" smtClean="0">
                              <a:latin typeface="Cambria Math"/>
                              <a:ea typeface="Cambria Math"/>
                              <a:sym typeface="Symbol"/>
                            </a:rPr>
                            <m:t>3</m:t>
                          </m:r>
                        </m:sup>
                      </m:sSubSup>
                      <m:r>
                        <a:rPr lang="en-GB" i="1">
                          <a:latin typeface="Cambria Math"/>
                          <a:ea typeface="Cambria Math"/>
                          <a:sym typeface="Symbol"/>
                        </a:rPr>
                        <m:t>𝜏</m:t>
                      </m:r>
                      <m:r>
                        <a:rPr lang="de-CH" b="0" i="1" smtClean="0">
                          <a:latin typeface="Cambria Math"/>
                          <a:ea typeface="Cambria Math"/>
                          <a:sym typeface="Symbol"/>
                        </a:rPr>
                        <m:t> −</m:t>
                      </m:r>
                      <m:sSubSup>
                        <m:sSubSupPr>
                          <m:ctrlPr>
                            <a:rPr lang="de-CH" i="1"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de-CH" i="1">
                                  <a:latin typeface="Cambria Math"/>
                                  <a:ea typeface="Cambria Math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de-CH" i="1">
                                  <a:latin typeface="Cambria Math"/>
                                  <a:ea typeface="Cambria Math"/>
                                  <a:sym typeface="Symbol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de-CH" i="1">
                                  <a:latin typeface="Cambria Math"/>
                                  <a:ea typeface="Cambria Math"/>
                                  <a:sym typeface="Symbol"/>
                                </a:rPr>
                                <m:t>0</m:t>
                              </m:r>
                            </m:sub>
                          </m:sSub>
                        </m:e>
                        <m:sub/>
                        <m:sup>
                          <m:r>
                            <a:rPr lang="de-CH" b="0" i="1" smtClean="0">
                              <a:latin typeface="Cambria Math"/>
                              <a:ea typeface="Cambria Math"/>
                              <a:sym typeface="Symbol"/>
                            </a:rPr>
                            <m:t>4</m:t>
                          </m:r>
                        </m:sup>
                      </m:sSubSup>
                      <m:r>
                        <a:rPr lang="de-CH" b="0" i="1" smtClean="0">
                          <a:latin typeface="Cambria Math"/>
                          <a:ea typeface="Cambria Math"/>
                          <a:sym typeface="Symbol"/>
                        </a:rPr>
                        <m:t>=0</m:t>
                      </m:r>
                      <m:r>
                        <a:rPr lang="de-CH" b="0" i="0" smtClean="0">
                          <a:latin typeface="Cambria Math"/>
                          <a:ea typeface="Cambria Math"/>
                          <a:sym typeface="Symbol"/>
                        </a:rPr>
                        <m:t> ,</m:t>
                      </m:r>
                    </m:oMath>
                  </m:oMathPara>
                </a14:m>
                <a:endParaRPr lang="en-GB" dirty="0" smtClean="0">
                  <a:sym typeface="Symbol"/>
                </a:endParaRPr>
              </a:p>
              <a:p>
                <a:pPr marL="0" lvl="2">
                  <a:spcBef>
                    <a:spcPts val="1800"/>
                  </a:spcBef>
                </a:pPr>
                <a:r>
                  <a:rPr lang="en-GB" sz="1900" dirty="0" smtClean="0">
                    <a:sym typeface="Symbol"/>
                  </a:rPr>
                  <a:t>where </a:t>
                </a:r>
                <a14:m>
                  <m:oMath xmlns:m="http://schemas.openxmlformats.org/officeDocument/2006/math">
                    <m:r>
                      <a:rPr lang="en-GB" sz="1900" i="1" smtClean="0">
                        <a:latin typeface="Cambria Math"/>
                        <a:ea typeface="Cambria Math"/>
                        <a:sym typeface="Symbol"/>
                      </a:rPr>
                      <m:t>𝜏</m:t>
                    </m:r>
                    <m:r>
                      <a:rPr lang="de-CH" sz="1900" b="0" i="1" smtClean="0">
                        <a:latin typeface="Cambria Math"/>
                        <a:ea typeface="Cambria Math"/>
                        <a:sym typeface="Symbol"/>
                      </a:rPr>
                      <m:t>=</m:t>
                    </m:r>
                    <m:r>
                      <a:rPr lang="de-CH" sz="1900" b="0" i="1" smtClean="0">
                        <a:latin typeface="Cambria Math"/>
                        <a:ea typeface="Cambria Math"/>
                        <a:sym typeface="Symbol"/>
                      </a:rPr>
                      <m:t>𝜏</m:t>
                    </m:r>
                    <m:d>
                      <m:dPr>
                        <m:ctrlPr>
                          <a:rPr lang="de-CH" sz="1900" b="0" i="1" smtClean="0">
                            <a:latin typeface="Cambria Math"/>
                            <a:ea typeface="Cambria Math"/>
                            <a:sym typeface="Symbol"/>
                          </a:rPr>
                        </m:ctrlPr>
                      </m:dPr>
                      <m:e>
                        <m:r>
                          <a:rPr lang="de-CH" sz="1900" b="0" i="1" smtClean="0">
                            <a:latin typeface="Cambria Math"/>
                            <a:ea typeface="Cambria Math"/>
                            <a:sym typeface="Symbol"/>
                          </a:rPr>
                          <m:t>𝑁</m:t>
                        </m:r>
                      </m:e>
                    </m:d>
                  </m:oMath>
                </a14:m>
                <a:r>
                  <a:rPr lang="en-GB" sz="1900" dirty="0" smtClean="0">
                    <a:sym typeface="Symbol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900" i="1" smtClean="0">
                            <a:latin typeface="Cambria Math"/>
                            <a:ea typeface="Cambria Math"/>
                            <a:sym typeface="Symbol"/>
                          </a:rPr>
                        </m:ctrlPr>
                      </m:sSubPr>
                      <m:e>
                        <m:r>
                          <a:rPr lang="en-GB" sz="1900" i="1">
                            <a:latin typeface="Cambria Math"/>
                            <a:ea typeface="Cambria Math"/>
                            <a:sym typeface="Symbol"/>
                          </a:rPr>
                          <m:t>𝜏</m:t>
                        </m:r>
                      </m:e>
                      <m:sub>
                        <m:r>
                          <a:rPr lang="de-CH" sz="1900" b="0" i="1" smtClean="0">
                            <a:latin typeface="Cambria Math"/>
                            <a:ea typeface="Cambria Math"/>
                            <a:sym typeface="Symbol"/>
                          </a:rPr>
                          <m:t>0</m:t>
                        </m:r>
                      </m:sub>
                    </m:sSub>
                    <m:r>
                      <a:rPr lang="de-CH" sz="1900" i="1">
                        <a:latin typeface="Cambria Math"/>
                        <a:ea typeface="Cambria Math"/>
                        <a:sym typeface="Symbol"/>
                      </a:rPr>
                      <m:t>=</m:t>
                    </m:r>
                    <m:r>
                      <a:rPr lang="de-CH" sz="1900" i="1">
                        <a:latin typeface="Cambria Math"/>
                        <a:ea typeface="Cambria Math"/>
                        <a:sym typeface="Symbol"/>
                      </a:rPr>
                      <m:t>𝜏</m:t>
                    </m:r>
                    <m:d>
                      <m:dPr>
                        <m:ctrlPr>
                          <a:rPr lang="de-CH" sz="1900" i="1">
                            <a:latin typeface="Cambria Math"/>
                            <a:ea typeface="Cambria Math"/>
                            <a:sym typeface="Symbol"/>
                          </a:rPr>
                        </m:ctrlPr>
                      </m:dPr>
                      <m:e>
                        <m:r>
                          <a:rPr lang="de-CH" sz="1900" i="1">
                            <a:latin typeface="Cambria Math"/>
                            <a:ea typeface="Cambria Math"/>
                            <a:sym typeface="Symbol"/>
                          </a:rPr>
                          <m:t>𝑁</m:t>
                        </m:r>
                        <m:r>
                          <a:rPr lang="de-CH" sz="1900" b="0" i="1" smtClean="0">
                            <a:latin typeface="Cambria Math"/>
                            <a:ea typeface="Cambria Math"/>
                            <a:sym typeface="Symbol"/>
                          </a:rPr>
                          <m:t>=0</m:t>
                        </m:r>
                      </m:e>
                    </m:d>
                  </m:oMath>
                </a14:m>
                <a:r>
                  <a:rPr lang="en-GB" sz="1900" dirty="0" smtClean="0">
                    <a:sym typeface="Symbol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CH" sz="1900" b="0" i="0" smtClean="0">
                        <a:latin typeface="Cambria Math"/>
                        <a:ea typeface="Cambria Math"/>
                        <a:sym typeface="Symbol"/>
                      </a:rPr>
                      <m:t>D</m:t>
                    </m:r>
                    <m:r>
                      <a:rPr lang="de-CH" sz="1900" b="0" i="0" smtClean="0"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  <m:r>
                      <a:rPr lang="de-CH" sz="1900" i="1">
                        <a:latin typeface="Cambria Math"/>
                        <a:ea typeface="Cambria Math"/>
                        <a:sym typeface="Symbol"/>
                      </a:rPr>
                      <m:t>=</m:t>
                    </m:r>
                    <m:r>
                      <a:rPr lang="de-CH" sz="1900" b="0" i="1" smtClean="0">
                        <a:latin typeface="Cambria Math"/>
                        <a:ea typeface="Cambria Math"/>
                        <a:sym typeface="Symbol"/>
                      </a:rPr>
                      <m:t>−</m:t>
                    </m:r>
                    <m:f>
                      <m:fPr>
                        <m:ctrlPr>
                          <a:rPr lang="de-CH" sz="1900" b="0" i="1" smtClean="0">
                            <a:latin typeface="Cambria Math"/>
                            <a:ea typeface="Cambria Math"/>
                            <a:sym typeface="Symbol"/>
                          </a:rPr>
                        </m:ctrlPr>
                      </m:fPr>
                      <m:num>
                        <m:r>
                          <a:rPr lang="de-CH" sz="1900" b="0" i="1" smtClean="0">
                            <a:latin typeface="Cambria Math"/>
                            <a:ea typeface="Cambria Math"/>
                            <a:sym typeface="Symbol"/>
                          </a:rPr>
                          <m:t>12</m:t>
                        </m:r>
                        <m:sSup>
                          <m:sSupPr>
                            <m:ctrlPr>
                              <a:rPr lang="de-CH" sz="1900" b="0" i="1" smtClean="0">
                                <a:latin typeface="Cambria Math"/>
                                <a:ea typeface="Cambria Math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de-CH" sz="1900" b="0" i="1" smtClean="0">
                                <a:latin typeface="Cambria Math"/>
                                <a:ea typeface="Cambria Math"/>
                                <a:sym typeface="Symbol"/>
                              </a:rPr>
                              <m:t>𝑒</m:t>
                            </m:r>
                          </m:e>
                          <m:sup>
                            <m:r>
                              <a:rPr lang="de-CH" sz="1900" b="0" i="1" smtClean="0">
                                <a:latin typeface="Cambria Math"/>
                                <a:ea typeface="Cambria Math"/>
                                <a:sym typeface="Symbol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begChr m:val="|"/>
                            <m:endChr m:val="|"/>
                            <m:ctrlPr>
                              <a:rPr lang="de-CH" sz="1900" b="0" i="1" smtClean="0">
                                <a:latin typeface="Cambria Math"/>
                                <a:ea typeface="Cambria Math"/>
                                <a:sym typeface="Symbol"/>
                              </a:rPr>
                            </m:ctrlPr>
                          </m:dPr>
                          <m:e>
                            <m:r>
                              <a:rPr lang="de-CH" sz="1900" i="1">
                                <a:latin typeface="Cambria Math"/>
                                <a:ea typeface="Cambria Math"/>
                                <a:sym typeface="Symbol"/>
                              </a:rPr>
                              <m:t>𝜂</m:t>
                            </m:r>
                          </m:e>
                        </m:d>
                        <m:sSub>
                          <m:sSubPr>
                            <m:ctrlPr>
                              <a:rPr lang="de-CH" sz="1900" b="0" i="1" smtClean="0">
                                <a:latin typeface="Cambria Math"/>
                                <a:ea typeface="Cambria Math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de-CH" sz="1900" b="0" i="1" smtClean="0">
                                <a:latin typeface="Cambria Math"/>
                                <a:ea typeface="Cambria Math"/>
                                <a:sym typeface="Symbol"/>
                              </a:rPr>
                              <m:t>𝑄</m:t>
                            </m:r>
                          </m:e>
                          <m:sub>
                            <m:r>
                              <a:rPr lang="de-CH" sz="1900" b="0" i="1" smtClean="0">
                                <a:latin typeface="Cambria Math"/>
                                <a:ea typeface="Cambria Math"/>
                                <a:sym typeface="Symbol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de-CH" sz="1900" b="0" i="1" smtClean="0">
                            <a:latin typeface="Cambria Math"/>
                            <a:ea typeface="Cambria Math"/>
                            <a:sym typeface="Symbol"/>
                          </a:rPr>
                          <m:t>2</m:t>
                        </m:r>
                        <m:r>
                          <a:rPr lang="de-CH" sz="1900" b="0" i="1" smtClean="0">
                            <a:latin typeface="Cambria Math"/>
                            <a:ea typeface="Cambria Math"/>
                            <a:sym typeface="Symbol"/>
                          </a:rPr>
                          <m:t>𝜋</m:t>
                        </m:r>
                        <m:r>
                          <a:rPr lang="de-CH" sz="1900" b="0" i="1" smtClean="0">
                            <a:latin typeface="Cambria Math"/>
                            <a:ea typeface="Cambria Math"/>
                            <a:sym typeface="Symbol"/>
                          </a:rPr>
                          <m:t>𝑅</m:t>
                        </m:r>
                        <m:sSub>
                          <m:sSubPr>
                            <m:ctrlPr>
                              <a:rPr lang="de-CH" sz="1900" b="0" i="1" smtClean="0">
                                <a:latin typeface="Cambria Math"/>
                                <a:ea typeface="Cambria Math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de-CH" sz="1900" b="0" i="1" smtClean="0">
                                <a:latin typeface="Cambria Math"/>
                                <a:ea typeface="Cambria Math"/>
                                <a:sym typeface="Symbol"/>
                              </a:rPr>
                              <m:t>𝑝</m:t>
                            </m:r>
                          </m:e>
                          <m:sub>
                            <m:r>
                              <a:rPr lang="de-CH" sz="1900" b="0" i="1" smtClean="0">
                                <a:latin typeface="Cambria Math"/>
                                <a:ea typeface="Cambria Math"/>
                                <a:sym typeface="Symbol"/>
                              </a:rPr>
                              <m:t>𝑠</m:t>
                            </m:r>
                          </m:sub>
                        </m:sSub>
                        <m:sSubSup>
                          <m:sSubSupPr>
                            <m:ctrlPr>
                              <a:rPr lang="de-CH" sz="1900" i="1" smtClean="0">
                                <a:latin typeface="Cambria Math"/>
                                <a:ea typeface="Cambria Math"/>
                                <a:sym typeface="Symbol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de-CH" sz="1900" i="1">
                                    <a:latin typeface="Cambria Math"/>
                                    <a:ea typeface="Cambria Math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de-CH" sz="1900" i="1" smtClean="0"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de-CH" sz="1900" b="0" i="1" smtClean="0"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𝑠</m:t>
                                </m:r>
                                <m:r>
                                  <a:rPr lang="de-CH" sz="1900" b="0" i="1" smtClean="0"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0</m:t>
                                </m:r>
                              </m:sub>
                            </m:sSub>
                          </m:e>
                          <m:sub/>
                          <m:sup>
                            <m:r>
                              <a:rPr lang="de-CH" sz="1900" b="0" i="1" smtClean="0">
                                <a:latin typeface="Cambria Math"/>
                                <a:ea typeface="Cambria Math"/>
                                <a:sym typeface="Symbol"/>
                              </a:rPr>
                              <m:t>3</m:t>
                            </m:r>
                          </m:sup>
                        </m:sSubSup>
                        <m:sSubSup>
                          <m:sSubSupPr>
                            <m:ctrlPr>
                              <a:rPr lang="de-CH" sz="1900" i="1">
                                <a:latin typeface="Cambria Math"/>
                                <a:ea typeface="Cambria Math"/>
                                <a:sym typeface="Symbol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de-CH" sz="1900" i="1">
                                    <a:latin typeface="Cambria Math"/>
                                    <a:ea typeface="Cambria Math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de-CH" sz="1900" i="1"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de-CH" sz="1900" i="1"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0</m:t>
                                </m:r>
                              </m:sub>
                            </m:sSub>
                          </m:e>
                          <m:sub/>
                          <m:sup>
                            <m:r>
                              <a:rPr lang="de-CH" sz="1900" i="1">
                                <a:latin typeface="Cambria Math"/>
                                <a:ea typeface="Cambria Math"/>
                                <a:sym typeface="Symbol"/>
                              </a:rPr>
                              <m:t>3</m:t>
                            </m:r>
                          </m:sup>
                        </m:sSubSup>
                      </m:den>
                    </m:f>
                    <m:r>
                      <a:rPr lang="de-CH" sz="1900" b="0" i="1" smtClean="0">
                        <a:latin typeface="Cambria Math"/>
                        <a:ea typeface="Cambria Math"/>
                        <a:sym typeface="Symbol"/>
                      </a:rPr>
                      <m:t>=−</m:t>
                    </m:r>
                    <m:f>
                      <m:fPr>
                        <m:ctrlPr>
                          <a:rPr lang="de-CH" sz="1900" b="0" i="1" smtClean="0">
                            <a:latin typeface="Cambria Math"/>
                            <a:ea typeface="Cambria Math"/>
                            <a:sym typeface="Symbol"/>
                          </a:rPr>
                        </m:ctrlPr>
                      </m:fPr>
                      <m:num>
                        <m:r>
                          <a:rPr lang="de-CH" sz="1900" b="0" i="1" smtClean="0">
                            <a:latin typeface="Cambria Math"/>
                            <a:ea typeface="Cambria Math"/>
                            <a:sym typeface="Symbol"/>
                          </a:rPr>
                          <m:t>12</m:t>
                        </m:r>
                        <m:r>
                          <a:rPr lang="de-CH" sz="1900" b="0" i="1" smtClean="0">
                            <a:latin typeface="Cambria Math"/>
                            <a:ea typeface="Cambria Math"/>
                            <a:sym typeface="Symbol"/>
                          </a:rPr>
                          <m:t>𝑒</m:t>
                        </m:r>
                      </m:num>
                      <m:den>
                        <m:sSub>
                          <m:sSubPr>
                            <m:ctrlPr>
                              <a:rPr lang="de-CH" sz="1900" b="0" i="1" smtClean="0">
                                <a:latin typeface="Cambria Math"/>
                                <a:ea typeface="Cambria Math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de-CH" sz="1900" b="0" i="1" smtClean="0">
                                <a:latin typeface="Cambria Math"/>
                                <a:ea typeface="Cambria Math"/>
                                <a:sym typeface="Symbol"/>
                              </a:rPr>
                              <m:t>𝑉</m:t>
                            </m:r>
                          </m:e>
                          <m:sub>
                            <m:r>
                              <a:rPr lang="de-CH" sz="1900" b="0" i="1" smtClean="0">
                                <a:latin typeface="Cambria Math"/>
                                <a:ea typeface="Cambria Math"/>
                                <a:sym typeface="Symbol"/>
                              </a:rPr>
                              <m:t>𝑅𝐹</m:t>
                            </m:r>
                          </m:sub>
                        </m:sSub>
                        <m:r>
                          <a:rPr lang="de-CH" sz="1900" b="0" i="1" smtClean="0">
                            <a:latin typeface="Cambria Math"/>
                            <a:ea typeface="Cambria Math"/>
                            <a:sym typeface="Symbol"/>
                          </a:rPr>
                          <m:t>h</m:t>
                        </m:r>
                        <m:func>
                          <m:funcPr>
                            <m:ctrlPr>
                              <a:rPr lang="de-CH" sz="1900" b="0" i="1" smtClean="0">
                                <a:latin typeface="Cambria Math"/>
                                <a:ea typeface="Cambria Math"/>
                                <a:sym typeface="Symbol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CH" sz="1900" b="0" i="0" smtClean="0">
                                <a:latin typeface="Cambria Math"/>
                                <a:ea typeface="Cambria Math"/>
                                <a:sym typeface="Symbol"/>
                              </a:rPr>
                              <m:t>cos</m:t>
                            </m:r>
                          </m:fName>
                          <m:e>
                            <m:r>
                              <a:rPr lang="de-CH" sz="1900" b="0" i="1" smtClean="0">
                                <a:latin typeface="Cambria Math"/>
                                <a:ea typeface="Cambria Math"/>
                                <a:sym typeface="Symbol"/>
                              </a:rPr>
                              <m:t>𝜑</m:t>
                            </m:r>
                          </m:e>
                        </m:func>
                        <m:sSubSup>
                          <m:sSubSupPr>
                            <m:ctrlPr>
                              <a:rPr lang="de-CH" sz="1900" i="1">
                                <a:latin typeface="Cambria Math"/>
                                <a:ea typeface="Cambria Math"/>
                                <a:sym typeface="Symbol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de-CH" sz="1900" i="1">
                                    <a:latin typeface="Cambria Math"/>
                                    <a:ea typeface="Cambria Math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de-CH" sz="1900" i="1"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de-CH" sz="1900" i="1"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0</m:t>
                                </m:r>
                              </m:sub>
                            </m:sSub>
                          </m:e>
                          <m:sub/>
                          <m:sup>
                            <m:r>
                              <a:rPr lang="de-CH" sz="1900" b="0" i="1" smtClean="0">
                                <a:latin typeface="Cambria Math"/>
                                <a:ea typeface="Cambria Math"/>
                                <a:sym typeface="Symbol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de-CH" sz="1900" i="1">
                                <a:latin typeface="Cambria Math"/>
                                <a:ea typeface="Cambria Math"/>
                                <a:sym typeface="Symbol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de-CH" sz="1900" i="1">
                                    <a:latin typeface="Cambria Math"/>
                                    <a:ea typeface="Cambria Math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de-CH" sz="1900" i="1"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de-CH" sz="1900" i="1"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0</m:t>
                                </m:r>
                              </m:sub>
                            </m:sSub>
                          </m:e>
                          <m:sub/>
                          <m:sup>
                            <m:r>
                              <a:rPr lang="de-CH" sz="1900" i="1">
                                <a:latin typeface="Cambria Math"/>
                                <a:ea typeface="Cambria Math"/>
                                <a:sym typeface="Symbol"/>
                              </a:rPr>
                              <m:t>3</m:t>
                            </m:r>
                          </m:sup>
                        </m:sSubSup>
                      </m:den>
                    </m:f>
                    <m:r>
                      <a:rPr lang="de-CH" sz="1900" b="0" i="1" smtClean="0">
                        <a:latin typeface="Cambria Math"/>
                        <a:ea typeface="Cambria Math"/>
                        <a:sym typeface="Symbol"/>
                      </a:rPr>
                      <m:t>=</m:t>
                    </m:r>
                    <m:r>
                      <a:rPr lang="de-CH" sz="1900" b="0" i="1" smtClean="0">
                        <a:latin typeface="Cambria Math"/>
                        <a:ea typeface="Cambria Math"/>
                        <a:sym typeface="Symbol"/>
                      </a:rPr>
                      <m:t>𝑐𝑜𝑛𝑠𝑡</m:t>
                    </m:r>
                    <m:r>
                      <a:rPr lang="de-CH" sz="1900" b="0" i="1" smtClean="0">
                        <a:latin typeface="Cambria Math"/>
                        <a:ea typeface="Cambria Math"/>
                        <a:sym typeface="Symbol"/>
                      </a:rPr>
                      <m:t>.</m:t>
                    </m:r>
                  </m:oMath>
                </a14:m>
                <a:r>
                  <a:rPr lang="en-GB" sz="1900" dirty="0" smtClean="0">
                    <a:sym typeface="Symbol"/>
                  </a:rPr>
                  <a:t> 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GB" dirty="0" smtClean="0">
                    <a:sym typeface="Symbol"/>
                  </a:rPr>
                  <a:t>Assumes a </a:t>
                </a:r>
                <a:r>
                  <a:rPr lang="en-GB" dirty="0" smtClean="0">
                    <a:solidFill>
                      <a:schemeClr val="accent1"/>
                    </a:solidFill>
                    <a:sym typeface="Symbol"/>
                  </a:rPr>
                  <a:t>parabolic line density</a:t>
                </a:r>
              </a:p>
              <a:p>
                <a:pPr lvl="1"/>
                <a:r>
                  <a:rPr lang="en-GB" dirty="0" smtClean="0">
                    <a:sym typeface="Symbol"/>
                  </a:rPr>
                  <a:t>Assumes that the beam sees a </a:t>
                </a:r>
                <a:r>
                  <a:rPr lang="en-GB" dirty="0" smtClean="0">
                    <a:solidFill>
                      <a:schemeClr val="accent1"/>
                    </a:solidFill>
                    <a:sym typeface="Symbol"/>
                  </a:rPr>
                  <a:t>constant imaginary impedance (Z/n)</a:t>
                </a:r>
                <a:endParaRPr lang="en-GB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809" r="-17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9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752600"/>
            <a:ext cx="5181600" cy="3886199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Fit of PWD, </a:t>
            </a:r>
            <a:r>
              <a:rPr lang="de-CH" dirty="0" err="1" smtClean="0"/>
              <a:t>data</a:t>
            </a:r>
            <a:r>
              <a:rPr lang="de-CH" dirty="0" smtClean="0"/>
              <a:t> </a:t>
            </a:r>
            <a:r>
              <a:rPr lang="de-CH" dirty="0" err="1" smtClean="0"/>
              <a:t>set</a:t>
            </a:r>
            <a:r>
              <a:rPr lang="de-CH" dirty="0" smtClean="0"/>
              <a:t> 1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Q20 data</a:t>
                </a:r>
              </a:p>
              <a:p>
                <a:pPr lvl="1"/>
                <a:r>
                  <a:rPr lang="en-GB" dirty="0" smtClean="0"/>
                  <a:t>Measured for a wide intensity range</a:t>
                </a:r>
              </a:p>
              <a:p>
                <a:pPr lvl="1">
                  <a:spcAft>
                    <a:spcPts val="1200"/>
                  </a:spcAft>
                </a:pPr>
                <a:r>
                  <a:rPr lang="en-GB" dirty="0" smtClean="0"/>
                  <a:t>Fitted values:</a:t>
                </a:r>
              </a:p>
              <a:p>
                <a:pPr lvl="1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de-CH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CH" b="0" i="1" smtClean="0">
                          <a:latin typeface="Cambria Math"/>
                        </a:rPr>
                        <m:t>=0.95 </m:t>
                      </m:r>
                      <m:r>
                        <a:rPr lang="de-CH" b="0" i="1" smtClean="0">
                          <a:latin typeface="Cambria Math"/>
                        </a:rPr>
                        <m:t>𝑛𝑠</m:t>
                      </m:r>
                    </m:oMath>
                  </m:oMathPara>
                </a14:m>
                <a:endParaRPr lang="en-GB" dirty="0" smtClean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CH" b="0" i="1" smtClean="0"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CH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e-CH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  <m:r>
                        <a:rPr lang="de-CH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CH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CH" b="0" i="1" smtClean="0">
                              <a:latin typeface="Cambria Math"/>
                            </a:rPr>
                            <m:t>15.7 </m:t>
                          </m:r>
                          <m:r>
                            <a:rPr lang="de-CH" b="0" i="1" smtClean="0">
                              <a:latin typeface="Cambria Math"/>
                              <a:ea typeface="Cambria Math"/>
                            </a:rPr>
                            <m:t>±0.1</m:t>
                          </m:r>
                        </m:e>
                      </m:d>
                      <m:r>
                        <a:rPr lang="de-CH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GB" dirty="0" smtClean="0"/>
              </a:p>
              <a:p>
                <a:pPr>
                  <a:spcBef>
                    <a:spcPts val="1200"/>
                  </a:spcBef>
                </a:pPr>
                <a:r>
                  <a:rPr lang="en-GB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For all other data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GB" dirty="0" smtClean="0"/>
                  <a:t>Fitting </a:t>
                </a:r>
                <a:r>
                  <a:rPr lang="el-GR" dirty="0" smtClean="0"/>
                  <a:t>τ</a:t>
                </a:r>
                <a:r>
                  <a:rPr lang="de-CH" baseline="-25000" dirty="0" smtClean="0"/>
                  <a:t>0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is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difficult</a:t>
                </a:r>
                <a:r>
                  <a:rPr lang="de-CH" dirty="0" smtClean="0"/>
                  <a:t> (</a:t>
                </a:r>
                <a:r>
                  <a:rPr lang="de-CH" dirty="0" err="1" smtClean="0"/>
                  <a:t>small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intensity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range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covered</a:t>
                </a:r>
                <a:r>
                  <a:rPr lang="en-GB" dirty="0" smtClean="0"/>
                  <a:t>)</a:t>
                </a:r>
                <a:endParaRPr lang="en-GB" dirty="0"/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3"/>
                <a:stretch>
                  <a:fillRect l="-3017" t="-1348" r="-6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5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1752600"/>
            <a:ext cx="5181598" cy="3886199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Fit of </a:t>
            </a:r>
            <a:r>
              <a:rPr lang="de-CH" dirty="0" smtClean="0"/>
              <a:t>PWD, </a:t>
            </a:r>
            <a:r>
              <a:rPr lang="de-CH" dirty="0" err="1" smtClean="0"/>
              <a:t>data</a:t>
            </a:r>
            <a:r>
              <a:rPr lang="de-CH" dirty="0" smtClean="0"/>
              <a:t> </a:t>
            </a:r>
            <a:r>
              <a:rPr lang="de-CH" dirty="0" err="1" smtClean="0"/>
              <a:t>set</a:t>
            </a:r>
            <a:r>
              <a:rPr lang="de-CH" dirty="0" smtClean="0"/>
              <a:t> 2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GB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Q20 data</a:t>
                </a:r>
              </a:p>
              <a:p>
                <a:pPr lvl="1"/>
                <a:r>
                  <a:rPr lang="en-GB" dirty="0" smtClean="0"/>
                  <a:t>Measured for AWAKE</a:t>
                </a:r>
              </a:p>
              <a:p>
                <a:pPr lvl="2"/>
                <a:r>
                  <a:rPr lang="en-GB" dirty="0" smtClean="0"/>
                  <a:t>Only stable cases included</a:t>
                </a:r>
              </a:p>
              <a:p>
                <a:pPr lvl="1"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GB" dirty="0" smtClean="0">
                    <a:solidFill>
                      <a:schemeClr val="accent1"/>
                    </a:solidFill>
                  </a:rPr>
                  <a:t>Assumed value:</a:t>
                </a:r>
              </a:p>
              <a:p>
                <a:pPr lvl="1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de-CH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CH" b="0" i="1" smtClean="0">
                          <a:latin typeface="Cambria Math"/>
                        </a:rPr>
                        <m:t>=0.95 </m:t>
                      </m:r>
                      <m:r>
                        <a:rPr lang="de-CH" b="0" i="1" smtClean="0">
                          <a:latin typeface="Cambria Math"/>
                        </a:rPr>
                        <m:t>𝑛𝑠</m:t>
                      </m:r>
                    </m:oMath>
                  </m:oMathPara>
                </a14:m>
                <a:endParaRPr lang="en-GB" dirty="0" smtClean="0"/>
              </a:p>
              <a:p>
                <a:pPr lvl="1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GB" dirty="0">
                    <a:solidFill>
                      <a:schemeClr val="accent1"/>
                    </a:solidFill>
                  </a:rPr>
                  <a:t>Fitted </a:t>
                </a:r>
                <a:r>
                  <a:rPr lang="en-GB" dirty="0" smtClean="0">
                    <a:solidFill>
                      <a:schemeClr val="accent1"/>
                    </a:solidFill>
                  </a:rPr>
                  <a:t>value:</a:t>
                </a:r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CH" b="0" i="1" smtClean="0"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CH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e-CH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  <m:r>
                        <a:rPr lang="de-CH" b="0" i="1" smtClean="0">
                          <a:latin typeface="Cambria Math"/>
                        </a:rPr>
                        <m:t>=15.1</m:t>
                      </m:r>
                      <m:r>
                        <a:rPr lang="de-CH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3"/>
                <a:stretch>
                  <a:fillRect l="-3017" t="-1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30th May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1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 Q26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Bunch length at zero intensity</a:t>
                </a:r>
              </a:p>
              <a:p>
                <a:pPr lvl="1"/>
                <a:r>
                  <a:rPr lang="en-GB" dirty="0" smtClean="0"/>
                  <a:t>Scaling from the value fitted to Q20 data (0.95 ns):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0</m:t>
                              </m:r>
                            </m:sub>
                            <m:sup/>
                          </m:sSubSup>
                        </m:e>
                        <m:sub/>
                        <m:sup>
                          <m:r>
                            <a:rPr lang="en-GB" i="1">
                              <a:latin typeface="Cambria Math"/>
                            </a:rPr>
                            <m:t>𝑄</m:t>
                          </m:r>
                          <m:r>
                            <a:rPr lang="en-GB" i="1">
                              <a:latin typeface="Cambria Math"/>
                            </a:rPr>
                            <m:t>26</m:t>
                          </m:r>
                        </m:sup>
                      </m:sSubSup>
                      <m:r>
                        <a:rPr lang="en-GB" b="0" i="1" smtClean="0">
                          <a:latin typeface="Cambria Math"/>
                        </a:rPr>
                        <m:t>= </m:t>
                      </m:r>
                      <m:sSup>
                        <m:sSup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/>
                                          <a:ea typeface="Cambria Math"/>
                                        </a:rPr>
                                        <m:t>𝜂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/>
                                          <a:ea typeface="Cambria Math"/>
                                        </a:rPr>
                                        <m:t>𝑄</m:t>
                                      </m:r>
                                      <m:r>
                                        <a:rPr lang="en-GB" i="1">
                                          <a:latin typeface="Cambria Math"/>
                                          <a:ea typeface="Cambria Math"/>
                                        </a:rPr>
                                        <m:t>26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/>
                                          <a:ea typeface="Cambria Math"/>
                                        </a:rPr>
                                        <m:t>𝜂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𝑄</m:t>
                                      </m:r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20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b="0" i="1" smtClean="0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sSubSup>
                        <m:sSubSupPr>
                          <m:ctrlPr>
                            <a:rPr lang="en-GB" i="1">
                              <a:latin typeface="Cambria Math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0</m:t>
                              </m:r>
                            </m:sub>
                            <m:sup/>
                          </m:sSubSup>
                        </m:e>
                        <m:sub/>
                        <m:sup>
                          <m:r>
                            <a:rPr lang="en-GB" i="1">
                              <a:latin typeface="Cambria Math"/>
                            </a:rPr>
                            <m:t>𝑄</m:t>
                          </m:r>
                          <m:r>
                            <a:rPr lang="en-GB" i="1">
                              <a:latin typeface="Cambria Math"/>
                            </a:rPr>
                            <m:t>20</m:t>
                          </m:r>
                        </m:sup>
                      </m:sSubSup>
                    </m:oMath>
                  </m:oMathPara>
                </a14:m>
                <a:endParaRPr lang="en-GB" dirty="0" smtClean="0"/>
              </a:p>
              <a:p>
                <a:pPr lvl="1"/>
                <a:r>
                  <a:rPr lang="en-GB" dirty="0" smtClean="0"/>
                  <a:t>With flat bottom values</a:t>
                </a:r>
              </a:p>
              <a:p>
                <a:pPr lvl="2"/>
                <a:r>
                  <a:rPr lang="en-GB" dirty="0" smtClean="0">
                    <a:latin typeface="Georgia"/>
                  </a:rPr>
                  <a:t>η</a:t>
                </a:r>
                <a:r>
                  <a:rPr lang="en-GB" baseline="-25000" dirty="0" smtClean="0">
                    <a:latin typeface="Georgia"/>
                  </a:rPr>
                  <a:t>FB</a:t>
                </a:r>
                <a:r>
                  <a:rPr lang="en-GB" baseline="30000" dirty="0" smtClean="0">
                    <a:latin typeface="Georgia"/>
                  </a:rPr>
                  <a:t>Q26</a:t>
                </a:r>
                <a:r>
                  <a:rPr lang="en-GB" dirty="0" smtClean="0">
                    <a:latin typeface="Georgia"/>
                  </a:rPr>
                  <a:t> = 6.15</a:t>
                </a:r>
                <a:r>
                  <a:rPr lang="en-GB" dirty="0" smtClean="0">
                    <a:latin typeface="Palatino Linotype"/>
                  </a:rPr>
                  <a:t>×10</a:t>
                </a:r>
                <a:r>
                  <a:rPr lang="en-GB" baseline="30000" dirty="0" smtClean="0">
                    <a:latin typeface="Palatino Linotype"/>
                  </a:rPr>
                  <a:t>-4</a:t>
                </a:r>
                <a:r>
                  <a:rPr lang="en-GB" dirty="0" smtClean="0">
                    <a:latin typeface="Palatino Linotype"/>
                  </a:rPr>
                  <a:t>, </a:t>
                </a:r>
                <a:r>
                  <a:rPr lang="en-GB" dirty="0" smtClean="0">
                    <a:latin typeface="Georgia"/>
                  </a:rPr>
                  <a:t>η</a:t>
                </a:r>
                <a:r>
                  <a:rPr lang="en-GB" baseline="-25000" dirty="0" smtClean="0">
                    <a:latin typeface="Georgia"/>
                  </a:rPr>
                  <a:t>FB</a:t>
                </a:r>
                <a:r>
                  <a:rPr lang="en-GB" baseline="30000" dirty="0" smtClean="0">
                    <a:latin typeface="Georgia"/>
                  </a:rPr>
                  <a:t>Q20</a:t>
                </a:r>
                <a:r>
                  <a:rPr lang="en-GB" dirty="0" smtClean="0">
                    <a:latin typeface="Georgia"/>
                  </a:rPr>
                  <a:t> = 1.78</a:t>
                </a:r>
                <a:r>
                  <a:rPr lang="en-GB" dirty="0" smtClean="0">
                    <a:latin typeface="Palatino Linotype"/>
                  </a:rPr>
                  <a:t>×10</a:t>
                </a:r>
                <a:r>
                  <a:rPr lang="en-GB" baseline="30000" dirty="0" smtClean="0">
                    <a:latin typeface="Palatino Linotype"/>
                  </a:rPr>
                  <a:t>-3 </a:t>
                </a:r>
                <a:r>
                  <a:rPr lang="en-GB" dirty="0" smtClean="0">
                    <a:latin typeface="Palatino Linotype"/>
                    <a:sym typeface="Symbol"/>
                  </a:rPr>
                  <a:t> </a:t>
                </a:r>
                <a:r>
                  <a:rPr lang="en-GB" dirty="0" smtClean="0">
                    <a:latin typeface="Georgia"/>
                  </a:rPr>
                  <a:t>τ</a:t>
                </a:r>
                <a:r>
                  <a:rPr lang="en-GB" baseline="-25000" dirty="0" smtClean="0">
                    <a:latin typeface="Georgia"/>
                  </a:rPr>
                  <a:t>0</a:t>
                </a:r>
                <a:r>
                  <a:rPr lang="en-GB" baseline="30000" dirty="0" smtClean="0">
                    <a:latin typeface="Georgia"/>
                  </a:rPr>
                  <a:t>Q26</a:t>
                </a:r>
                <a:r>
                  <a:rPr lang="en-GB" dirty="0" smtClean="0">
                    <a:latin typeface="Georgia"/>
                  </a:rPr>
                  <a:t> = </a:t>
                </a:r>
                <a:r>
                  <a:rPr lang="en-GB" dirty="0" smtClean="0">
                    <a:solidFill>
                      <a:schemeClr val="accent1"/>
                    </a:solidFill>
                    <a:latin typeface="Georgia"/>
                  </a:rPr>
                  <a:t>0.73 ns</a:t>
                </a:r>
                <a:endParaRPr lang="en-GB" dirty="0" smtClean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 smtClean="0"/>
                  <a:t>With flat top values</a:t>
                </a:r>
              </a:p>
              <a:p>
                <a:pPr lvl="2"/>
                <a:r>
                  <a:rPr lang="en-GB" dirty="0">
                    <a:latin typeface="Georgia"/>
                  </a:rPr>
                  <a:t>η</a:t>
                </a:r>
                <a:r>
                  <a:rPr lang="en-GB" baseline="-25000" dirty="0">
                    <a:latin typeface="Georgia"/>
                  </a:rPr>
                  <a:t>FB</a:t>
                </a:r>
                <a:r>
                  <a:rPr lang="en-GB" baseline="30000" dirty="0">
                    <a:latin typeface="Georgia"/>
                  </a:rPr>
                  <a:t>Q26</a:t>
                </a:r>
                <a:r>
                  <a:rPr lang="en-GB" dirty="0">
                    <a:latin typeface="Georgia"/>
                  </a:rPr>
                  <a:t> = </a:t>
                </a:r>
                <a:r>
                  <a:rPr lang="en-GB" dirty="0" smtClean="0">
                    <a:latin typeface="Georgia"/>
                  </a:rPr>
                  <a:t>1.92</a:t>
                </a:r>
                <a:r>
                  <a:rPr lang="en-GB" dirty="0" smtClean="0">
                    <a:latin typeface="Palatino Linotype"/>
                  </a:rPr>
                  <a:t>×10</a:t>
                </a:r>
                <a:r>
                  <a:rPr lang="en-GB" baseline="30000" dirty="0" smtClean="0">
                    <a:latin typeface="Palatino Linotype"/>
                  </a:rPr>
                  <a:t>-3</a:t>
                </a:r>
                <a:r>
                  <a:rPr lang="en-GB" dirty="0" smtClean="0">
                    <a:latin typeface="Palatino Linotype"/>
                  </a:rPr>
                  <a:t>, </a:t>
                </a:r>
                <a:r>
                  <a:rPr lang="en-GB" dirty="0">
                    <a:latin typeface="Georgia"/>
                  </a:rPr>
                  <a:t>η</a:t>
                </a:r>
                <a:r>
                  <a:rPr lang="en-GB" baseline="-25000" dirty="0">
                    <a:latin typeface="Georgia"/>
                  </a:rPr>
                  <a:t>FB</a:t>
                </a:r>
                <a:r>
                  <a:rPr lang="en-GB" baseline="30000" dirty="0">
                    <a:latin typeface="Georgia"/>
                  </a:rPr>
                  <a:t>Q20</a:t>
                </a:r>
                <a:r>
                  <a:rPr lang="en-GB" dirty="0">
                    <a:latin typeface="Georgia"/>
                  </a:rPr>
                  <a:t> = </a:t>
                </a:r>
                <a:r>
                  <a:rPr lang="en-GB" dirty="0" smtClean="0">
                    <a:latin typeface="Georgia"/>
                  </a:rPr>
                  <a:t>3.08</a:t>
                </a:r>
                <a:r>
                  <a:rPr lang="en-GB" dirty="0" smtClean="0">
                    <a:latin typeface="Palatino Linotype"/>
                  </a:rPr>
                  <a:t>×10</a:t>
                </a:r>
                <a:r>
                  <a:rPr lang="en-GB" baseline="30000" dirty="0" smtClean="0">
                    <a:latin typeface="Palatino Linotype"/>
                  </a:rPr>
                  <a:t>-3 </a:t>
                </a:r>
                <a:r>
                  <a:rPr lang="en-GB" dirty="0">
                    <a:latin typeface="Palatino Linotype"/>
                    <a:sym typeface="Symbol"/>
                  </a:rPr>
                  <a:t> </a:t>
                </a:r>
                <a:r>
                  <a:rPr lang="en-GB" dirty="0">
                    <a:latin typeface="Georgia"/>
                  </a:rPr>
                  <a:t>τ</a:t>
                </a:r>
                <a:r>
                  <a:rPr lang="en-GB" baseline="-25000" dirty="0">
                    <a:latin typeface="Georgia"/>
                  </a:rPr>
                  <a:t>0</a:t>
                </a:r>
                <a:r>
                  <a:rPr lang="en-GB" baseline="30000" dirty="0">
                    <a:latin typeface="Georgia"/>
                  </a:rPr>
                  <a:t>Q26</a:t>
                </a:r>
                <a:r>
                  <a:rPr lang="en-GB" dirty="0">
                    <a:latin typeface="Georgia"/>
                  </a:rPr>
                  <a:t> = </a:t>
                </a:r>
                <a:r>
                  <a:rPr lang="en-GB" dirty="0" smtClean="0">
                    <a:solidFill>
                      <a:schemeClr val="accent1"/>
                    </a:solidFill>
                    <a:latin typeface="Georgia"/>
                  </a:rPr>
                  <a:t>0.84 ns</a:t>
                </a:r>
              </a:p>
              <a:p>
                <a:pPr lvl="1">
                  <a:spcBef>
                    <a:spcPts val="1800"/>
                  </a:spcBef>
                </a:pPr>
                <a:r>
                  <a:rPr lang="en-GB" dirty="0" smtClean="0"/>
                  <a:t>Tried 0.7 ns and 0.8 ns; </a:t>
                </a:r>
                <a:r>
                  <a:rPr lang="en-GB" dirty="0" smtClean="0">
                    <a:solidFill>
                      <a:schemeClr val="accent1"/>
                    </a:solidFill>
                  </a:rPr>
                  <a:t>better fit for 0.7 ns</a:t>
                </a:r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81" t="-1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5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1752600"/>
            <a:ext cx="5181598" cy="3886198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Fit of </a:t>
            </a:r>
            <a:r>
              <a:rPr lang="de-CH" dirty="0" smtClean="0"/>
              <a:t>PWD, </a:t>
            </a:r>
            <a:r>
              <a:rPr lang="de-CH" dirty="0" err="1" smtClean="0"/>
              <a:t>data</a:t>
            </a:r>
            <a:r>
              <a:rPr lang="de-CH" dirty="0" smtClean="0"/>
              <a:t> </a:t>
            </a:r>
            <a:r>
              <a:rPr lang="de-CH" dirty="0" err="1" smtClean="0"/>
              <a:t>set</a:t>
            </a:r>
            <a:r>
              <a:rPr lang="de-CH" dirty="0" smtClean="0"/>
              <a:t> 3 (fit 1)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GB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Q26 data</a:t>
                </a:r>
              </a:p>
              <a:p>
                <a:pPr lvl="1"/>
                <a:r>
                  <a:rPr lang="en-GB" dirty="0" smtClean="0"/>
                  <a:t>Measured during LHC MD</a:t>
                </a:r>
              </a:p>
              <a:p>
                <a:pPr lvl="2"/>
                <a:r>
                  <a:rPr lang="en-GB" dirty="0" smtClean="0"/>
                  <a:t>No BUP applied in the SPS</a:t>
                </a:r>
              </a:p>
              <a:p>
                <a:pPr lvl="1"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GB" dirty="0" smtClean="0">
                    <a:solidFill>
                      <a:schemeClr val="accent1"/>
                    </a:solidFill>
                  </a:rPr>
                  <a:t>Assumed value:</a:t>
                </a:r>
              </a:p>
              <a:p>
                <a:pPr lvl="1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de-CH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CH" b="0" i="1" smtClean="0">
                          <a:latin typeface="Cambria Math"/>
                        </a:rPr>
                        <m:t>=0.7 </m:t>
                      </m:r>
                      <m:r>
                        <a:rPr lang="de-CH" b="0" i="1" smtClean="0">
                          <a:latin typeface="Cambria Math"/>
                        </a:rPr>
                        <m:t>𝑛𝑠</m:t>
                      </m:r>
                    </m:oMath>
                  </m:oMathPara>
                </a14:m>
                <a:endParaRPr lang="en-GB" dirty="0" smtClean="0"/>
              </a:p>
              <a:p>
                <a:pPr lvl="1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GB" dirty="0">
                    <a:solidFill>
                      <a:schemeClr val="accent1"/>
                    </a:solidFill>
                  </a:rPr>
                  <a:t>Fitted </a:t>
                </a:r>
                <a:r>
                  <a:rPr lang="en-GB" dirty="0" smtClean="0">
                    <a:solidFill>
                      <a:schemeClr val="accent1"/>
                    </a:solidFill>
                  </a:rPr>
                  <a:t>value:</a:t>
                </a:r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CH" b="0" i="1" smtClean="0"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CH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e-CH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  <m:r>
                        <a:rPr lang="de-CH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CH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CH" i="1">
                              <a:latin typeface="Cambria Math"/>
                            </a:rPr>
                            <m:t>1</m:t>
                          </m:r>
                          <m:r>
                            <a:rPr lang="de-CH" b="0" i="1" smtClean="0">
                              <a:latin typeface="Cambria Math"/>
                            </a:rPr>
                            <m:t>4.8</m:t>
                          </m:r>
                          <m:r>
                            <a:rPr lang="de-CH" i="1">
                              <a:latin typeface="Cambria Math"/>
                            </a:rPr>
                            <m:t> </m:t>
                          </m:r>
                          <m:r>
                            <a:rPr lang="de-CH" i="1">
                              <a:latin typeface="Cambria Math"/>
                              <a:ea typeface="Cambria Math"/>
                            </a:rPr>
                            <m:t>±0.</m:t>
                          </m:r>
                          <m:r>
                            <a:rPr lang="de-CH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3"/>
                <a:stretch>
                  <a:fillRect l="-3017" t="-1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7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1752600"/>
            <a:ext cx="5181597" cy="3886198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Fit of </a:t>
            </a:r>
            <a:r>
              <a:rPr lang="de-CH" dirty="0" smtClean="0"/>
              <a:t>PWD, </a:t>
            </a:r>
            <a:r>
              <a:rPr lang="de-CH" dirty="0" err="1" smtClean="0"/>
              <a:t>data</a:t>
            </a:r>
            <a:r>
              <a:rPr lang="de-CH" dirty="0" smtClean="0"/>
              <a:t> </a:t>
            </a:r>
            <a:r>
              <a:rPr lang="de-CH" dirty="0" err="1" smtClean="0"/>
              <a:t>set</a:t>
            </a:r>
            <a:r>
              <a:rPr lang="de-CH" dirty="0" smtClean="0"/>
              <a:t> 3 (fit 2)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GB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Q26 data</a:t>
                </a:r>
              </a:p>
              <a:p>
                <a:pPr lvl="1"/>
                <a:r>
                  <a:rPr lang="en-GB" dirty="0" smtClean="0"/>
                  <a:t>Measured during LHC MD</a:t>
                </a:r>
              </a:p>
              <a:p>
                <a:pPr lvl="2"/>
                <a:r>
                  <a:rPr lang="en-GB" dirty="0" smtClean="0"/>
                  <a:t>No BUP applied in the SPS</a:t>
                </a:r>
              </a:p>
              <a:p>
                <a:pPr lvl="1"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GB" dirty="0" smtClean="0">
                    <a:solidFill>
                      <a:schemeClr val="accent1"/>
                    </a:solidFill>
                  </a:rPr>
                  <a:t>Assumed value:</a:t>
                </a:r>
              </a:p>
              <a:p>
                <a:pPr lvl="1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de-CH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CH" b="0" i="1" smtClean="0">
                          <a:latin typeface="Cambria Math"/>
                        </a:rPr>
                        <m:t>=0.8 </m:t>
                      </m:r>
                      <m:r>
                        <a:rPr lang="de-CH" b="0" i="1" smtClean="0">
                          <a:latin typeface="Cambria Math"/>
                        </a:rPr>
                        <m:t>𝑛𝑠</m:t>
                      </m:r>
                    </m:oMath>
                  </m:oMathPara>
                </a14:m>
                <a:endParaRPr lang="en-GB" dirty="0" smtClean="0"/>
              </a:p>
              <a:p>
                <a:pPr lvl="1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GB" dirty="0">
                    <a:solidFill>
                      <a:schemeClr val="accent1"/>
                    </a:solidFill>
                  </a:rPr>
                  <a:t>Fitted </a:t>
                </a:r>
                <a:r>
                  <a:rPr lang="en-GB" dirty="0" smtClean="0">
                    <a:solidFill>
                      <a:schemeClr val="accent1"/>
                    </a:solidFill>
                  </a:rPr>
                  <a:t>value:</a:t>
                </a:r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CH" b="0" i="1" smtClean="0"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CH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e-CH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  <m:r>
                        <a:rPr lang="de-CH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CH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CH" i="1">
                              <a:latin typeface="Cambria Math"/>
                            </a:rPr>
                            <m:t>1</m:t>
                          </m:r>
                          <m:r>
                            <a:rPr lang="de-CH" b="0" i="1" smtClean="0">
                              <a:latin typeface="Cambria Math"/>
                            </a:rPr>
                            <m:t>3.8</m:t>
                          </m:r>
                          <m:r>
                            <a:rPr lang="de-CH" i="1">
                              <a:latin typeface="Cambria Math"/>
                            </a:rPr>
                            <m:t> </m:t>
                          </m:r>
                          <m:r>
                            <a:rPr lang="de-CH" i="1">
                              <a:latin typeface="Cambria Math"/>
                              <a:ea typeface="Cambria Math"/>
                            </a:rPr>
                            <m:t>±0.</m:t>
                          </m:r>
                          <m:r>
                            <a:rPr lang="de-CH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3"/>
                <a:stretch>
                  <a:fillRect l="-3017" t="-1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30th May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LIU-SPS BD Meeting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ERN_2013-05">
      <a:dk1>
        <a:sysClr val="windowText" lastClr="000000"/>
      </a:dk1>
      <a:lt1>
        <a:sysClr val="window" lastClr="FFFFFF"/>
      </a:lt1>
      <a:dk2>
        <a:srgbClr val="2963AD"/>
      </a:dk2>
      <a:lt2>
        <a:srgbClr val="EEECE1"/>
      </a:lt2>
      <a:accent1>
        <a:srgbClr val="558ED5"/>
      </a:accent1>
      <a:accent2>
        <a:srgbClr val="1F4F9B"/>
      </a:accent2>
      <a:accent3>
        <a:srgbClr val="008080"/>
      </a:accent3>
      <a:accent4>
        <a:srgbClr val="00CC66"/>
      </a:accent4>
      <a:accent5>
        <a:srgbClr val="33CCCC"/>
      </a:accent5>
      <a:accent6>
        <a:srgbClr val="FF6600"/>
      </a:accent6>
      <a:hlink>
        <a:srgbClr val="FF0066"/>
      </a:hlink>
      <a:folHlink>
        <a:srgbClr val="FF0066"/>
      </a:folHlink>
    </a:clrScheme>
    <a:fontScheme name="TH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TH">
      <a:dk1>
        <a:sysClr val="windowText" lastClr="000000"/>
      </a:dk1>
      <a:lt1>
        <a:sysClr val="window" lastClr="FFFFFF"/>
      </a:lt1>
      <a:dk2>
        <a:srgbClr val="2963AD"/>
      </a:dk2>
      <a:lt2>
        <a:srgbClr val="EEECE1"/>
      </a:lt2>
      <a:accent1>
        <a:srgbClr val="2963AD"/>
      </a:accent1>
      <a:accent2>
        <a:srgbClr val="000099"/>
      </a:accent2>
      <a:accent3>
        <a:srgbClr val="008080"/>
      </a:accent3>
      <a:accent4>
        <a:srgbClr val="00CC66"/>
      </a:accent4>
      <a:accent5>
        <a:srgbClr val="33CCCC"/>
      </a:accent5>
      <a:accent6>
        <a:srgbClr val="FF6600"/>
      </a:accent6>
      <a:hlink>
        <a:srgbClr val="0000FF"/>
      </a:hlink>
      <a:folHlink>
        <a:srgbClr val="800080"/>
      </a:folHlink>
    </a:clrScheme>
    <a:fontScheme name="TH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7552</TotalTime>
  <Words>935</Words>
  <Application>Microsoft Office PowerPoint</Application>
  <PresentationFormat>On-screen Show (4:3)</PresentationFormat>
  <Paragraphs>139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Bunch lengthening at SPS flat top</vt:lpstr>
      <vt:lpstr>Motivation</vt:lpstr>
      <vt:lpstr>Reason?</vt:lpstr>
      <vt:lpstr>Potential-well distortion</vt:lpstr>
      <vt:lpstr>Fit of PWD, data set 1</vt:lpstr>
      <vt:lpstr>Fit of PWD, data set 2</vt:lpstr>
      <vt:lpstr>For Q26</vt:lpstr>
      <vt:lpstr>Fit of PWD, data set 3 (fit 1)</vt:lpstr>
      <vt:lpstr>Fit of PWD, data set 3 (fit 2)</vt:lpstr>
      <vt:lpstr>Fit of PWD, data set 4 (fit 1)</vt:lpstr>
      <vt:lpstr>Fit of PWD, data set 4 (fit 2)</vt:lpstr>
      <vt:lpstr>In summary…</vt:lpstr>
      <vt:lpstr>Open question remaining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Helga Timko</dc:creator>
  <cp:lastModifiedBy>Helga Timko</cp:lastModifiedBy>
  <cp:revision>471</cp:revision>
  <dcterms:created xsi:type="dcterms:W3CDTF">2006-08-16T00:00:00Z</dcterms:created>
  <dcterms:modified xsi:type="dcterms:W3CDTF">2013-05-30T12:53:19Z</dcterms:modified>
</cp:coreProperties>
</file>