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9278-CC10-4B21-B83E-9C82854631B2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6363-093E-49B6-A2C1-B97F5BCAC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33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9278-CC10-4B21-B83E-9C82854631B2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6363-093E-49B6-A2C1-B97F5BCAC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95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9278-CC10-4B21-B83E-9C82854631B2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6363-093E-49B6-A2C1-B97F5BCAC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76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9278-CC10-4B21-B83E-9C82854631B2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6363-093E-49B6-A2C1-B97F5BCAC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96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9278-CC10-4B21-B83E-9C82854631B2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6363-093E-49B6-A2C1-B97F5BCAC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7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9278-CC10-4B21-B83E-9C82854631B2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6363-093E-49B6-A2C1-B97F5BCAC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08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9278-CC10-4B21-B83E-9C82854631B2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6363-093E-49B6-A2C1-B97F5BCAC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95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9278-CC10-4B21-B83E-9C82854631B2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6363-093E-49B6-A2C1-B97F5BCAC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56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9278-CC10-4B21-B83E-9C82854631B2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6363-093E-49B6-A2C1-B97F5BCAC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89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9278-CC10-4B21-B83E-9C82854631B2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6363-093E-49B6-A2C1-B97F5BCAC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1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9278-CC10-4B21-B83E-9C82854631B2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6363-093E-49B6-A2C1-B97F5BCAC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25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B9278-CC10-4B21-B83E-9C82854631B2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56363-093E-49B6-A2C1-B97F5BCAC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0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2130425"/>
            <a:ext cx="8763000" cy="1527175"/>
          </a:xfrm>
          <a:solidFill>
            <a:schemeClr val="bg1"/>
          </a:solidFill>
          <a:ln w="127000">
            <a:solidFill>
              <a:schemeClr val="accent2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ym typeface="Wingdings" pitchFamily="2" charset="2"/>
              </a:rPr>
              <a:t>Longitudinal impedance identification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1607258" y="3886200"/>
            <a:ext cx="614379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cs typeface="Arial" charset="0"/>
              </a:rPr>
              <a:t>T. </a:t>
            </a:r>
            <a:r>
              <a:rPr lang="en-US" dirty="0" err="1">
                <a:cs typeface="Arial" charset="0"/>
              </a:rPr>
              <a:t>Argyropoulos</a:t>
            </a:r>
            <a:r>
              <a:rPr lang="en-US" dirty="0">
                <a:cs typeface="Arial" charset="0"/>
              </a:rPr>
              <a:t>, T. </a:t>
            </a:r>
            <a:r>
              <a:rPr lang="en-US" dirty="0" err="1">
                <a:cs typeface="Arial" charset="0"/>
              </a:rPr>
              <a:t>Bohl</a:t>
            </a:r>
            <a:r>
              <a:rPr lang="en-US" dirty="0">
                <a:cs typeface="Arial" charset="0"/>
              </a:rPr>
              <a:t>, J. E. Muller, H. </a:t>
            </a:r>
            <a:r>
              <a:rPr lang="en-US" dirty="0" err="1">
                <a:cs typeface="Arial" charset="0"/>
              </a:rPr>
              <a:t>Timko</a:t>
            </a:r>
            <a:r>
              <a:rPr lang="en-US" dirty="0">
                <a:cs typeface="Arial" charset="0"/>
              </a:rPr>
              <a:t>, E. </a:t>
            </a:r>
            <a:r>
              <a:rPr lang="en-US" dirty="0" err="1">
                <a:cs typeface="Arial" charset="0"/>
              </a:rPr>
              <a:t>Shaposhnikova</a:t>
            </a:r>
            <a:endParaRPr lang="en-US" dirty="0">
              <a:cs typeface="Arial" charset="0"/>
            </a:endParaRPr>
          </a:p>
          <a:p>
            <a:pPr algn="ctr"/>
            <a:r>
              <a:rPr lang="en-US" dirty="0">
                <a:cs typeface="Arial" charset="0"/>
              </a:rPr>
              <a:t>Thanks to H. </a:t>
            </a:r>
            <a:r>
              <a:rPr lang="en-US" dirty="0" err="1">
                <a:cs typeface="Arial" charset="0"/>
              </a:rPr>
              <a:t>Damerau</a:t>
            </a:r>
            <a:r>
              <a:rPr lang="en-US" dirty="0">
                <a:cs typeface="Arial" charset="0"/>
              </a:rPr>
              <a:t> for preparing the beam</a:t>
            </a:r>
          </a:p>
          <a:p>
            <a:pPr algn="ctr"/>
            <a:endParaRPr lang="en-US" dirty="0">
              <a:cs typeface="Arial" charset="0"/>
            </a:endParaRPr>
          </a:p>
          <a:p>
            <a:pPr algn="ctr"/>
            <a:r>
              <a:rPr lang="en-US" dirty="0">
                <a:cs typeface="Arial" charset="0"/>
              </a:rPr>
              <a:t>LIU-SPS BD WG </a:t>
            </a:r>
          </a:p>
          <a:p>
            <a:pPr algn="ctr"/>
            <a:r>
              <a:rPr lang="en-US" dirty="0" smtClean="0">
                <a:cs typeface="Arial" charset="0"/>
              </a:rPr>
              <a:t>25/04/2013</a:t>
            </a:r>
            <a:endParaRPr lang="en-US" dirty="0">
              <a:cs typeface="Arial" charset="0"/>
            </a:endParaRPr>
          </a:p>
          <a:p>
            <a:pPr algn="ctr"/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2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0D6C6-F2D0-4A65-8FAC-83097134FAA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76200"/>
            <a:ext cx="80772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 smtClean="0">
                <a:latin typeface="+mn-lt"/>
                <a:sym typeface="Wingdings" pitchFamily="2" charset="2"/>
              </a:rPr>
              <a:t>Vacuum (isolated) flanges</a:t>
            </a:r>
            <a:endParaRPr lang="en-US" sz="3600" baseline="30000" dirty="0"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teoarg\Downloads\TS1-10310-straigth-section-MDV-BPV-Q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200" y="1761714"/>
            <a:ext cx="4550126" cy="341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teoarg\Downloads\TS1-10410-straigth-section-MDH-BPH-Q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61713"/>
            <a:ext cx="4550127" cy="341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87600" y="979200"/>
            <a:ext cx="7484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000" dirty="0" smtClean="0">
                <a:latin typeface="Calibri" pitchFamily="34" charset="0"/>
                <a:cs typeface="Arial" pitchFamily="34" charset="0"/>
                <a:sym typeface="Wingdings" pitchFamily="2" charset="2"/>
              </a:rPr>
              <a:t>Around 440 in the ring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2000" b="1" dirty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z="2000" b="1" dirty="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z="2000" b="1" dirty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z="2000" b="1" dirty="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z="2000" b="1" dirty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z="2000" b="1" dirty="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z="2000" b="1" dirty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z="2000" b="1" dirty="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z="2000" b="1" dirty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z="2000" b="1" dirty="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z="2000" b="1" dirty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z="2000" b="1" dirty="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z="2000" b="1" dirty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z="2000" b="1" dirty="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en-GB" sz="2000" dirty="0" smtClean="0">
                <a:latin typeface="Calibri" pitchFamily="34" charset="0"/>
                <a:cs typeface="Arial" pitchFamily="34" charset="0"/>
                <a:sym typeface="Wingdings" pitchFamily="2" charset="2"/>
              </a:rPr>
              <a:t>If for each one </a:t>
            </a:r>
            <a:r>
              <a:rPr lang="en-GB" sz="2000" dirty="0" err="1" smtClean="0"/>
              <a:t>R</a:t>
            </a:r>
            <a:r>
              <a:rPr lang="en-GB" sz="2000" baseline="-25000" dirty="0" err="1" smtClean="0"/>
              <a:t>sh</a:t>
            </a:r>
            <a:r>
              <a:rPr lang="en-GB" sz="2000" dirty="0" smtClean="0"/>
              <a:t>=75</a:t>
            </a:r>
            <a:r>
              <a:rPr lang="el-GR" sz="2000" dirty="0" smtClean="0"/>
              <a:t> Ω</a:t>
            </a:r>
            <a:r>
              <a:rPr lang="en-GB" sz="2000" dirty="0" smtClean="0"/>
              <a:t> </a:t>
            </a:r>
            <a:r>
              <a:rPr lang="el-GR" sz="2000" dirty="0" smtClean="0">
                <a:sym typeface="Wingdings" pitchFamily="2" charset="2"/>
              </a:rPr>
              <a:t> </a:t>
            </a:r>
            <a:r>
              <a:rPr lang="en-GB" sz="2000" dirty="0" smtClean="0">
                <a:sym typeface="Wingdings" pitchFamily="2" charset="2"/>
              </a:rPr>
              <a:t>total </a:t>
            </a:r>
            <a:r>
              <a:rPr lang="en-GB" sz="2000" dirty="0" smtClean="0"/>
              <a:t>R</a:t>
            </a:r>
            <a:r>
              <a:rPr lang="en-GB" sz="2000" baseline="-25000" dirty="0" smtClean="0"/>
              <a:t>sh</a:t>
            </a:r>
            <a:r>
              <a:rPr lang="en-GB" sz="2000" dirty="0" smtClean="0"/>
              <a:t>~33 k</a:t>
            </a:r>
            <a:r>
              <a:rPr lang="el-GR" sz="2000" dirty="0" smtClean="0"/>
              <a:t>Ω</a:t>
            </a:r>
            <a:r>
              <a:rPr lang="en-GB" sz="2000" dirty="0" smtClean="0"/>
              <a:t> &lt;&lt; ~300 k</a:t>
            </a:r>
            <a:r>
              <a:rPr lang="el-GR" sz="2000" dirty="0" smtClean="0"/>
              <a:t>Ω</a:t>
            </a:r>
            <a:r>
              <a:rPr lang="en-GB" sz="2000" dirty="0" smtClean="0"/>
              <a:t> found from simulations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576" y="1392382"/>
            <a:ext cx="2298065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itchFamily="34" charset="0"/>
                <a:cs typeface="Arial" pitchFamily="34" charset="0"/>
              </a:rPr>
              <a:t>Example of a BPM – H 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5874335" y="1365816"/>
            <a:ext cx="2298065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itchFamily="34" charset="0"/>
                <a:cs typeface="Arial" pitchFamily="34" charset="0"/>
              </a:rPr>
              <a:t>Example of a BPM – V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236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0D6C6-F2D0-4A65-8FAC-83097134FAA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76200"/>
            <a:ext cx="80772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+mn-lt"/>
                <a:sym typeface="Wingdings" pitchFamily="2" charset="2"/>
              </a:rPr>
              <a:t>  </a:t>
            </a:r>
            <a:r>
              <a:rPr lang="en-US" sz="4000" dirty="0">
                <a:latin typeface="+mn-lt"/>
                <a:sym typeface="Wingdings" pitchFamily="2" charset="2"/>
              </a:rPr>
              <a:t> </a:t>
            </a:r>
            <a:endParaRPr lang="en-US" sz="3600" baseline="30000" dirty="0"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685800" y="116632"/>
            <a:ext cx="80772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 smtClean="0">
                <a:latin typeface="+mn-lt"/>
                <a:sym typeface="Wingdings" pitchFamily="2" charset="2"/>
              </a:rPr>
              <a:t>Vacuum flanges</a:t>
            </a:r>
            <a:endParaRPr lang="en-US" sz="3600" baseline="300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7600" y="1109057"/>
            <a:ext cx="7484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000" dirty="0" smtClean="0">
                <a:latin typeface="Calibri" pitchFamily="34" charset="0"/>
                <a:cs typeface="Arial" pitchFamily="34" charset="0"/>
                <a:sym typeface="Wingdings" pitchFamily="2" charset="2"/>
              </a:rPr>
              <a:t>Many more vacuum flanges in the ring of similar type but not isolated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2000" b="1" dirty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z="2000" b="1" dirty="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z="2000" b="1" dirty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z="2000" b="1" dirty="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z="2000" b="1" dirty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z="2000" b="1" dirty="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z="2000" b="1" dirty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z="2000" b="1" dirty="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z="2000" b="1" dirty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z="2000" b="1" dirty="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z="2000" b="1" dirty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z="2000" b="1" dirty="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z="2000" b="1" dirty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endParaRPr lang="en-GB" sz="2000" b="1" dirty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endParaRPr lang="en-GB" sz="2000" b="1" dirty="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b="1" dirty="0" smtClean="0">
                <a:latin typeface="Calibri" pitchFamily="34" charset="0"/>
                <a:cs typeface="Arial" pitchFamily="34" charset="0"/>
                <a:sym typeface="Wingdings" pitchFamily="2" charset="2"/>
              </a:rPr>
              <a:t>How many </a:t>
            </a:r>
            <a:r>
              <a:rPr lang="en-GB" sz="2000" b="1" dirty="0" smtClean="0">
                <a:latin typeface="Calibri" pitchFamily="34" charset="0"/>
                <a:cs typeface="Arial" pitchFamily="34" charset="0"/>
                <a:sym typeface="Wingdings" pitchFamily="2" charset="2"/>
              </a:rPr>
              <a:t>of them </a:t>
            </a:r>
            <a:r>
              <a:rPr lang="en-GB" sz="2000" b="1" smtClean="0">
                <a:latin typeface="Calibri" pitchFamily="34" charset="0"/>
                <a:cs typeface="Arial" pitchFamily="34" charset="0"/>
                <a:sym typeface="Wingdings" pitchFamily="2" charset="2"/>
              </a:rPr>
              <a:t>?? </a:t>
            </a:r>
            <a:endParaRPr lang="en-GB" sz="2000" dirty="0" smtClean="0"/>
          </a:p>
        </p:txBody>
      </p:sp>
      <p:pic>
        <p:nvPicPr>
          <p:cNvPr id="16" name="Picture 3" descr="C:\Users\teoarg\Downloads\TS1-10101-straigth-section-VVSA-LS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929" y="2222835"/>
            <a:ext cx="5005139" cy="375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991529" y="1763524"/>
            <a:ext cx="2876941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itchFamily="34" charset="0"/>
                <a:cs typeface="Arial" pitchFamily="34" charset="0"/>
              </a:rPr>
              <a:t>Example of a straight section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30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88F70-DFBB-4952-B91F-756A3FBEA618}" type="slidenum">
              <a:rPr lang="en-US"/>
              <a:pPr>
                <a:defRPr/>
              </a:pPr>
              <a:t>2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685800" y="914400"/>
            <a:ext cx="80010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cs typeface="Arial" charset="0"/>
                <a:sym typeface="Wingdings" pitchFamily="2" charset="2"/>
              </a:rPr>
              <a:t>Same method used in the past (</a:t>
            </a:r>
            <a:r>
              <a:rPr lang="en-US" sz="1400" b="1" dirty="0">
                <a:cs typeface="Arial" charset="0"/>
              </a:rPr>
              <a:t>Measuring the Resonance Structure of Accelerator Impedance with Single Bunches, </a:t>
            </a:r>
            <a:r>
              <a:rPr lang="en-US" sz="1400" dirty="0">
                <a:cs typeface="Arial" charset="0"/>
              </a:rPr>
              <a:t>T. </a:t>
            </a:r>
            <a:r>
              <a:rPr lang="en-US" sz="1400" dirty="0" err="1">
                <a:cs typeface="Arial" charset="0"/>
              </a:rPr>
              <a:t>Bohl</a:t>
            </a:r>
            <a:r>
              <a:rPr lang="en-US" sz="1400" dirty="0">
                <a:cs typeface="Arial" charset="0"/>
              </a:rPr>
              <a:t>, T. </a:t>
            </a:r>
            <a:r>
              <a:rPr lang="en-US" sz="1400" dirty="0" err="1">
                <a:cs typeface="Arial" charset="0"/>
              </a:rPr>
              <a:t>Linnecar</a:t>
            </a:r>
            <a:r>
              <a:rPr lang="en-US" sz="1400" dirty="0">
                <a:cs typeface="Arial" charset="0"/>
              </a:rPr>
              <a:t>, and E. </a:t>
            </a:r>
            <a:r>
              <a:rPr lang="en-US" sz="1400" dirty="0" err="1">
                <a:cs typeface="Arial" charset="0"/>
              </a:rPr>
              <a:t>Shaposhnikova</a:t>
            </a:r>
            <a:r>
              <a:rPr lang="en-US" sz="1400" dirty="0">
                <a:cs typeface="Arial" charset="0"/>
              </a:rPr>
              <a:t>, PRL, 1998</a:t>
            </a:r>
            <a:r>
              <a:rPr lang="en-US" sz="1400" dirty="0">
                <a:cs typeface="Arial" charset="0"/>
                <a:sym typeface="Wingdings" pitchFamily="2" charset="2"/>
              </a:rPr>
              <a:t>)</a:t>
            </a:r>
          </a:p>
          <a:p>
            <a:endParaRPr lang="en-US" sz="1400" dirty="0">
              <a:cs typeface="Arial" charset="0"/>
              <a:sym typeface="Wingdings" pitchFamily="2" charset="2"/>
            </a:endParaRPr>
          </a:p>
          <a:p>
            <a:r>
              <a:rPr lang="en-US" sz="1400" b="1" dirty="0">
                <a:cs typeface="Arial" charset="0"/>
                <a:sym typeface="Wingdings" pitchFamily="2" charset="2"/>
              </a:rPr>
              <a:t>Experimental conditions: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>
                <a:cs typeface="Arial" charset="0"/>
                <a:sym typeface="Wingdings" pitchFamily="2" charset="2"/>
              </a:rPr>
              <a:t> Long single proton bunches (</a:t>
            </a:r>
            <a:r>
              <a:rPr lang="el-GR" sz="1400" dirty="0">
                <a:cs typeface="Arial" charset="0"/>
                <a:sym typeface="Wingdings" pitchFamily="2" charset="2"/>
              </a:rPr>
              <a:t>ε</a:t>
            </a:r>
            <a:r>
              <a:rPr lang="en-US" sz="1400" baseline="-25000" dirty="0">
                <a:cs typeface="Arial" charset="0"/>
                <a:sym typeface="Wingdings" pitchFamily="2" charset="2"/>
              </a:rPr>
              <a:t>L</a:t>
            </a:r>
            <a:r>
              <a:rPr lang="en-US" sz="1400" dirty="0">
                <a:cs typeface="Arial" charset="0"/>
                <a:sym typeface="Wingdings" pitchFamily="2" charset="2"/>
              </a:rPr>
              <a:t>(90%)  ~ (0.23 – 0.26) </a:t>
            </a:r>
            <a:r>
              <a:rPr lang="en-US" sz="1400" dirty="0" err="1">
                <a:cs typeface="Arial" charset="0"/>
                <a:sym typeface="Wingdings" pitchFamily="2" charset="2"/>
              </a:rPr>
              <a:t>eVs</a:t>
            </a:r>
            <a:r>
              <a:rPr lang="en-US" sz="1400" dirty="0">
                <a:cs typeface="Arial" charset="0"/>
                <a:sym typeface="Wingdings" pitchFamily="2" charset="2"/>
              </a:rPr>
              <a:t> – </a:t>
            </a:r>
            <a:r>
              <a:rPr lang="el-GR" sz="1400" dirty="0">
                <a:cs typeface="Arial" charset="0"/>
                <a:sym typeface="Wingdings" pitchFamily="2" charset="2"/>
              </a:rPr>
              <a:t>τ</a:t>
            </a:r>
            <a:r>
              <a:rPr lang="en-US" sz="1400" baseline="-25000" dirty="0" err="1">
                <a:cs typeface="Arial" charset="0"/>
                <a:sym typeface="Wingdings" pitchFamily="2" charset="2"/>
              </a:rPr>
              <a:t>inj</a:t>
            </a:r>
            <a:r>
              <a:rPr lang="en-US" sz="1400" dirty="0">
                <a:cs typeface="Arial" charset="0"/>
                <a:sym typeface="Wingdings" pitchFamily="2" charset="2"/>
              </a:rPr>
              <a:t>~ (25-30) ns)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>
                <a:cs typeface="Arial" charset="0"/>
                <a:sym typeface="Wingdings" pitchFamily="2" charset="2"/>
              </a:rPr>
              <a:t> Small momentum spread (to be </a:t>
            </a:r>
            <a:r>
              <a:rPr lang="en-US" sz="1400" dirty="0" smtClean="0">
                <a:cs typeface="Arial" charset="0"/>
                <a:sym typeface="Wingdings" pitchFamily="2" charset="2"/>
              </a:rPr>
              <a:t>unstable </a:t>
            </a:r>
            <a:r>
              <a:rPr lang="en-US" sz="1400" dirty="0">
                <a:cs typeface="Arial" charset="0"/>
                <a:sym typeface="Wingdings" pitchFamily="2" charset="2"/>
              </a:rPr>
              <a:t>and </a:t>
            </a:r>
            <a:r>
              <a:rPr lang="en-US" sz="1400" dirty="0" smtClean="0">
                <a:cs typeface="Arial" charset="0"/>
                <a:sym typeface="Wingdings" pitchFamily="2" charset="2"/>
              </a:rPr>
              <a:t>de-bunch </a:t>
            </a:r>
            <a:r>
              <a:rPr lang="en-US" sz="1400" dirty="0">
                <a:cs typeface="Arial" charset="0"/>
                <a:sym typeface="Wingdings" pitchFamily="2" charset="2"/>
              </a:rPr>
              <a:t>slowly)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>
                <a:cs typeface="Arial" charset="0"/>
                <a:sym typeface="Wingdings" pitchFamily="2" charset="2"/>
              </a:rPr>
              <a:t> Intensity scan from </a:t>
            </a:r>
            <a:r>
              <a:rPr lang="en-US" sz="1400" b="1" dirty="0">
                <a:cs typeface="Arial" charset="0"/>
                <a:sym typeface="Wingdings" pitchFamily="2" charset="2"/>
              </a:rPr>
              <a:t>0.5x10</a:t>
            </a:r>
            <a:r>
              <a:rPr lang="en-US" sz="1400" b="1" baseline="30000" dirty="0">
                <a:cs typeface="Arial" charset="0"/>
                <a:sym typeface="Wingdings" pitchFamily="2" charset="2"/>
              </a:rPr>
              <a:t>11</a:t>
            </a:r>
            <a:r>
              <a:rPr lang="en-US" sz="1400" b="1" dirty="0">
                <a:cs typeface="Arial" charset="0"/>
                <a:sym typeface="Wingdings" pitchFamily="2" charset="2"/>
              </a:rPr>
              <a:t> to 2.0x10</a:t>
            </a:r>
            <a:r>
              <a:rPr lang="en-US" sz="1400" b="1" baseline="30000" dirty="0">
                <a:cs typeface="Arial" charset="0"/>
                <a:sym typeface="Wingdings" pitchFamily="2" charset="2"/>
              </a:rPr>
              <a:t>11</a:t>
            </a:r>
            <a:r>
              <a:rPr lang="en-US" sz="1400" b="1" dirty="0">
                <a:cs typeface="Arial" charset="0"/>
                <a:sym typeface="Wingdings" pitchFamily="2" charset="2"/>
              </a:rPr>
              <a:t> </a:t>
            </a:r>
            <a:r>
              <a:rPr lang="en-US" sz="1400" b="1" dirty="0" smtClean="0">
                <a:cs typeface="Arial" charset="0"/>
                <a:sym typeface="Wingdings" pitchFamily="2" charset="2"/>
              </a:rPr>
              <a:t>p in Q26 </a:t>
            </a:r>
            <a:r>
              <a:rPr lang="en-US" sz="1400" dirty="0" smtClean="0">
                <a:cs typeface="Arial" charset="0"/>
                <a:sym typeface="Wingdings" pitchFamily="2" charset="2"/>
              </a:rPr>
              <a:t>and </a:t>
            </a:r>
            <a:r>
              <a:rPr lang="en-US" sz="1400" b="1" dirty="0" smtClean="0">
                <a:cs typeface="Arial" charset="0"/>
                <a:sym typeface="Wingdings" pitchFamily="2" charset="2"/>
              </a:rPr>
              <a:t>1.3</a:t>
            </a:r>
            <a:r>
              <a:rPr lang="en-US" sz="1400" b="1" dirty="0" smtClean="0">
                <a:cs typeface="Arial" charset="0"/>
                <a:sym typeface="Wingdings" pitchFamily="2" charset="2"/>
              </a:rPr>
              <a:t>x10</a:t>
            </a:r>
            <a:r>
              <a:rPr lang="en-US" sz="1400" b="1" baseline="30000" dirty="0" smtClean="0">
                <a:cs typeface="Arial" charset="0"/>
                <a:sym typeface="Wingdings" pitchFamily="2" charset="2"/>
              </a:rPr>
              <a:t>11</a:t>
            </a:r>
            <a:r>
              <a:rPr lang="en-US" sz="1400" b="1" dirty="0" smtClean="0">
                <a:cs typeface="Arial" charset="0"/>
                <a:sym typeface="Wingdings" pitchFamily="2" charset="2"/>
              </a:rPr>
              <a:t> to 2.7x10</a:t>
            </a:r>
            <a:r>
              <a:rPr lang="en-US" sz="1400" b="1" baseline="30000" dirty="0" smtClean="0">
                <a:cs typeface="Arial" charset="0"/>
                <a:sym typeface="Wingdings" pitchFamily="2" charset="2"/>
              </a:rPr>
              <a:t>11</a:t>
            </a:r>
            <a:r>
              <a:rPr lang="en-US" sz="1400" b="1" dirty="0" smtClean="0">
                <a:cs typeface="Arial" charset="0"/>
                <a:sym typeface="Wingdings" pitchFamily="2" charset="2"/>
              </a:rPr>
              <a:t> p in Q20</a:t>
            </a:r>
            <a:endParaRPr lang="en-US" sz="1400" b="1" dirty="0">
              <a:cs typeface="Arial" charset="0"/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r>
              <a:rPr lang="en-US" sz="1400" dirty="0">
                <a:cs typeface="Arial" charset="0"/>
                <a:sym typeface="Wingdings" pitchFamily="2" charset="2"/>
              </a:rPr>
              <a:t> SPS RF off</a:t>
            </a:r>
          </a:p>
          <a:p>
            <a:endParaRPr lang="en-US" sz="1400" dirty="0">
              <a:cs typeface="Arial" charset="0"/>
              <a:sym typeface="Wingdings" pitchFamily="2" charset="2"/>
            </a:endParaRPr>
          </a:p>
          <a:p>
            <a:r>
              <a:rPr lang="en-US" sz="1400" b="1" dirty="0">
                <a:cs typeface="Arial" charset="0"/>
                <a:sym typeface="Wingdings" pitchFamily="2" charset="2"/>
              </a:rPr>
              <a:t>Method:</a:t>
            </a:r>
          </a:p>
          <a:p>
            <a:r>
              <a:rPr lang="en-US" sz="1400" dirty="0">
                <a:cs typeface="Arial" charset="0"/>
                <a:sym typeface="Wingdings" pitchFamily="2" charset="2"/>
              </a:rPr>
              <a:t>Acquisitions of beam profiles for a period of ~90 </a:t>
            </a:r>
            <a:r>
              <a:rPr lang="en-US" sz="1400" dirty="0" err="1">
                <a:cs typeface="Arial" charset="0"/>
                <a:sym typeface="Wingdings" pitchFamily="2" charset="2"/>
              </a:rPr>
              <a:t>ms</a:t>
            </a:r>
            <a:r>
              <a:rPr lang="en-US" sz="1400" dirty="0">
                <a:cs typeface="Arial" charset="0"/>
                <a:sym typeface="Wingdings" pitchFamily="2" charset="2"/>
              </a:rPr>
              <a:t> </a:t>
            </a:r>
            <a:r>
              <a:rPr lang="en-US" sz="1400" dirty="0" smtClean="0">
                <a:cs typeface="Arial" charset="0"/>
                <a:sym typeface="Wingdings" pitchFamily="2" charset="2"/>
              </a:rPr>
              <a:t>(Q26) ~40 </a:t>
            </a:r>
            <a:r>
              <a:rPr lang="en-US" sz="1400" dirty="0" err="1" smtClean="0">
                <a:cs typeface="Arial" charset="0"/>
                <a:sym typeface="Wingdings" pitchFamily="2" charset="2"/>
              </a:rPr>
              <a:t>ms</a:t>
            </a:r>
            <a:r>
              <a:rPr lang="en-US" sz="1400" dirty="0" smtClean="0">
                <a:cs typeface="Arial" charset="0"/>
                <a:sym typeface="Wingdings" pitchFamily="2" charset="2"/>
              </a:rPr>
              <a:t> (Q20) after injection</a:t>
            </a:r>
            <a:endParaRPr lang="en-US" sz="1400" dirty="0">
              <a:cs typeface="Arial" charset="0"/>
              <a:sym typeface="Wingdings" pitchFamily="2" charset="2"/>
            </a:endParaRPr>
          </a:p>
          <a:p>
            <a:r>
              <a:rPr lang="en-US" sz="1400" dirty="0">
                <a:cs typeface="Arial" charset="0"/>
                <a:sym typeface="Wingdings" pitchFamily="2" charset="2"/>
              </a:rPr>
              <a:t>followed by a Fourier analysis  </a:t>
            </a:r>
            <a:r>
              <a:rPr lang="en-US" sz="1400" dirty="0">
                <a:cs typeface="Arial" charset="0"/>
              </a:rPr>
              <a:t>The presence of resonant impedances with high R/Q and low Q leads to line density modulation at the resonant frequencies</a:t>
            </a:r>
            <a:endParaRPr lang="en-US" sz="1400" dirty="0">
              <a:cs typeface="Arial" charset="0"/>
              <a:sym typeface="Wingdings" pitchFamily="2" charset="2"/>
            </a:endParaRPr>
          </a:p>
        </p:txBody>
      </p:sp>
      <p:pic>
        <p:nvPicPr>
          <p:cNvPr id="4101" name="Picture 3" descr="C:\MatlabFiles\MD_2012_07_27_analysis\analysis_plots\MD129_spect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767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C:\MatlabFiles\MD_2012_07_27_analysis\analysis_plots\MR_MD1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529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0"/>
          <p:cNvSpPr txBox="1">
            <a:spLocks noChangeArrowheads="1"/>
          </p:cNvSpPr>
          <p:nvPr/>
        </p:nvSpPr>
        <p:spPr bwMode="auto">
          <a:xfrm>
            <a:off x="3429000" y="4953000"/>
            <a:ext cx="2276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Video of bunch profile</a:t>
            </a:r>
          </a:p>
        </p:txBody>
      </p:sp>
      <p:sp>
        <p:nvSpPr>
          <p:cNvPr id="12" name="Oval 11"/>
          <p:cNvSpPr/>
          <p:nvPr/>
        </p:nvSpPr>
        <p:spPr>
          <a:xfrm>
            <a:off x="6781800" y="4914900"/>
            <a:ext cx="6096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315200" y="4610100"/>
            <a:ext cx="3810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6" name="TextBox 14"/>
          <p:cNvSpPr txBox="1">
            <a:spLocks noChangeArrowheads="1"/>
          </p:cNvSpPr>
          <p:nvPr/>
        </p:nvSpPr>
        <p:spPr bwMode="auto">
          <a:xfrm>
            <a:off x="7620000" y="4305300"/>
            <a:ext cx="911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1.4 GHz</a:t>
            </a:r>
          </a:p>
        </p:txBody>
      </p:sp>
      <p:pic>
        <p:nvPicPr>
          <p:cNvPr id="4107" name="Picture 3" descr="C:\MatlabFiles\MD_2012_07_27_analysis\analysis_plots\BunchShape_MD1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053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TextBox 15"/>
          <p:cNvSpPr txBox="1">
            <a:spLocks noChangeArrowheads="1"/>
          </p:cNvSpPr>
          <p:nvPr/>
        </p:nvSpPr>
        <p:spPr bwMode="auto">
          <a:xfrm>
            <a:off x="2362200" y="3883025"/>
            <a:ext cx="4802088" cy="307777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dirty="0">
                <a:cs typeface="Arial" charset="0"/>
              </a:rPr>
              <a:t>Example </a:t>
            </a:r>
            <a:r>
              <a:rPr lang="en-US" sz="1400" b="1" dirty="0" smtClean="0">
                <a:cs typeface="Arial" charset="0"/>
              </a:rPr>
              <a:t>in Q26 with </a:t>
            </a:r>
            <a:r>
              <a:rPr lang="en-US" sz="1400" b="1" dirty="0" err="1">
                <a:cs typeface="Arial" charset="0"/>
              </a:rPr>
              <a:t>N</a:t>
            </a:r>
            <a:r>
              <a:rPr lang="en-US" sz="1400" b="1" baseline="-25000" dirty="0" err="1">
                <a:cs typeface="Arial" charset="0"/>
              </a:rPr>
              <a:t>p</a:t>
            </a:r>
            <a:r>
              <a:rPr lang="en-US" sz="1400" b="1" dirty="0">
                <a:cs typeface="Arial" charset="0"/>
              </a:rPr>
              <a:t>=1.58x10</a:t>
            </a:r>
            <a:r>
              <a:rPr lang="en-US" sz="1400" b="1" baseline="30000" dirty="0">
                <a:cs typeface="Arial" charset="0"/>
              </a:rPr>
              <a:t>11 </a:t>
            </a:r>
            <a:r>
              <a:rPr lang="en-US" sz="1400" b="1" dirty="0">
                <a:cs typeface="Arial" charset="0"/>
              </a:rPr>
              <a:t>and </a:t>
            </a:r>
            <a:r>
              <a:rPr lang="el-GR" sz="1400" b="1" dirty="0">
                <a:cs typeface="Arial" charset="0"/>
              </a:rPr>
              <a:t>τ</a:t>
            </a:r>
            <a:r>
              <a:rPr lang="en-US" sz="1400" b="1" baseline="-25000" dirty="0" err="1">
                <a:cs typeface="Arial" charset="0"/>
              </a:rPr>
              <a:t>inj</a:t>
            </a:r>
            <a:r>
              <a:rPr lang="en-US" sz="1400" b="1" dirty="0">
                <a:cs typeface="Arial" charset="0"/>
              </a:rPr>
              <a:t>(4</a:t>
            </a:r>
            <a:r>
              <a:rPr lang="el-GR" sz="1400" b="1" dirty="0">
                <a:cs typeface="Arial" charset="0"/>
              </a:rPr>
              <a:t>σ)</a:t>
            </a:r>
            <a:r>
              <a:rPr lang="en-US" sz="1400" b="1" dirty="0">
                <a:cs typeface="Arial" charset="0"/>
              </a:rPr>
              <a:t> = 28.5 ns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33400" y="76200"/>
            <a:ext cx="80772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+mn-lt"/>
                <a:sym typeface="Wingdings" pitchFamily="2" charset="2"/>
              </a:rPr>
              <a:t>  </a:t>
            </a:r>
            <a:r>
              <a:rPr lang="en-US" sz="4000" dirty="0">
                <a:latin typeface="+mn-lt"/>
                <a:sym typeface="Wingdings" pitchFamily="2" charset="2"/>
              </a:rPr>
              <a:t>  </a:t>
            </a:r>
            <a:r>
              <a:rPr lang="en-US" sz="3600" dirty="0">
                <a:latin typeface="+mj-lt"/>
                <a:sym typeface="Wingdings" pitchFamily="2" charset="2"/>
              </a:rPr>
              <a:t>Measurements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14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0D6C6-F2D0-4A65-8FAC-83097134FAA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76200"/>
            <a:ext cx="80772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+mn-lt"/>
                <a:sym typeface="Wingdings" pitchFamily="2" charset="2"/>
              </a:rPr>
              <a:t>  </a:t>
            </a:r>
            <a:r>
              <a:rPr lang="en-US" sz="4000" dirty="0">
                <a:latin typeface="+mn-lt"/>
                <a:sym typeface="Wingdings" pitchFamily="2" charset="2"/>
              </a:rPr>
              <a:t>  </a:t>
            </a:r>
            <a:r>
              <a:rPr lang="en-US" sz="3600" dirty="0">
                <a:latin typeface="+mj-lt"/>
                <a:sym typeface="Wingdings" pitchFamily="2" charset="2"/>
              </a:rPr>
              <a:t>Example </a:t>
            </a:r>
            <a:r>
              <a:rPr lang="en-US" sz="3600" dirty="0" smtClean="0">
                <a:latin typeface="+mj-lt"/>
                <a:sym typeface="Wingdings" pitchFamily="2" charset="2"/>
              </a:rPr>
              <a:t>in Q26 with </a:t>
            </a:r>
            <a:r>
              <a:rPr lang="en-US" sz="3600" dirty="0" err="1" smtClean="0">
                <a:latin typeface="+mj-lt"/>
                <a:sym typeface="Wingdings" pitchFamily="2" charset="2"/>
              </a:rPr>
              <a:t>N</a:t>
            </a:r>
            <a:r>
              <a:rPr lang="en-US" sz="3600" baseline="-25000" dirty="0" err="1" smtClean="0">
                <a:latin typeface="+mj-lt"/>
                <a:sym typeface="Wingdings" pitchFamily="2" charset="2"/>
              </a:rPr>
              <a:t>p</a:t>
            </a:r>
            <a:r>
              <a:rPr lang="en-US" sz="3600" dirty="0">
                <a:latin typeface="+mj-lt"/>
                <a:sym typeface="Wingdings" pitchFamily="2" charset="2"/>
              </a:rPr>
              <a:t>= 1</a:t>
            </a:r>
            <a:r>
              <a:rPr lang="en-US" sz="3600" dirty="0" smtClean="0">
                <a:latin typeface="+mj-lt"/>
                <a:sym typeface="Wingdings" pitchFamily="2" charset="2"/>
              </a:rPr>
              <a:t>x10</a:t>
            </a:r>
            <a:r>
              <a:rPr lang="en-US" sz="3600" baseline="30000" dirty="0" smtClean="0">
                <a:latin typeface="+mj-lt"/>
                <a:sym typeface="Wingdings" pitchFamily="2" charset="2"/>
              </a:rPr>
              <a:t>10</a:t>
            </a:r>
            <a:endParaRPr lang="en-US" sz="3600" baseline="30000" dirty="0">
              <a:latin typeface="+mj-lt"/>
            </a:endParaRPr>
          </a:p>
        </p:txBody>
      </p:sp>
      <p:pic>
        <p:nvPicPr>
          <p:cNvPr id="5124" name="Picture 2" descr="C:\MatlabFiles\MD_2012_07_27_analysis\analysis_plots\MD152_MRModeA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09650"/>
            <a:ext cx="37401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C:\MatlabFiles\MD_2012_07_27_analysis\analysis_plots\MD152_growthTi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0525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C:\MatlabFiles\MD_2012_07_27_analysis\analysis_plots\MD152_modeampProj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0525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TextBox 15"/>
          <p:cNvSpPr txBox="1">
            <a:spLocks noChangeArrowheads="1"/>
          </p:cNvSpPr>
          <p:nvPr/>
        </p:nvSpPr>
        <p:spPr bwMode="auto">
          <a:xfrm>
            <a:off x="2057400" y="3886200"/>
            <a:ext cx="1143000" cy="307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>
                <a:cs typeface="Arial" charset="0"/>
              </a:rPr>
              <a:t>Projection</a:t>
            </a:r>
          </a:p>
        </p:txBody>
      </p:sp>
      <p:sp>
        <p:nvSpPr>
          <p:cNvPr id="5129" name="TextBox 15"/>
          <p:cNvSpPr txBox="1">
            <a:spLocks noChangeArrowheads="1"/>
          </p:cNvSpPr>
          <p:nvPr/>
        </p:nvSpPr>
        <p:spPr bwMode="auto">
          <a:xfrm>
            <a:off x="1828800" y="1063625"/>
            <a:ext cx="1524000" cy="307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>
                <a:cs typeface="Arial" charset="0"/>
              </a:rPr>
              <a:t>Mountain range</a:t>
            </a:r>
          </a:p>
        </p:txBody>
      </p:sp>
      <p:sp>
        <p:nvSpPr>
          <p:cNvPr id="5130" name="TextBox 15"/>
          <p:cNvSpPr txBox="1">
            <a:spLocks noChangeArrowheads="1"/>
          </p:cNvSpPr>
          <p:nvPr/>
        </p:nvSpPr>
        <p:spPr bwMode="auto">
          <a:xfrm>
            <a:off x="5638800" y="3886200"/>
            <a:ext cx="2286000" cy="307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>
                <a:cs typeface="Arial" charset="0"/>
              </a:rPr>
              <a:t>Mode Amplitude vs Time</a:t>
            </a:r>
          </a:p>
        </p:txBody>
      </p:sp>
      <p:sp>
        <p:nvSpPr>
          <p:cNvPr id="14" name="Oval 13"/>
          <p:cNvSpPr/>
          <p:nvPr/>
        </p:nvSpPr>
        <p:spPr>
          <a:xfrm>
            <a:off x="2743200" y="5638800"/>
            <a:ext cx="990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32" name="Picture 4" descr="C:\MatlabFiles\MD_2012_07_27_analysis\analysis_plots\MD152_contou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Box 15"/>
          <p:cNvSpPr txBox="1">
            <a:spLocks noChangeArrowheads="1"/>
          </p:cNvSpPr>
          <p:nvPr/>
        </p:nvSpPr>
        <p:spPr bwMode="auto">
          <a:xfrm>
            <a:off x="6172200" y="1014413"/>
            <a:ext cx="1295400" cy="307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>
                <a:cs typeface="Arial" charset="0"/>
              </a:rPr>
              <a:t>Contour plot</a:t>
            </a:r>
          </a:p>
        </p:txBody>
      </p:sp>
    </p:spTree>
    <p:extLst>
      <p:ext uri="{BB962C8B-B14F-4D97-AF65-F5344CB8AC3E}">
        <p14:creationId xmlns:p14="http://schemas.microsoft.com/office/powerpoint/2010/main" val="8235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548BC-B3FE-4100-8FE0-FED4040BA5B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3400" y="76200"/>
            <a:ext cx="80772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+mn-lt"/>
                <a:sym typeface="Wingdings" pitchFamily="2" charset="2"/>
              </a:rPr>
              <a:t>  </a:t>
            </a:r>
            <a:r>
              <a:rPr lang="en-US" sz="4000" dirty="0">
                <a:latin typeface="+mn-lt"/>
                <a:sym typeface="Wingdings" pitchFamily="2" charset="2"/>
              </a:rPr>
              <a:t>  </a:t>
            </a:r>
            <a:r>
              <a:rPr lang="en-US" sz="3600" dirty="0">
                <a:latin typeface="+mj-lt"/>
                <a:sym typeface="Wingdings" pitchFamily="2" charset="2"/>
              </a:rPr>
              <a:t>Comparison with old measurements</a:t>
            </a:r>
            <a:endParaRPr lang="en-US" sz="3600" baseline="30000" dirty="0"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1146175"/>
            <a:ext cx="3287713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1093788"/>
            <a:ext cx="3101975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15"/>
          <p:cNvSpPr txBox="1">
            <a:spLocks noChangeArrowheads="1"/>
          </p:cNvSpPr>
          <p:nvPr/>
        </p:nvSpPr>
        <p:spPr bwMode="auto">
          <a:xfrm>
            <a:off x="76200" y="1524000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N</a:t>
            </a:r>
            <a:r>
              <a:rPr lang="en-US" sz="1600" baseline="-25000"/>
              <a:t>p</a:t>
            </a:r>
            <a:r>
              <a:rPr lang="en-US" sz="1600"/>
              <a:t> = 8x10</a:t>
            </a:r>
            <a:r>
              <a:rPr lang="en-US" sz="1600" baseline="30000"/>
              <a:t>10</a:t>
            </a:r>
          </a:p>
        </p:txBody>
      </p:sp>
      <p:sp>
        <p:nvSpPr>
          <p:cNvPr id="17" name="Oval 16"/>
          <p:cNvSpPr/>
          <p:nvPr/>
        </p:nvSpPr>
        <p:spPr>
          <a:xfrm>
            <a:off x="3189288" y="3124200"/>
            <a:ext cx="9144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53" name="TextBox 17"/>
          <p:cNvSpPr txBox="1">
            <a:spLocks noChangeArrowheads="1"/>
          </p:cNvSpPr>
          <p:nvPr/>
        </p:nvSpPr>
        <p:spPr bwMode="auto">
          <a:xfrm>
            <a:off x="3570288" y="31242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154" name="TextBox 15"/>
          <p:cNvSpPr txBox="1">
            <a:spLocks noChangeArrowheads="1"/>
          </p:cNvSpPr>
          <p:nvPr/>
        </p:nvSpPr>
        <p:spPr bwMode="auto">
          <a:xfrm>
            <a:off x="2655888" y="1066800"/>
            <a:ext cx="1143000" cy="307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>
                <a:cs typeface="Arial" charset="0"/>
              </a:rPr>
              <a:t>Projection</a:t>
            </a:r>
          </a:p>
        </p:txBody>
      </p:sp>
      <p:sp>
        <p:nvSpPr>
          <p:cNvPr id="6155" name="TextBox 15"/>
          <p:cNvSpPr txBox="1">
            <a:spLocks noChangeArrowheads="1"/>
          </p:cNvSpPr>
          <p:nvPr/>
        </p:nvSpPr>
        <p:spPr bwMode="auto">
          <a:xfrm>
            <a:off x="6019800" y="1014413"/>
            <a:ext cx="1295400" cy="307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>
                <a:cs typeface="Arial" charset="0"/>
              </a:rPr>
              <a:t>Contour plot</a:t>
            </a:r>
          </a:p>
        </p:txBody>
      </p:sp>
      <p:sp>
        <p:nvSpPr>
          <p:cNvPr id="6156" name="TextBox 20"/>
          <p:cNvSpPr txBox="1">
            <a:spLocks noChangeArrowheads="1"/>
          </p:cNvSpPr>
          <p:nvPr/>
        </p:nvSpPr>
        <p:spPr bwMode="auto">
          <a:xfrm>
            <a:off x="0" y="1219200"/>
            <a:ext cx="160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latin typeface="Tahoma" pitchFamily="34" charset="0"/>
                <a:cs typeface="Tahoma" pitchFamily="34" charset="0"/>
              </a:rPr>
              <a:t>T. Bohl, 2007</a:t>
            </a:r>
          </a:p>
        </p:txBody>
      </p:sp>
      <p:sp>
        <p:nvSpPr>
          <p:cNvPr id="6157" name="TextBox 22"/>
          <p:cNvSpPr txBox="1">
            <a:spLocks noChangeArrowheads="1"/>
          </p:cNvSpPr>
          <p:nvPr/>
        </p:nvSpPr>
        <p:spPr bwMode="auto">
          <a:xfrm>
            <a:off x="228600" y="4114800"/>
            <a:ext cx="83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latin typeface="Tahoma" pitchFamily="34" charset="0"/>
                <a:cs typeface="Tahoma" pitchFamily="34" charset="0"/>
              </a:rPr>
              <a:t>2012</a:t>
            </a:r>
          </a:p>
        </p:txBody>
      </p:sp>
      <p:pic>
        <p:nvPicPr>
          <p:cNvPr id="6158" name="Picture 5" descr="C:\MatlabFiles\MD_2012_07_27_analysis\analysis_plots\MD152_modeampProj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962400"/>
            <a:ext cx="34671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24"/>
          <p:cNvSpPr/>
          <p:nvPr/>
        </p:nvSpPr>
        <p:spPr>
          <a:xfrm>
            <a:off x="3200400" y="5562600"/>
            <a:ext cx="990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60" name="Picture 4" descr="C:\MatlabFiles\MD_2012_07_27_analysis\analysis_plots\MD152_contou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886200"/>
            <a:ext cx="34671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8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548BC-B3FE-4100-8FE0-FED4040BA5B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3400" y="76200"/>
            <a:ext cx="80772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+mn-lt"/>
                <a:sym typeface="Wingdings" pitchFamily="2" charset="2"/>
              </a:rPr>
              <a:t>  </a:t>
            </a:r>
            <a:r>
              <a:rPr lang="en-US" sz="4000" dirty="0">
                <a:latin typeface="+mn-lt"/>
                <a:sym typeface="Wingdings" pitchFamily="2" charset="2"/>
              </a:rPr>
              <a:t>  </a:t>
            </a:r>
            <a:r>
              <a:rPr lang="en-US" sz="3600" dirty="0">
                <a:latin typeface="+mj-lt"/>
                <a:sym typeface="Wingdings" pitchFamily="2" charset="2"/>
              </a:rPr>
              <a:t>Comparison </a:t>
            </a:r>
            <a:r>
              <a:rPr lang="en-US" sz="3600" dirty="0" smtClean="0">
                <a:latin typeface="+mj-lt"/>
                <a:sym typeface="Wingdings" pitchFamily="2" charset="2"/>
              </a:rPr>
              <a:t>Q26 - Q20</a:t>
            </a:r>
            <a:endParaRPr lang="en-US" sz="3600" baseline="30000" dirty="0"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475656" y="5358328"/>
            <a:ext cx="5702933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cs typeface="Arial" charset="0"/>
              </a:rPr>
              <a:t>It </a:t>
            </a:r>
            <a:r>
              <a:rPr lang="en-US" b="1" dirty="0" smtClean="0">
                <a:cs typeface="Arial" charset="0"/>
              </a:rPr>
              <a:t>seems to be </a:t>
            </a:r>
            <a:r>
              <a:rPr lang="en-US" b="1" dirty="0">
                <a:cs typeface="Arial" charset="0"/>
              </a:rPr>
              <a:t>a longitudinal resonant impedance with high </a:t>
            </a:r>
            <a:r>
              <a:rPr lang="en-US" b="1" dirty="0" err="1" smtClean="0">
                <a:cs typeface="Arial" charset="0"/>
              </a:rPr>
              <a:t>R</a:t>
            </a:r>
            <a:r>
              <a:rPr lang="en-US" b="1" baseline="-25000" dirty="0" err="1" smtClean="0">
                <a:cs typeface="Arial" charset="0"/>
              </a:rPr>
              <a:t>sh</a:t>
            </a:r>
            <a:r>
              <a:rPr lang="en-US" b="1" dirty="0" smtClean="0">
                <a:cs typeface="Arial" charset="0"/>
              </a:rPr>
              <a:t>/Q and low Q  </a:t>
            </a:r>
            <a:r>
              <a:rPr lang="en-US" b="1" dirty="0">
                <a:cs typeface="Arial" charset="0"/>
              </a:rPr>
              <a:t>that causes this instability</a:t>
            </a:r>
          </a:p>
        </p:txBody>
      </p:sp>
      <p:pic>
        <p:nvPicPr>
          <p:cNvPr id="23" name="Picture 7" descr="C:\MatlabFiles\MD_2012_07_27_analysis\analysis_plots\All_meas_Q26_Q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02" y="1772816"/>
            <a:ext cx="4410888" cy="330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ropbox\IPAC13\LongBunches\ModeAmpProj_Int18to20e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57" y="1740068"/>
            <a:ext cx="4410888" cy="330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32"/>
          <p:cNvSpPr/>
          <p:nvPr/>
        </p:nvSpPr>
        <p:spPr>
          <a:xfrm>
            <a:off x="2867244" y="3571603"/>
            <a:ext cx="984675" cy="11374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1294024" y="1556792"/>
            <a:ext cx="2433621" cy="523220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 dirty="0" smtClean="0">
                <a:cs typeface="Arial" charset="0"/>
              </a:rPr>
              <a:t>Q20- mode amplitude projection</a:t>
            </a:r>
            <a:endParaRPr lang="en-US" sz="1400" b="1" dirty="0">
              <a:cs typeface="Arial" charset="0"/>
            </a:endParaRPr>
          </a:p>
        </p:txBody>
      </p: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1863134" y="2406674"/>
            <a:ext cx="14485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 err="1"/>
              <a:t>N</a:t>
            </a:r>
            <a:r>
              <a:rPr lang="en-US" sz="1600" baseline="-25000" dirty="0" err="1"/>
              <a:t>p</a:t>
            </a:r>
            <a:r>
              <a:rPr lang="en-US" sz="1600" dirty="0"/>
              <a:t> = </a:t>
            </a:r>
            <a:r>
              <a:rPr lang="en-US" sz="1600" dirty="0" smtClean="0"/>
              <a:t>1.9x10</a:t>
            </a:r>
            <a:r>
              <a:rPr lang="en-US" sz="1600" baseline="30000" dirty="0" smtClean="0"/>
              <a:t>10</a:t>
            </a:r>
            <a:endParaRPr lang="en-US" sz="1600" baseline="30000" dirty="0"/>
          </a:p>
        </p:txBody>
      </p:sp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685800" y="980728"/>
            <a:ext cx="8458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q"/>
            </a:pPr>
            <a:r>
              <a:rPr lang="en-GB" sz="2000" dirty="0" smtClean="0">
                <a:latin typeface="Calibri" pitchFamily="34" charset="0"/>
                <a:cs typeface="Arial" pitchFamily="34" charset="0"/>
              </a:rPr>
              <a:t>Similar </a:t>
            </a:r>
            <a:r>
              <a:rPr lang="en-GB" sz="2000" dirty="0" smtClean="0">
                <a:latin typeface="Calibri" pitchFamily="34" charset="0"/>
                <a:cs typeface="Arial" pitchFamily="34" charset="0"/>
              </a:rPr>
              <a:t>results as in Q26</a:t>
            </a:r>
          </a:p>
          <a:p>
            <a:pPr eaLnBrk="1" hangingPunct="1">
              <a:buFont typeface="Wingdings" pitchFamily="2" charset="2"/>
              <a:buChar char="q"/>
            </a:pPr>
            <a:endParaRPr lang="en-US" dirty="0">
              <a:solidFill>
                <a:srgbClr val="385D8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7" name="TextBox 18"/>
          <p:cNvSpPr txBox="1">
            <a:spLocks noChangeArrowheads="1"/>
          </p:cNvSpPr>
          <p:nvPr/>
        </p:nvSpPr>
        <p:spPr bwMode="auto">
          <a:xfrm>
            <a:off x="5184146" y="1478130"/>
            <a:ext cx="3124200" cy="5238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 dirty="0">
                <a:cs typeface="Arial" charset="0"/>
              </a:rPr>
              <a:t>Mode amplitude ratio </a:t>
            </a:r>
            <a:r>
              <a:rPr lang="en-US" sz="1400" b="1" dirty="0" smtClean="0">
                <a:cs typeface="Arial" charset="0"/>
              </a:rPr>
              <a:t>A</a:t>
            </a:r>
            <a:r>
              <a:rPr lang="en-US" sz="1400" b="1" baseline="-25000" dirty="0" smtClean="0">
                <a:cs typeface="Arial" charset="0"/>
              </a:rPr>
              <a:t>1400</a:t>
            </a:r>
            <a:r>
              <a:rPr lang="en-US" sz="1400" b="1" dirty="0" smtClean="0">
                <a:cs typeface="Arial" charset="0"/>
              </a:rPr>
              <a:t>/A</a:t>
            </a:r>
            <a:r>
              <a:rPr lang="en-US" sz="1400" b="1" baseline="-25000" dirty="0" smtClean="0">
                <a:cs typeface="Arial" charset="0"/>
              </a:rPr>
              <a:t>200</a:t>
            </a:r>
            <a:r>
              <a:rPr lang="en-US" sz="1400" b="1" dirty="0" smtClean="0">
                <a:cs typeface="Arial" charset="0"/>
              </a:rPr>
              <a:t> versus </a:t>
            </a:r>
            <a:r>
              <a:rPr lang="en-US" sz="1400" b="1" dirty="0">
                <a:cs typeface="Arial" charset="0"/>
              </a:rPr>
              <a:t>Intensity</a:t>
            </a:r>
          </a:p>
        </p:txBody>
      </p:sp>
    </p:spTree>
    <p:extLst>
      <p:ext uri="{BB962C8B-B14F-4D97-AF65-F5344CB8AC3E}">
        <p14:creationId xmlns:p14="http://schemas.microsoft.com/office/powerpoint/2010/main" val="309787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548BC-B3FE-4100-8FE0-FED4040BA5B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3400" y="76200"/>
            <a:ext cx="80772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+mn-lt"/>
                <a:sym typeface="Wingdings" pitchFamily="2" charset="2"/>
              </a:rPr>
              <a:t>  </a:t>
            </a:r>
            <a:r>
              <a:rPr lang="en-US" sz="4000" dirty="0">
                <a:latin typeface="+mn-lt"/>
                <a:sym typeface="Wingdings" pitchFamily="2" charset="2"/>
              </a:rPr>
              <a:t>  </a:t>
            </a:r>
            <a:r>
              <a:rPr lang="en-US" sz="3600" dirty="0" smtClean="0">
                <a:latin typeface="+mj-lt"/>
                <a:sym typeface="Wingdings" pitchFamily="2" charset="2"/>
              </a:rPr>
              <a:t>Simulations</a:t>
            </a:r>
            <a:endParaRPr lang="en-US" sz="3600" baseline="30000" dirty="0"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87600" y="980728"/>
            <a:ext cx="75608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 smtClean="0">
                <a:latin typeface="Calibri" pitchFamily="34" charset="0"/>
                <a:cs typeface="Arial" pitchFamily="34" charset="0"/>
                <a:sym typeface="Wingdings" pitchFamily="2" charset="2"/>
              </a:rPr>
              <a:t>Simulations to identify the parameter space of this impedance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000" b="1" dirty="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1143000" lvl="3" indent="-285750">
              <a:buFont typeface="Wingdings" pitchFamily="2" charset="2"/>
              <a:buChar char="§"/>
            </a:pPr>
            <a:r>
              <a:rPr lang="en-US" sz="1600" b="1" dirty="0" smtClean="0">
                <a:latin typeface="Calibri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GB" dirty="0" smtClean="0">
                <a:latin typeface="Calibri" pitchFamily="34" charset="0"/>
                <a:cs typeface="Arial" pitchFamily="34" charset="0"/>
                <a:sym typeface="Wingdings" pitchFamily="2" charset="2"/>
              </a:rPr>
              <a:t>Using the present SPS longitudinal impedance model</a:t>
            </a:r>
          </a:p>
          <a:p>
            <a:pPr marL="1314450" lvl="4"/>
            <a:r>
              <a:rPr lang="en-GB" dirty="0" smtClean="0">
                <a:latin typeface="Calibri" pitchFamily="34" charset="0"/>
                <a:cs typeface="Arial" pitchFamily="34" charset="0"/>
              </a:rPr>
              <a:t>− </a:t>
            </a:r>
            <a:r>
              <a:rPr lang="en-GB" dirty="0" smtClean="0">
                <a:latin typeface="Calibri" pitchFamily="34" charset="0"/>
                <a:cs typeface="Arial" pitchFamily="34" charset="0"/>
                <a:sym typeface="Wingdings" pitchFamily="2" charset="2"/>
              </a:rPr>
              <a:t>RF systems (200 MHz + HOM (629 MHz), 800 MHz)</a:t>
            </a:r>
          </a:p>
          <a:p>
            <a:pPr marL="1314450" lvl="4"/>
            <a:r>
              <a:rPr lang="en-GB" dirty="0" smtClean="0">
                <a:latin typeface="Calibri" pitchFamily="34" charset="0"/>
                <a:cs typeface="Arial" pitchFamily="34" charset="0"/>
              </a:rPr>
              <a:t>−</a:t>
            </a:r>
            <a:r>
              <a:rPr lang="en-GB" dirty="0" smtClean="0">
                <a:latin typeface="Calibri" pitchFamily="34" charset="0"/>
                <a:cs typeface="Arial" pitchFamily="34" charset="0"/>
                <a:sym typeface="Wingdings" pitchFamily="2" charset="2"/>
              </a:rPr>
              <a:t> All kickers (from C. </a:t>
            </a:r>
            <a:r>
              <a:rPr lang="en-GB" dirty="0" err="1" smtClean="0">
                <a:latin typeface="Calibri" pitchFamily="34" charset="0"/>
                <a:cs typeface="Arial" pitchFamily="34" charset="0"/>
                <a:sym typeface="Wingdings" pitchFamily="2" charset="2"/>
              </a:rPr>
              <a:t>Zannini</a:t>
            </a:r>
            <a:r>
              <a:rPr lang="en-GB" dirty="0" smtClean="0">
                <a:latin typeface="Calibri" pitchFamily="34" charset="0"/>
                <a:cs typeface="Arial" pitchFamily="34" charset="0"/>
                <a:sym typeface="Wingdings" pitchFamily="2" charset="2"/>
              </a:rPr>
              <a:t>)</a:t>
            </a:r>
          </a:p>
          <a:p>
            <a:pPr marL="1314450" lvl="4"/>
            <a:r>
              <a:rPr lang="en-GB" dirty="0" smtClean="0">
                <a:latin typeface="Calibri" pitchFamily="34" charset="0"/>
                <a:cs typeface="Arial" pitchFamily="34" charset="0"/>
              </a:rPr>
              <a:t>− </a:t>
            </a:r>
            <a:r>
              <a:rPr lang="en-GB" b="1" dirty="0" smtClean="0">
                <a:latin typeface="Calibri" pitchFamily="34" charset="0"/>
                <a:cs typeface="Arial" pitchFamily="34" charset="0"/>
              </a:rPr>
              <a:t>Resonance at 1.4 GHz</a:t>
            </a:r>
            <a:r>
              <a:rPr lang="en-GB" dirty="0" smtClean="0">
                <a:latin typeface="Calibri" pitchFamily="34" charset="0"/>
                <a:cs typeface="Arial" pitchFamily="34" charset="0"/>
              </a:rPr>
              <a:t> (varying parameters, </a:t>
            </a:r>
            <a:r>
              <a:rPr lang="en-GB" dirty="0" err="1" smtClean="0">
                <a:latin typeface="Calibri" pitchFamily="34" charset="0"/>
                <a:cs typeface="Arial" pitchFamily="34" charset="0"/>
              </a:rPr>
              <a:t>f</a:t>
            </a:r>
            <a:r>
              <a:rPr lang="en-GB" baseline="-25000" dirty="0" err="1" smtClean="0">
                <a:latin typeface="Calibri" pitchFamily="34" charset="0"/>
                <a:cs typeface="Arial" pitchFamily="34" charset="0"/>
              </a:rPr>
              <a:t>r</a:t>
            </a:r>
            <a:r>
              <a:rPr lang="en-GB" dirty="0" smtClean="0">
                <a:latin typeface="Calibri" pitchFamily="34" charset="0"/>
                <a:cs typeface="Arial" pitchFamily="34" charset="0"/>
              </a:rPr>
              <a:t>, Q, </a:t>
            </a:r>
            <a:r>
              <a:rPr lang="en-GB" dirty="0" err="1" smtClean="0">
                <a:latin typeface="Calibri" pitchFamily="34" charset="0"/>
                <a:cs typeface="Arial" pitchFamily="34" charset="0"/>
              </a:rPr>
              <a:t>R</a:t>
            </a:r>
            <a:r>
              <a:rPr lang="en-GB" baseline="-25000" dirty="0" err="1" smtClean="0">
                <a:latin typeface="Calibri" pitchFamily="34" charset="0"/>
                <a:cs typeface="Arial" pitchFamily="34" charset="0"/>
              </a:rPr>
              <a:t>sh</a:t>
            </a:r>
            <a:r>
              <a:rPr lang="en-GB" dirty="0" smtClean="0">
                <a:latin typeface="Calibri" pitchFamily="34" charset="0"/>
                <a:cs typeface="Arial" pitchFamily="34" charset="0"/>
              </a:rPr>
              <a:t> )</a:t>
            </a:r>
          </a:p>
          <a:p>
            <a:pPr marL="1314450" lvl="4"/>
            <a:endParaRPr lang="en-GB" dirty="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1143000" lvl="3" indent="-285750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  <a:cs typeface="Arial" pitchFamily="34" charset="0"/>
                <a:sym typeface="Wingdings" pitchFamily="2" charset="2"/>
              </a:rPr>
              <a:t> Initial distribution: </a:t>
            </a:r>
          </a:p>
          <a:p>
            <a:pPr marL="1314450" lvl="4"/>
            <a:r>
              <a:rPr lang="en-GB" dirty="0" smtClean="0">
                <a:latin typeface="Calibri" pitchFamily="34" charset="0"/>
                <a:cs typeface="Arial" pitchFamily="34" charset="0"/>
                <a:sym typeface="Wingdings" pitchFamily="2" charset="2"/>
              </a:rPr>
              <a:t>Tomography in the PSESME simulations until extraction to SPS </a:t>
            </a:r>
          </a:p>
          <a:p>
            <a:pPr marL="1314450" lvl="4"/>
            <a:endParaRPr lang="en-GB" dirty="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1143000" lvl="3" indent="-285750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  <a:cs typeface="Arial" pitchFamily="34" charset="0"/>
                <a:sym typeface="Wingdings" pitchFamily="2" charset="2"/>
              </a:rPr>
              <a:t> Simulations with 2 codes (code in </a:t>
            </a:r>
            <a:r>
              <a:rPr lang="en-GB" dirty="0" err="1" smtClean="0">
                <a:latin typeface="Calibri" pitchFamily="34" charset="0"/>
                <a:cs typeface="Arial" pitchFamily="34" charset="0"/>
                <a:sym typeface="Wingdings" pitchFamily="2" charset="2"/>
              </a:rPr>
              <a:t>Matlab</a:t>
            </a:r>
            <a:r>
              <a:rPr lang="en-GB" dirty="0" smtClean="0">
                <a:latin typeface="Calibri" pitchFamily="34" charset="0"/>
                <a:cs typeface="Arial" pitchFamily="34" charset="0"/>
                <a:sym typeface="Wingdings" pitchFamily="2" charset="2"/>
              </a:rPr>
              <a:t> and  HEADTAIL not fully benchmarked) </a:t>
            </a:r>
          </a:p>
          <a:p>
            <a:pPr marL="400050" lvl="2"/>
            <a:endParaRPr lang="en-GB" dirty="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400050" lvl="2"/>
            <a:r>
              <a:rPr lang="en-GB" sz="2000" b="1" dirty="0" smtClean="0">
                <a:latin typeface="Calibri" pitchFamily="34" charset="0"/>
                <a:cs typeface="Arial" pitchFamily="34" charset="0"/>
                <a:sym typeface="Wingdings" pitchFamily="2" charset="2"/>
              </a:rPr>
              <a:t>Parameters derived from simulations</a:t>
            </a:r>
            <a:endParaRPr lang="en-GB" sz="2000" b="1" dirty="0" smtClean="0"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584887"/>
              </p:ext>
            </p:extLst>
          </p:nvPr>
        </p:nvGraphicFramePr>
        <p:xfrm>
          <a:off x="1115616" y="5063584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f</a:t>
                      </a:r>
                      <a:r>
                        <a:rPr lang="en-GB" baseline="-25000" dirty="0" err="1" smtClean="0"/>
                        <a:t>r</a:t>
                      </a:r>
                      <a:r>
                        <a:rPr lang="en-GB" dirty="0" smtClean="0"/>
                        <a:t> (GHz)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R</a:t>
                      </a:r>
                      <a:r>
                        <a:rPr lang="en-GB" baseline="-25000" dirty="0" err="1" smtClean="0"/>
                        <a:t>sh</a:t>
                      </a:r>
                      <a:r>
                        <a:rPr lang="en-GB" dirty="0" smtClean="0"/>
                        <a:t> (k</a:t>
                      </a:r>
                      <a:r>
                        <a:rPr lang="el-GR" dirty="0" smtClean="0"/>
                        <a:t>Ω)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1.35 – 1.45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 – 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300 – 400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53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0D6C6-F2D0-4A65-8FAC-83097134FAA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76200"/>
            <a:ext cx="80772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+mn-lt"/>
                <a:sym typeface="Wingdings" pitchFamily="2" charset="2"/>
              </a:rPr>
              <a:t>  </a:t>
            </a:r>
            <a:r>
              <a:rPr lang="en-US" sz="4000" dirty="0">
                <a:latin typeface="+mn-lt"/>
                <a:sym typeface="Wingdings" pitchFamily="2" charset="2"/>
              </a:rPr>
              <a:t>  </a:t>
            </a:r>
            <a:r>
              <a:rPr lang="en-US" sz="3600" dirty="0" smtClean="0">
                <a:latin typeface="+mj-lt"/>
                <a:sym typeface="Wingdings" pitchFamily="2" charset="2"/>
              </a:rPr>
              <a:t>Measurements </a:t>
            </a:r>
            <a:r>
              <a:rPr lang="en-US" sz="3600" dirty="0" err="1" smtClean="0">
                <a:latin typeface="+mj-lt"/>
                <a:sym typeface="Wingdings" pitchFamily="2" charset="2"/>
              </a:rPr>
              <a:t>vs</a:t>
            </a:r>
            <a:r>
              <a:rPr lang="en-US" sz="3600" dirty="0" smtClean="0">
                <a:latin typeface="+mj-lt"/>
                <a:sym typeface="Wingdings" pitchFamily="2" charset="2"/>
              </a:rPr>
              <a:t> Simulations </a:t>
            </a:r>
            <a:endParaRPr lang="en-US" sz="3600" baseline="30000" dirty="0"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Dropbox\IPAC13\LongBunches\fr1450R040OhmsQ10_modeAmpPro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65" y="3863873"/>
            <a:ext cx="3645362" cy="273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ropbox\IPAC13\LongBunches\fr1450R040OhmsQ10_growthRa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038" y="3861048"/>
            <a:ext cx="3645362" cy="273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67744" y="420250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Simulations</a:t>
            </a:r>
            <a:endParaRPr lang="en-GB" dirty="0"/>
          </a:p>
        </p:txBody>
      </p:sp>
      <p:pic>
        <p:nvPicPr>
          <p:cNvPr id="3076" name="Picture 4" descr="C:\Dropbox\IPAC13\LongBunches\MD152_modeampPro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22" y="1068330"/>
            <a:ext cx="3645362" cy="273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ropbox\IPAC13\LongBunches\MD152_growthTim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7569"/>
            <a:ext cx="3645362" cy="273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174352" y="155679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Measurements</a:t>
            </a:r>
            <a:endParaRPr lang="en-GB" dirty="0"/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1979712" y="1032793"/>
            <a:ext cx="1143000" cy="307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>
                <a:cs typeface="Arial" charset="0"/>
              </a:rPr>
              <a:t>Projection</a:t>
            </a: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5561112" y="1032793"/>
            <a:ext cx="2286000" cy="307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>
                <a:cs typeface="Arial" charset="0"/>
              </a:rPr>
              <a:t>Mode Amplitude vs Time</a:t>
            </a:r>
          </a:p>
        </p:txBody>
      </p:sp>
      <p:sp>
        <p:nvSpPr>
          <p:cNvPr id="3" name="Rectangle 2"/>
          <p:cNvSpPr/>
          <p:nvPr/>
        </p:nvSpPr>
        <p:spPr>
          <a:xfrm>
            <a:off x="2802755" y="3851756"/>
            <a:ext cx="313739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dirty="0" err="1" smtClean="0">
                <a:latin typeface="Calibri" pitchFamily="34" charset="0"/>
                <a:cs typeface="Arial" pitchFamily="34" charset="0"/>
              </a:rPr>
              <a:t>f</a:t>
            </a:r>
            <a:r>
              <a:rPr lang="en-GB" baseline="-25000" dirty="0" err="1" smtClean="0">
                <a:latin typeface="Calibri" pitchFamily="34" charset="0"/>
                <a:cs typeface="Arial" pitchFamily="34" charset="0"/>
              </a:rPr>
              <a:t>r</a:t>
            </a:r>
            <a:r>
              <a:rPr lang="en-GB" dirty="0" smtClean="0">
                <a:latin typeface="Calibri" pitchFamily="34" charset="0"/>
                <a:cs typeface="Arial" pitchFamily="34" charset="0"/>
              </a:rPr>
              <a:t>=1.42 GHz</a:t>
            </a:r>
            <a:r>
              <a:rPr lang="en-GB" dirty="0">
                <a:latin typeface="Calibri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Calibri" pitchFamily="34" charset="0"/>
                <a:cs typeface="Arial" pitchFamily="34" charset="0"/>
              </a:rPr>
              <a:t> Q=10, </a:t>
            </a:r>
            <a:r>
              <a:rPr lang="en-GB" dirty="0" err="1" smtClean="0">
                <a:latin typeface="Calibri" pitchFamily="34" charset="0"/>
                <a:cs typeface="Arial" pitchFamily="34" charset="0"/>
              </a:rPr>
              <a:t>R</a:t>
            </a:r>
            <a:r>
              <a:rPr lang="en-GB" baseline="-25000" dirty="0" err="1" smtClean="0">
                <a:latin typeface="Calibri" pitchFamily="34" charset="0"/>
                <a:cs typeface="Arial" pitchFamily="34" charset="0"/>
              </a:rPr>
              <a:t>sh</a:t>
            </a:r>
            <a:r>
              <a:rPr lang="en-GB" dirty="0" smtClean="0">
                <a:latin typeface="Calibri" pitchFamily="34" charset="0"/>
                <a:cs typeface="Arial" pitchFamily="34" charset="0"/>
              </a:rPr>
              <a:t> = 400 k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Ω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940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0D6C6-F2D0-4A65-8FAC-83097134FAA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76200"/>
            <a:ext cx="80772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+mn-lt"/>
                <a:sym typeface="Wingdings" pitchFamily="2" charset="2"/>
              </a:rPr>
              <a:t>  </a:t>
            </a:r>
            <a:r>
              <a:rPr lang="en-US" sz="4000" dirty="0">
                <a:latin typeface="+mn-lt"/>
                <a:sym typeface="Wingdings" pitchFamily="2" charset="2"/>
              </a:rPr>
              <a:t>  </a:t>
            </a:r>
            <a:r>
              <a:rPr lang="en-US" sz="3600" dirty="0" smtClean="0">
                <a:latin typeface="+mj-lt"/>
                <a:sym typeface="Wingdings" pitchFamily="2" charset="2"/>
              </a:rPr>
              <a:t>Measurements </a:t>
            </a:r>
            <a:r>
              <a:rPr lang="en-US" sz="3600" dirty="0" err="1" smtClean="0">
                <a:latin typeface="+mj-lt"/>
                <a:sym typeface="Wingdings" pitchFamily="2" charset="2"/>
              </a:rPr>
              <a:t>vs</a:t>
            </a:r>
            <a:r>
              <a:rPr lang="en-US" sz="3600" dirty="0" smtClean="0">
                <a:latin typeface="+mj-lt"/>
                <a:sym typeface="Wingdings" pitchFamily="2" charset="2"/>
              </a:rPr>
              <a:t> Simulations </a:t>
            </a:r>
            <a:endParaRPr lang="en-US" sz="3600" baseline="30000" dirty="0"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Dropbox\IPAC13\LongBunches\All_meas_Q26_Q20_s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519" y="1740067"/>
            <a:ext cx="5337175" cy="400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3059832" y="1478129"/>
            <a:ext cx="3124200" cy="5847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cs typeface="Arial" charset="0"/>
              </a:rPr>
              <a:t>Mode amplitude ratio </a:t>
            </a:r>
            <a:r>
              <a:rPr lang="en-US" sz="1600" b="1" dirty="0" smtClean="0">
                <a:cs typeface="Arial" charset="0"/>
              </a:rPr>
              <a:t>A</a:t>
            </a:r>
            <a:r>
              <a:rPr lang="en-US" sz="1600" b="1" baseline="-25000" dirty="0" smtClean="0">
                <a:cs typeface="Arial" charset="0"/>
              </a:rPr>
              <a:t>1400</a:t>
            </a:r>
            <a:r>
              <a:rPr lang="en-US" sz="1600" b="1" dirty="0" smtClean="0">
                <a:cs typeface="Arial" charset="0"/>
              </a:rPr>
              <a:t>/A</a:t>
            </a:r>
            <a:r>
              <a:rPr lang="en-US" sz="1600" b="1" baseline="-25000" dirty="0" smtClean="0">
                <a:cs typeface="Arial" charset="0"/>
              </a:rPr>
              <a:t>200</a:t>
            </a:r>
            <a:r>
              <a:rPr lang="en-US" sz="1600" b="1" dirty="0" smtClean="0">
                <a:cs typeface="Arial" charset="0"/>
              </a:rPr>
              <a:t> versus </a:t>
            </a:r>
            <a:r>
              <a:rPr lang="en-US" sz="1600" b="1" dirty="0">
                <a:cs typeface="Arial" charset="0"/>
              </a:rPr>
              <a:t>Intensity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4732" y="5877272"/>
            <a:ext cx="4558748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itchFamily="34" charset="0"/>
                <a:cs typeface="Arial" pitchFamily="34" charset="0"/>
              </a:rPr>
              <a:t>In simulations: </a:t>
            </a:r>
            <a:r>
              <a:rPr lang="en-GB" dirty="0" err="1" smtClean="0">
                <a:latin typeface="Calibri" pitchFamily="34" charset="0"/>
                <a:cs typeface="Arial" pitchFamily="34" charset="0"/>
              </a:rPr>
              <a:t>f</a:t>
            </a:r>
            <a:r>
              <a:rPr lang="en-GB" baseline="-25000" dirty="0" err="1" smtClean="0">
                <a:latin typeface="Calibri" pitchFamily="34" charset="0"/>
                <a:cs typeface="Arial" pitchFamily="34" charset="0"/>
              </a:rPr>
              <a:t>r</a:t>
            </a:r>
            <a:r>
              <a:rPr lang="en-GB" dirty="0" smtClean="0">
                <a:latin typeface="Calibri" pitchFamily="34" charset="0"/>
                <a:cs typeface="Arial" pitchFamily="34" charset="0"/>
              </a:rPr>
              <a:t>=1.40 GHz</a:t>
            </a:r>
            <a:r>
              <a:rPr lang="en-GB" dirty="0">
                <a:latin typeface="Calibri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Calibri" pitchFamily="34" charset="0"/>
                <a:cs typeface="Arial" pitchFamily="34" charset="0"/>
              </a:rPr>
              <a:t> Q=10, </a:t>
            </a:r>
            <a:r>
              <a:rPr lang="en-GB" dirty="0" err="1" smtClean="0">
                <a:latin typeface="Calibri" pitchFamily="34" charset="0"/>
                <a:cs typeface="Arial" pitchFamily="34" charset="0"/>
              </a:rPr>
              <a:t>R</a:t>
            </a:r>
            <a:r>
              <a:rPr lang="en-GB" baseline="-25000" dirty="0" err="1" smtClean="0">
                <a:latin typeface="Calibri" pitchFamily="34" charset="0"/>
                <a:cs typeface="Arial" pitchFamily="34" charset="0"/>
              </a:rPr>
              <a:t>sh</a:t>
            </a:r>
            <a:r>
              <a:rPr lang="en-GB" dirty="0" smtClean="0">
                <a:latin typeface="Calibri" pitchFamily="34" charset="0"/>
                <a:cs typeface="Arial" pitchFamily="34" charset="0"/>
              </a:rPr>
              <a:t> = 400 k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Ω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429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0D6C6-F2D0-4A65-8FAC-83097134FAA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76200"/>
            <a:ext cx="80772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+mn-lt"/>
                <a:sym typeface="Wingdings" pitchFamily="2" charset="2"/>
              </a:rPr>
              <a:t>  </a:t>
            </a:r>
            <a:r>
              <a:rPr lang="en-US" sz="4000" dirty="0">
                <a:latin typeface="+mn-lt"/>
                <a:sym typeface="Wingdings" pitchFamily="2" charset="2"/>
              </a:rPr>
              <a:t> </a:t>
            </a:r>
            <a:r>
              <a:rPr lang="en-GB" sz="4000" dirty="0" smtClean="0">
                <a:latin typeface="+mn-lt"/>
                <a:sym typeface="Wingdings" pitchFamily="2" charset="2"/>
              </a:rPr>
              <a:t>Possible impedance sources</a:t>
            </a:r>
            <a:endParaRPr lang="en-US" sz="3600" baseline="30000" dirty="0"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87600" y="979200"/>
            <a:ext cx="748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sz="1600" dirty="0" smtClean="0">
                <a:latin typeface="Calibri" pitchFamily="34" charset="0"/>
                <a:cs typeface="Arial" pitchFamily="34" charset="0"/>
                <a:sym typeface="Wingdings" pitchFamily="2" charset="2"/>
              </a:rPr>
              <a:t>HOM in the 200 MHz or 800 MHz RF systems</a:t>
            </a:r>
          </a:p>
          <a:p>
            <a:endParaRPr lang="en-GB" sz="1600" dirty="0" smtClean="0"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GB" sz="1600" dirty="0" smtClean="0">
                <a:latin typeface="Calibri" pitchFamily="34" charset="0"/>
                <a:cs typeface="Arial" pitchFamily="34" charset="0"/>
                <a:sym typeface="Wingdings" pitchFamily="2" charset="2"/>
              </a:rPr>
              <a:t>Enamel flanges at each side of each BPM in the SPS</a:t>
            </a:r>
            <a:endParaRPr lang="en-US" sz="1600" dirty="0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57500" t="17708" r="14375" b="41667"/>
          <a:stretch>
            <a:fillRect/>
          </a:stretch>
        </p:blipFill>
        <p:spPr bwMode="auto">
          <a:xfrm>
            <a:off x="5849380" y="2924944"/>
            <a:ext cx="2761220" cy="239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 l="38750" t="15625" r="1875" b="41666"/>
          <a:stretch>
            <a:fillRect/>
          </a:stretch>
        </p:blipFill>
        <p:spPr bwMode="auto">
          <a:xfrm>
            <a:off x="770548" y="4518163"/>
            <a:ext cx="4817556" cy="20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 l="38750" t="15625" r="2500" b="41667"/>
          <a:stretch>
            <a:fillRect/>
          </a:stretch>
        </p:blipFill>
        <p:spPr bwMode="auto">
          <a:xfrm>
            <a:off x="723947" y="2348880"/>
            <a:ext cx="4766843" cy="207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47864" y="2019904"/>
            <a:ext cx="4104456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b="1" dirty="0" smtClean="0">
                <a:latin typeface="Calibri" pitchFamily="34" charset="0"/>
                <a:cs typeface="Arial" pitchFamily="34" charset="0"/>
              </a:rPr>
              <a:t>Talk of B. </a:t>
            </a:r>
            <a:r>
              <a:rPr lang="en-US" sz="1600" b="1" dirty="0" err="1" smtClean="0">
                <a:latin typeface="Calibri" pitchFamily="34" charset="0"/>
                <a:cs typeface="Arial" pitchFamily="34" charset="0"/>
              </a:rPr>
              <a:t>Salvant</a:t>
            </a:r>
            <a:r>
              <a:rPr lang="en-US" sz="1600" b="1" dirty="0" smtClean="0">
                <a:latin typeface="Calibri" pitchFamily="34" charset="0"/>
                <a:cs typeface="Arial" pitchFamily="34" charset="0"/>
              </a:rPr>
              <a:t>, </a:t>
            </a:r>
            <a:r>
              <a:rPr lang="en-US" sz="1600" b="1" dirty="0" smtClean="0">
                <a:latin typeface="Calibri" pitchFamily="34" charset="0"/>
              </a:rPr>
              <a:t>LIU-SPS </a:t>
            </a:r>
            <a:r>
              <a:rPr lang="en-US" sz="1600" b="1" dirty="0">
                <a:latin typeface="Calibri" pitchFamily="34" charset="0"/>
              </a:rPr>
              <a:t>BD WG </a:t>
            </a:r>
            <a:r>
              <a:rPr lang="en-US" sz="1600" b="1" dirty="0" smtClean="0">
                <a:latin typeface="Calibri" pitchFamily="34" charset="0"/>
              </a:rPr>
              <a:t>12/05/2011</a:t>
            </a:r>
            <a:endParaRPr lang="en-US" sz="1600" b="1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33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545</Words>
  <Application>Microsoft Office PowerPoint</Application>
  <PresentationFormat>On-screen Show (4:3)</PresentationFormat>
  <Paragraphs>122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Longitudinal impedance identification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Longitudinal impedance identification</dc:title>
  <dc:creator>Theodoros Argyropoulos</dc:creator>
  <cp:lastModifiedBy>Theodoros Argyropoulos</cp:lastModifiedBy>
  <cp:revision>9</cp:revision>
  <dcterms:created xsi:type="dcterms:W3CDTF">2013-04-25T11:58:03Z</dcterms:created>
  <dcterms:modified xsi:type="dcterms:W3CDTF">2013-04-25T13:06:38Z</dcterms:modified>
</cp:coreProperties>
</file>