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4502-769C-4D84-9E41-74646CDE506D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FD34B-3E2B-4470-999B-11C4BBAB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8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069C2-EA13-4485-8A88-CA3B854B7E87}" type="slidenum">
              <a:rPr lang="en-GB"/>
              <a:pPr/>
              <a:t>3</a:t>
            </a:fld>
            <a:endParaRPr lang="en-GB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14252-C227-4E14-90B8-833A584E073F}" type="slidenum">
              <a:rPr lang="en-GB"/>
              <a:pPr/>
              <a:t>4</a:t>
            </a:fld>
            <a:endParaRPr lang="en-GB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FAE3A-328E-402A-8134-416F1F452BA9}" type="slidenum">
              <a:rPr lang="en-GB"/>
              <a:pPr/>
              <a:t>5</a:t>
            </a:fld>
            <a:endParaRPr lang="en-GB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1048F-9617-42BE-9552-2176E8D6503F}" type="slidenum">
              <a:rPr lang="en-GB"/>
              <a:pPr/>
              <a:t>6</a:t>
            </a:fld>
            <a:endParaRPr lang="en-GB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2C3827-7A0D-4989-89F5-53DE9BFB6F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7FA97C-987E-446D-9AD5-82B49A54D8DB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3962400" cy="2133600"/>
          </a:xfrm>
        </p:spPr>
        <p:txBody>
          <a:bodyPr/>
          <a:lstStyle/>
          <a:p>
            <a:r>
              <a:rPr lang="en-GB" dirty="0" smtClean="0"/>
              <a:t>F. Caspers,  J. Bento,  H. </a:t>
            </a:r>
            <a:r>
              <a:rPr lang="en-GB" dirty="0" err="1" smtClean="0"/>
              <a:t>Damerau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480720" cy="148552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Considerations for the </a:t>
            </a:r>
            <a:r>
              <a:rPr lang="en-GB" dirty="0" smtClean="0"/>
              <a:t>low-frequency impedance of enamel coated flanges in the PS, booster and  in the SPS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547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derman\AppData\Local\Microsoft\Windows\Temporary Internet Files\Content.Outlook\6HGC5QI0\QF32010 Imaginar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69157" cy="55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Imaginary part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60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Real part</a:t>
            </a:r>
            <a:endParaRPr lang="en-GB" dirty="0"/>
          </a:p>
        </p:txBody>
      </p:sp>
      <p:pic>
        <p:nvPicPr>
          <p:cNvPr id="4098" name="Picture 2" descr="C:\Users\federman\AppData\Local\Microsoft\Windows\Temporary Internet Files\Content.Outlook\6HGC5QI0\QF32010 Rea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9" y="1106742"/>
            <a:ext cx="7224465" cy="54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Lin MAG</a:t>
            </a:r>
            <a:endParaRPr lang="en-GB" dirty="0"/>
          </a:p>
        </p:txBody>
      </p:sp>
      <p:pic>
        <p:nvPicPr>
          <p:cNvPr id="5122" name="Picture 2" descr="C:\Users\federman\AppData\Local\Microsoft\Windows\Temporary Internet Files\Content.Outlook\6HGC5QI0\QF32010 LinMag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300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Measurement Setup on flange near VVSB31997</a:t>
            </a:r>
            <a:endParaRPr lang="en-GB" dirty="0"/>
          </a:p>
        </p:txBody>
      </p:sp>
      <p:pic>
        <p:nvPicPr>
          <p:cNvPr id="1026" name="Picture 2" descr="C:\temp\SPS Flanges\VVSB31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71" y="1268760"/>
            <a:ext cx="7020272" cy="5265204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</p:pic>
      <p:sp>
        <p:nvSpPr>
          <p:cNvPr id="6" name="Line 167"/>
          <p:cNvSpPr>
            <a:spLocks noChangeShapeType="1"/>
          </p:cNvSpPr>
          <p:nvPr/>
        </p:nvSpPr>
        <p:spPr bwMode="auto">
          <a:xfrm>
            <a:off x="518607" y="2060848"/>
            <a:ext cx="2736304" cy="1440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894871" y="3140968"/>
            <a:ext cx="936104" cy="1440160"/>
          </a:xfrm>
          <a:prstGeom prst="ellipse">
            <a:avLst/>
          </a:prstGeom>
          <a:solidFill>
            <a:schemeClr val="bg1">
              <a:lumMod val="75000"/>
              <a:alpha val="25000"/>
            </a:schemeClr>
          </a:solidFill>
          <a:ln w="25400" cmpd="sng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711295" y="3212976"/>
            <a:ext cx="936104" cy="1440160"/>
          </a:xfrm>
          <a:prstGeom prst="ellipse">
            <a:avLst/>
          </a:prstGeom>
          <a:solidFill>
            <a:schemeClr val="bg1">
              <a:lumMod val="75000"/>
              <a:alpha val="25000"/>
            </a:schemeClr>
          </a:solidFill>
          <a:ln w="25400" cmpd="sng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ne 167"/>
          <p:cNvSpPr>
            <a:spLocks noChangeShapeType="1"/>
          </p:cNvSpPr>
          <p:nvPr/>
        </p:nvSpPr>
        <p:spPr bwMode="auto">
          <a:xfrm flipH="1">
            <a:off x="7359367" y="2420888"/>
            <a:ext cx="1008112" cy="1008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14552" y="1412776"/>
            <a:ext cx="86409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>
              <a:spcBef>
                <a:spcPct val="20000"/>
              </a:spcBef>
            </a:pPr>
            <a:r>
              <a:rPr lang="en-GB" sz="1600" b="1" dirty="0" smtClean="0">
                <a:cs typeface="Times New Roman" pitchFamily="18" charset="0"/>
                <a:sym typeface="Symbol" pitchFamily="18" charset="2"/>
              </a:rPr>
              <a:t>Left</a:t>
            </a:r>
          </a:p>
          <a:p>
            <a:pPr marL="452438" indent="-452438">
              <a:spcBef>
                <a:spcPct val="20000"/>
              </a:spcBef>
            </a:pPr>
            <a:r>
              <a:rPr lang="en-GB" sz="1600" b="1" dirty="0" smtClean="0">
                <a:cs typeface="Times New Roman" pitchFamily="18" charset="0"/>
                <a:sym typeface="Symbol" pitchFamily="18" charset="2"/>
              </a:rPr>
              <a:t>Meas.</a:t>
            </a:r>
            <a:endParaRPr lang="en-GB" sz="1600" b="1" dirty="0" smtClean="0"/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8114943" y="1736812"/>
            <a:ext cx="7410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>
              <a:spcBef>
                <a:spcPct val="20000"/>
              </a:spcBef>
            </a:pPr>
            <a:r>
              <a:rPr lang="en-GB" sz="1600" b="1" dirty="0" smtClean="0">
                <a:cs typeface="Times New Roman" pitchFamily="18" charset="0"/>
                <a:sym typeface="Symbol" pitchFamily="18" charset="2"/>
              </a:rPr>
              <a:t>Right</a:t>
            </a:r>
          </a:p>
          <a:p>
            <a:pPr marL="452438" indent="-452438">
              <a:spcBef>
                <a:spcPct val="20000"/>
              </a:spcBef>
            </a:pPr>
            <a:r>
              <a:rPr lang="en-GB" sz="1600" b="1" dirty="0" smtClean="0">
                <a:cs typeface="Times New Roman" pitchFamily="18" charset="0"/>
                <a:sym typeface="Symbol" pitchFamily="18" charset="2"/>
              </a:rPr>
              <a:t>Meas.</a:t>
            </a: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013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derman\AppData\Local\Microsoft\Windows\Temporary Internet Files\Content.Outlook\6HGC5QI0\VVSB31997 Left Measurement 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27664"/>
          <a:stretch/>
        </p:blipFill>
        <p:spPr bwMode="auto">
          <a:xfrm>
            <a:off x="4716016" y="1412776"/>
            <a:ext cx="407870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3322712" cy="936104"/>
          </a:xfrm>
        </p:spPr>
        <p:txBody>
          <a:bodyPr/>
          <a:lstStyle/>
          <a:p>
            <a:pPr algn="just"/>
            <a:r>
              <a:rPr lang="en-GB" dirty="0" smtClean="0"/>
              <a:t>Measurement Setup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5008" y="1373560"/>
            <a:ext cx="3508920" cy="162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Measurement on flange near VVSB31997</a:t>
            </a:r>
          </a:p>
          <a:p>
            <a:pPr algn="l"/>
            <a:r>
              <a:rPr lang="fr-CH" dirty="0" smtClean="0"/>
              <a:t>(</a:t>
            </a:r>
            <a:r>
              <a:rPr lang="fr-CH" dirty="0" err="1" smtClean="0"/>
              <a:t>Left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3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Imaginary part</a:t>
            </a:r>
            <a:br>
              <a:rPr lang="en-GB" dirty="0" smtClean="0"/>
            </a:br>
            <a:r>
              <a:rPr lang="en-GB" dirty="0" smtClean="0"/>
              <a:t>Left Measurement</a:t>
            </a:r>
            <a:endParaRPr lang="en-GB" dirty="0"/>
          </a:p>
        </p:txBody>
      </p:sp>
      <p:pic>
        <p:nvPicPr>
          <p:cNvPr id="2052" name="Picture 4" descr="C:\temp\SPS Flanges\VVSB31997.Left.Imaginar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Real part</a:t>
            </a:r>
            <a:br>
              <a:rPr lang="en-GB" dirty="0" smtClean="0"/>
            </a:br>
            <a:r>
              <a:rPr lang="en-GB" dirty="0" smtClean="0"/>
              <a:t>Left Measurement</a:t>
            </a:r>
            <a:endParaRPr lang="en-GB" dirty="0"/>
          </a:p>
        </p:txBody>
      </p:sp>
      <p:pic>
        <p:nvPicPr>
          <p:cNvPr id="3075" name="Picture 3" descr="C:\temp\SPS Flanges\VVSB31997.Left.Rea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3322712" cy="936104"/>
          </a:xfrm>
        </p:spPr>
        <p:txBody>
          <a:bodyPr/>
          <a:lstStyle/>
          <a:p>
            <a:pPr algn="just"/>
            <a:r>
              <a:rPr lang="en-GB" dirty="0" smtClean="0"/>
              <a:t>Measurement Setup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5008" y="1373561"/>
            <a:ext cx="33227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Measurement on flange near VVSB31997</a:t>
            </a:r>
          </a:p>
          <a:p>
            <a:pPr algn="l"/>
            <a:r>
              <a:rPr lang="fr-CH" dirty="0" smtClean="0"/>
              <a:t>(</a:t>
            </a:r>
            <a:r>
              <a:rPr lang="fr-CH" dirty="0" err="1" smtClean="0"/>
              <a:t>Rigt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840088" cy="462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Imaginary part</a:t>
            </a:r>
            <a:br>
              <a:rPr lang="en-GB" dirty="0" smtClean="0"/>
            </a:br>
            <a:r>
              <a:rPr lang="en-GB" dirty="0" smtClean="0"/>
              <a:t>Right Measurement</a:t>
            </a:r>
            <a:endParaRPr lang="en-GB" dirty="0"/>
          </a:p>
        </p:txBody>
      </p:sp>
      <p:pic>
        <p:nvPicPr>
          <p:cNvPr id="5122" name="Picture 2" descr="C:\temp\SPS Flanges\VVSB31997.Right.Imaginar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Real part</a:t>
            </a:r>
            <a:br>
              <a:rPr lang="en-GB" dirty="0" smtClean="0"/>
            </a:br>
            <a:r>
              <a:rPr lang="en-GB" dirty="0" smtClean="0"/>
              <a:t>Right Measurement</a:t>
            </a:r>
            <a:endParaRPr lang="en-GB" dirty="0"/>
          </a:p>
        </p:txBody>
      </p:sp>
      <p:pic>
        <p:nvPicPr>
          <p:cNvPr id="6146" name="Picture 2" descr="C:\temp\SPS Flanges\VVSB31997.Right.Rea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3040360"/>
            <a:ext cx="267464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/>
              <a:t>PS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397391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Measurement Results (S</a:t>
            </a:r>
            <a:r>
              <a:rPr lang="en-GB" baseline="-25000" dirty="0" smtClean="0"/>
              <a:t>11</a:t>
            </a:r>
            <a:r>
              <a:rPr lang="en-GB" dirty="0" smtClean="0"/>
              <a:t>) Real and Imaginary part</a:t>
            </a:r>
            <a:br>
              <a:rPr lang="en-GB" dirty="0" smtClean="0"/>
            </a:br>
            <a:r>
              <a:rPr lang="en-GB" dirty="0" smtClean="0"/>
              <a:t>on a Short Circuit</a:t>
            </a:r>
            <a:endParaRPr lang="en-GB" dirty="0"/>
          </a:p>
        </p:txBody>
      </p:sp>
      <p:pic>
        <p:nvPicPr>
          <p:cNvPr id="7171" name="Picture 3" descr="C:\temp\SPS Flanges\ShortCirc.R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05896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temp\SPS Flanges\ShortCirc.I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6" y="2132856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50197" y="6400800"/>
            <a:ext cx="533400" cy="152400"/>
          </a:xfrm>
        </p:spPr>
        <p:txBody>
          <a:bodyPr/>
          <a:lstStyle/>
          <a:p>
            <a:fld id="{D9F91E48-97C5-4778-8115-F7E72BD90FB5}" type="slidenum">
              <a:rPr lang="en-US"/>
              <a:pPr/>
              <a:t>3</a:t>
            </a:fld>
            <a:endParaRPr lang="en-US"/>
          </a:p>
        </p:txBody>
      </p:sp>
      <p:sp>
        <p:nvSpPr>
          <p:cNvPr id="625677" name="Rectangle 13"/>
          <p:cNvSpPr>
            <a:spLocks noChangeArrowheads="1"/>
          </p:cNvSpPr>
          <p:nvPr/>
        </p:nvSpPr>
        <p:spPr bwMode="auto">
          <a:xfrm>
            <a:off x="532874" y="2625726"/>
            <a:ext cx="7737231" cy="8032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5676" name="Rectangle 12"/>
          <p:cNvSpPr>
            <a:spLocks noChangeArrowheads="1"/>
          </p:cNvSpPr>
          <p:nvPr/>
        </p:nvSpPr>
        <p:spPr bwMode="auto">
          <a:xfrm>
            <a:off x="532874" y="990600"/>
            <a:ext cx="7737231" cy="1676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532874" y="990600"/>
            <a:ext cx="77372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>
              <a:spcBef>
                <a:spcPct val="20000"/>
              </a:spcBef>
            </a:pPr>
            <a:r>
              <a:rPr lang="en-GB" sz="2400" b="1" dirty="0">
                <a:cs typeface="Times New Roman" pitchFamily="18" charset="0"/>
              </a:rPr>
              <a:t>•	</a:t>
            </a:r>
            <a:r>
              <a:rPr lang="en-GB" sz="2400" b="1" dirty="0"/>
              <a:t>Isolated vacuum flanges (~ 200) to avoid ground loops and the associated field perturbation</a:t>
            </a:r>
          </a:p>
          <a:p>
            <a:pPr marL="452438" indent="-452438">
              <a:spcBef>
                <a:spcPct val="20000"/>
              </a:spcBef>
            </a:pPr>
            <a:r>
              <a:rPr lang="en-GB" sz="2400" b="1" dirty="0">
                <a:cs typeface="Times New Roman" pitchFamily="18" charset="0"/>
              </a:rPr>
              <a:t>•	</a:t>
            </a:r>
            <a:r>
              <a:rPr lang="en-GB" sz="2400" b="1" dirty="0">
                <a:solidFill>
                  <a:srgbClr val="FF0000"/>
                </a:solidFill>
              </a:rPr>
              <a:t>P</a:t>
            </a:r>
            <a:r>
              <a:rPr lang="en-GB" sz="2400" b="1" dirty="0" smtClean="0">
                <a:solidFill>
                  <a:srgbClr val="FF0000"/>
                </a:solidFill>
              </a:rPr>
              <a:t>roblem</a:t>
            </a:r>
            <a:r>
              <a:rPr lang="en-GB" sz="2400" b="1" dirty="0">
                <a:solidFill>
                  <a:srgbClr val="FF0000"/>
                </a:solidFill>
              </a:rPr>
              <a:t>:</a:t>
            </a:r>
            <a:r>
              <a:rPr lang="en-GB" sz="2400" b="1" dirty="0"/>
              <a:t> Each of the isolated flanges + ground loop forms a resonator (</a:t>
            </a:r>
            <a:r>
              <a:rPr lang="en-GB" sz="2400" b="1" i="1" dirty="0" err="1"/>
              <a:t>f</a:t>
            </a:r>
            <a:r>
              <a:rPr lang="en-GB" sz="2400" b="1" baseline="-25000" dirty="0" err="1"/>
              <a:t>res</a:t>
            </a:r>
            <a:r>
              <a:rPr lang="en-GB" sz="2400" b="1" dirty="0"/>
              <a:t> </a:t>
            </a:r>
            <a:r>
              <a:rPr lang="en-GB" sz="2400" b="1" dirty="0">
                <a:sym typeface="Symbol" pitchFamily="18" charset="2"/>
              </a:rPr>
              <a:t> 1.5 MHz, </a:t>
            </a:r>
            <a:r>
              <a:rPr lang="en-GB" sz="2400" b="1" i="1" dirty="0">
                <a:sym typeface="Symbol" pitchFamily="18" charset="2"/>
              </a:rPr>
              <a:t>Q</a:t>
            </a:r>
            <a:r>
              <a:rPr lang="en-GB" sz="2400" b="1" dirty="0">
                <a:sym typeface="Symbol" pitchFamily="18" charset="2"/>
              </a:rPr>
              <a:t>  1)</a:t>
            </a:r>
          </a:p>
          <a:p>
            <a:pPr marL="452438" indent="-452438">
              <a:spcBef>
                <a:spcPct val="20000"/>
              </a:spcBef>
            </a:pPr>
            <a:r>
              <a:rPr lang="en-GB" sz="2400" b="1" dirty="0">
                <a:cs typeface="Times New Roman" pitchFamily="18" charset="0"/>
                <a:sym typeface="Symbol" pitchFamily="18" charset="2"/>
              </a:rPr>
              <a:t>→	</a:t>
            </a:r>
            <a:r>
              <a:rPr lang="en-GB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Solution:</a:t>
            </a:r>
            <a:r>
              <a:rPr lang="en-GB" sz="2400" b="1" dirty="0">
                <a:cs typeface="Times New Roman" pitchFamily="18" charset="0"/>
                <a:sym typeface="Symbol" pitchFamily="18" charset="2"/>
              </a:rPr>
              <a:t> RF bypass to reduce impedance and resonance frequency of parasitic resonator </a:t>
            </a:r>
            <a:endParaRPr lang="en-GB" sz="2400" b="1" dirty="0">
              <a:cs typeface="Times New Roman" pitchFamily="18" charset="0"/>
            </a:endParaRP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251520" y="228600"/>
            <a:ext cx="83702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Introduction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 rot="16200000">
            <a:off x="6950527" y="2374514"/>
            <a:ext cx="2895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1200" b="1"/>
              <a:t>R. Cappi, PAC’89, pp. 2012-2014</a:t>
            </a:r>
          </a:p>
        </p:txBody>
      </p:sp>
      <p:pic>
        <p:nvPicPr>
          <p:cNvPr id="625824" name="Picture 160" descr="59mbroken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1" y="3473450"/>
            <a:ext cx="3587262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826" name="Picture 162" descr="59v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66" y="3473450"/>
            <a:ext cx="3587262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827" name="Rectangle 163"/>
          <p:cNvSpPr>
            <a:spLocks noChangeArrowheads="1"/>
          </p:cNvSpPr>
          <p:nvPr/>
        </p:nvSpPr>
        <p:spPr bwMode="auto">
          <a:xfrm rot="2656815">
            <a:off x="3205735" y="3962400"/>
            <a:ext cx="1091712" cy="533400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 algn="ctr">
              <a:spcBef>
                <a:spcPct val="20000"/>
              </a:spcBef>
            </a:pPr>
            <a:r>
              <a:rPr lang="en-GB" sz="2800" b="1">
                <a:solidFill>
                  <a:schemeClr val="bg1"/>
                </a:solidFill>
              </a:rPr>
              <a:t>OPEN</a:t>
            </a:r>
            <a:endParaRPr lang="en-GB" sz="28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5829" name="Rectangle 165"/>
          <p:cNvSpPr>
            <a:spLocks noChangeArrowheads="1"/>
          </p:cNvSpPr>
          <p:nvPr/>
        </p:nvSpPr>
        <p:spPr bwMode="auto">
          <a:xfrm rot="2656815">
            <a:off x="7074351" y="3962400"/>
            <a:ext cx="1091712" cy="533400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 algn="ctr">
              <a:spcBef>
                <a:spcPct val="20000"/>
              </a:spcBef>
            </a:pPr>
            <a:r>
              <a:rPr lang="en-GB" sz="2800" b="1">
                <a:solidFill>
                  <a:schemeClr val="bg1"/>
                </a:solidFill>
              </a:rPr>
              <a:t>OK</a:t>
            </a:r>
            <a:endParaRPr lang="en-GB" sz="28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5830" name="Text Box 166"/>
          <p:cNvSpPr txBox="1">
            <a:spLocks noChangeArrowheads="1"/>
          </p:cNvSpPr>
          <p:nvPr/>
        </p:nvSpPr>
        <p:spPr bwMode="auto">
          <a:xfrm>
            <a:off x="1376935" y="5791201"/>
            <a:ext cx="1969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</a:rPr>
              <a:t>R</a:t>
            </a:r>
            <a:r>
              <a:rPr lang="en-US" b="1" baseline="-25000">
                <a:solidFill>
                  <a:srgbClr val="0000FF"/>
                </a:solidFill>
              </a:rPr>
              <a:t>1MHz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 40 </a:t>
            </a:r>
            <a:r>
              <a:rPr lang="en-US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W</a:t>
            </a:r>
          </a:p>
        </p:txBody>
      </p:sp>
      <p:sp>
        <p:nvSpPr>
          <p:cNvPr id="625831" name="Line 167"/>
          <p:cNvSpPr>
            <a:spLocks noChangeShapeType="1"/>
          </p:cNvSpPr>
          <p:nvPr/>
        </p:nvSpPr>
        <p:spPr bwMode="auto">
          <a:xfrm flipH="1" flipV="1">
            <a:off x="2150659" y="5308600"/>
            <a:ext cx="140677" cy="63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5832" name="Text Box 168"/>
          <p:cNvSpPr txBox="1">
            <a:spLocks noChangeArrowheads="1"/>
          </p:cNvSpPr>
          <p:nvPr/>
        </p:nvSpPr>
        <p:spPr bwMode="auto">
          <a:xfrm>
            <a:off x="5315889" y="5486401"/>
            <a:ext cx="1969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</a:rPr>
              <a:t>R</a:t>
            </a:r>
            <a:r>
              <a:rPr lang="en-US" b="1" baseline="-25000">
                <a:solidFill>
                  <a:srgbClr val="0000FF"/>
                </a:solidFill>
              </a:rPr>
              <a:t>1MHz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 1 </a:t>
            </a:r>
            <a:r>
              <a:rPr lang="en-US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W</a:t>
            </a:r>
          </a:p>
        </p:txBody>
      </p:sp>
      <p:sp>
        <p:nvSpPr>
          <p:cNvPr id="625833" name="Line 169"/>
          <p:cNvSpPr>
            <a:spLocks noChangeShapeType="1"/>
          </p:cNvSpPr>
          <p:nvPr/>
        </p:nvSpPr>
        <p:spPr bwMode="auto">
          <a:xfrm flipH="1">
            <a:off x="6019274" y="5943600"/>
            <a:ext cx="211015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40524" y="6400800"/>
            <a:ext cx="533400" cy="152400"/>
          </a:xfrm>
        </p:spPr>
        <p:txBody>
          <a:bodyPr/>
          <a:lstStyle/>
          <a:p>
            <a:fld id="{720AF6FA-8015-47EE-BAA4-3CC28F0D8676}" type="slidenum">
              <a:rPr lang="en-US"/>
              <a:pPr/>
              <a:t>4</a:t>
            </a:fld>
            <a:endParaRPr lang="en-US"/>
          </a:p>
        </p:txBody>
      </p:sp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611560" y="228600"/>
            <a:ext cx="83702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Measurements during the 2009 run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94972" name="Picture 28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63" y="979488"/>
            <a:ext cx="2461846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73" name="Picture 29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86" y="990601"/>
            <a:ext cx="2461846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74" name="Picture 30" descr="RFBypassSchemat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1" y="1360488"/>
            <a:ext cx="253218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975" name="Line 31"/>
          <p:cNvSpPr>
            <a:spLocks noChangeShapeType="1"/>
          </p:cNvSpPr>
          <p:nvPr/>
        </p:nvSpPr>
        <p:spPr bwMode="auto">
          <a:xfrm flipV="1">
            <a:off x="4980144" y="1208088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76" name="Line 32"/>
          <p:cNvSpPr>
            <a:spLocks noChangeShapeType="1"/>
          </p:cNvSpPr>
          <p:nvPr/>
        </p:nvSpPr>
        <p:spPr bwMode="auto">
          <a:xfrm>
            <a:off x="4980144" y="1817688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77" name="Text Box 33"/>
          <p:cNvSpPr txBox="1">
            <a:spLocks noChangeArrowheads="1"/>
          </p:cNvSpPr>
          <p:nvPr/>
        </p:nvSpPr>
        <p:spPr bwMode="auto">
          <a:xfrm rot="16200000">
            <a:off x="4221074" y="1686511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59 mm</a:t>
            </a:r>
          </a:p>
        </p:txBody>
      </p:sp>
      <p:sp>
        <p:nvSpPr>
          <p:cNvPr id="594978" name="Line 34"/>
          <p:cNvSpPr>
            <a:spLocks noChangeShapeType="1"/>
          </p:cNvSpPr>
          <p:nvPr/>
        </p:nvSpPr>
        <p:spPr bwMode="auto">
          <a:xfrm flipV="1">
            <a:off x="7550428" y="1222375"/>
            <a:ext cx="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79" name="Line 35"/>
          <p:cNvSpPr>
            <a:spLocks noChangeShapeType="1"/>
          </p:cNvSpPr>
          <p:nvPr/>
        </p:nvSpPr>
        <p:spPr bwMode="auto">
          <a:xfrm>
            <a:off x="7550428" y="1760538"/>
            <a:ext cx="0" cy="685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80" name="Text Box 36"/>
          <p:cNvSpPr txBox="1">
            <a:spLocks noChangeArrowheads="1"/>
          </p:cNvSpPr>
          <p:nvPr/>
        </p:nvSpPr>
        <p:spPr bwMode="auto">
          <a:xfrm rot="16200000">
            <a:off x="6791359" y="1659523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59 mm</a:t>
            </a:r>
          </a:p>
        </p:txBody>
      </p:sp>
      <p:sp>
        <p:nvSpPr>
          <p:cNvPr id="594983" name="Line 39"/>
          <p:cNvSpPr>
            <a:spLocks noChangeShapeType="1"/>
          </p:cNvSpPr>
          <p:nvPr/>
        </p:nvSpPr>
        <p:spPr bwMode="auto">
          <a:xfrm flipV="1">
            <a:off x="3888432" y="2351088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84" name="Line 40"/>
          <p:cNvSpPr>
            <a:spLocks noChangeShapeType="1"/>
          </p:cNvSpPr>
          <p:nvPr/>
        </p:nvSpPr>
        <p:spPr bwMode="auto">
          <a:xfrm flipV="1">
            <a:off x="4662155" y="2351088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85" name="Line 41"/>
          <p:cNvSpPr>
            <a:spLocks noChangeShapeType="1"/>
          </p:cNvSpPr>
          <p:nvPr/>
        </p:nvSpPr>
        <p:spPr bwMode="auto">
          <a:xfrm flipV="1">
            <a:off x="5435878" y="2351088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86" name="Rectangle 42"/>
          <p:cNvSpPr>
            <a:spLocks noChangeArrowheads="1"/>
          </p:cNvSpPr>
          <p:nvPr/>
        </p:nvSpPr>
        <p:spPr bwMode="auto">
          <a:xfrm>
            <a:off x="723201" y="903288"/>
            <a:ext cx="16881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>
              <a:spcBef>
                <a:spcPct val="20000"/>
              </a:spcBef>
            </a:pPr>
            <a:r>
              <a:rPr lang="en-GB" sz="2400" b="1" dirty="0"/>
              <a:t>Schematics</a:t>
            </a:r>
            <a:r>
              <a:rPr lang="en-GB" sz="2400" b="1" dirty="0">
                <a:cs typeface="Times New Roman" pitchFamily="18" charset="0"/>
                <a:sym typeface="Symbol" pitchFamily="18" charset="2"/>
              </a:rPr>
              <a:t>:</a:t>
            </a:r>
            <a:endParaRPr lang="en-GB" sz="2400" b="1" dirty="0">
              <a:cs typeface="Times New Roman" pitchFamily="18" charset="0"/>
            </a:endParaRPr>
          </a:p>
        </p:txBody>
      </p:sp>
      <p:sp>
        <p:nvSpPr>
          <p:cNvPr id="594987" name="Rectangle 43"/>
          <p:cNvSpPr>
            <a:spLocks noChangeArrowheads="1"/>
          </p:cNvSpPr>
          <p:nvPr/>
        </p:nvSpPr>
        <p:spPr bwMode="auto">
          <a:xfrm rot="16200000">
            <a:off x="3545532" y="3637085"/>
            <a:ext cx="685800" cy="4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 algn="r"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</a:rPr>
              <a:t>Old</a:t>
            </a:r>
            <a:endParaRPr lang="en-GB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94988" name="Rectangle 44"/>
          <p:cNvSpPr>
            <a:spLocks noChangeArrowheads="1"/>
          </p:cNvSpPr>
          <p:nvPr/>
        </p:nvSpPr>
        <p:spPr bwMode="auto">
          <a:xfrm rot="16200000">
            <a:off x="3862055" y="4094285"/>
            <a:ext cx="1600200" cy="4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 algn="r"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</a:rPr>
              <a:t>New</a:t>
            </a:r>
            <a:endParaRPr lang="en-GB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94989" name="Rectangle 45"/>
          <p:cNvSpPr>
            <a:spLocks noChangeArrowheads="1"/>
          </p:cNvSpPr>
          <p:nvPr/>
        </p:nvSpPr>
        <p:spPr bwMode="auto">
          <a:xfrm rot="16200000">
            <a:off x="4635778" y="4094285"/>
            <a:ext cx="1600200" cy="4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 algn="r"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</a:rPr>
              <a:t>Short</a:t>
            </a:r>
            <a:endParaRPr lang="en-GB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94993" name="Rectangle 49"/>
          <p:cNvSpPr>
            <a:spLocks noChangeArrowheads="1"/>
          </p:cNvSpPr>
          <p:nvPr/>
        </p:nvSpPr>
        <p:spPr bwMode="auto">
          <a:xfrm>
            <a:off x="723201" y="4419600"/>
            <a:ext cx="7737231" cy="838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  <a:buFontTx/>
              <a:buChar char="•"/>
            </a:pPr>
            <a:r>
              <a:rPr lang="en-GB" sz="2200" b="1">
                <a:sym typeface="Wingdings" pitchFamily="2" charset="2"/>
              </a:rPr>
              <a:t>09/06 to 10/06/2009: Vacuum leak in the PS (SS52)</a:t>
            </a:r>
          </a:p>
          <a:p>
            <a:pPr marL="360363" indent="-360363">
              <a:spcBef>
                <a:spcPct val="20000"/>
              </a:spcBef>
              <a:buFontTx/>
              <a:buChar char="•"/>
            </a:pPr>
            <a:r>
              <a:rPr lang="en-GB" sz="2200" b="1">
                <a:sym typeface="Wingdings" pitchFamily="2" charset="2"/>
              </a:rPr>
              <a:t>1 </a:t>
            </a:r>
            <a:r>
              <a:rPr lang="en-GB" sz="2200" b="1">
                <a:latin typeface="Symbol" pitchFamily="18" charset="2"/>
                <a:sym typeface="Wingdings" pitchFamily="2" charset="2"/>
              </a:rPr>
              <a:t>W</a:t>
            </a:r>
            <a:r>
              <a:rPr lang="en-GB" sz="2200" b="1">
                <a:sym typeface="Wingdings" pitchFamily="2" charset="2"/>
              </a:rPr>
              <a:t> resistor of RF bypass was found to be open, traces of arcing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94994" name="Rectangle 50"/>
          <p:cNvSpPr>
            <a:spLocks noChangeArrowheads="1"/>
          </p:cNvSpPr>
          <p:nvPr/>
        </p:nvSpPr>
        <p:spPr bwMode="auto">
          <a:xfrm>
            <a:off x="723201" y="5257800"/>
            <a:ext cx="7737231" cy="1447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  <a:buFontTx/>
              <a:buChar char="•"/>
            </a:pPr>
            <a:r>
              <a:rPr lang="en-GB" sz="1800" b="1">
                <a:sym typeface="Wingdings" pitchFamily="2" charset="2"/>
              </a:rPr>
              <a:t>Measurements of beam induced voltage across the bypass</a:t>
            </a:r>
          </a:p>
          <a:p>
            <a:pPr marL="539750" lvl="1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2000" b="1">
                <a:sym typeface="Wingdings" pitchFamily="2" charset="2"/>
              </a:rPr>
              <a:t> </a:t>
            </a:r>
            <a:r>
              <a:rPr lang="en-GB" sz="2000" b="1">
                <a:solidFill>
                  <a:srgbClr val="FF0000"/>
                </a:solidFill>
                <a:sym typeface="Wingdings" pitchFamily="2" charset="2"/>
              </a:rPr>
              <a:t>Power and voltage found to be well within resistor specification</a:t>
            </a:r>
          </a:p>
          <a:p>
            <a:pPr marL="360363" indent="-360363">
              <a:spcBef>
                <a:spcPct val="20000"/>
              </a:spcBef>
              <a:buFontTx/>
              <a:buChar char="•"/>
            </a:pPr>
            <a:r>
              <a:rPr lang="en-GB" sz="1800" b="1">
                <a:sym typeface="Wingdings" pitchFamily="2" charset="2"/>
              </a:rPr>
              <a:t>Measured &gt; 30% of bypasses</a:t>
            </a:r>
          </a:p>
          <a:p>
            <a:pPr marL="539750" lvl="1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2000" b="1">
                <a:sym typeface="Wingdings" pitchFamily="2" charset="2"/>
              </a:rPr>
              <a:t> </a:t>
            </a:r>
            <a:r>
              <a:rPr lang="en-GB" sz="2000" b="1">
                <a:solidFill>
                  <a:srgbClr val="FF0000"/>
                </a:solidFill>
                <a:sym typeface="Wingdings" pitchFamily="2" charset="2"/>
              </a:rPr>
              <a:t>No further broken bypass found</a:t>
            </a:r>
          </a:p>
          <a:p>
            <a:pPr marL="539750" lvl="1">
              <a:spcBef>
                <a:spcPct val="20000"/>
              </a:spcBef>
              <a:buFont typeface="Times New Roman" pitchFamily="18" charset="0"/>
              <a:buChar char="→"/>
            </a:pPr>
            <a:endParaRPr lang="en-GB" sz="2000" b="1">
              <a:solidFill>
                <a:srgbClr val="FF0000"/>
              </a:solidFill>
              <a:sym typeface="Wingdings" pitchFamily="2" charset="2"/>
            </a:endParaRPr>
          </a:p>
          <a:p>
            <a:pPr marL="360363" indent="-360363">
              <a:spcBef>
                <a:spcPct val="20000"/>
              </a:spcBef>
              <a:buFontTx/>
              <a:buChar char="•"/>
            </a:pPr>
            <a:endParaRPr lang="en-GB" sz="2200" b="1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94995" name="Rectangle 51"/>
          <p:cNvSpPr>
            <a:spLocks noChangeArrowheads="1"/>
          </p:cNvSpPr>
          <p:nvPr/>
        </p:nvSpPr>
        <p:spPr bwMode="auto">
          <a:xfrm rot="746171">
            <a:off x="6561294" y="4114800"/>
            <a:ext cx="1756997" cy="381000"/>
          </a:xfrm>
          <a:prstGeom prst="rect">
            <a:avLst/>
          </a:prstGeom>
          <a:solidFill>
            <a:srgbClr val="0000FF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indent="-452438" algn="ctr">
              <a:spcBef>
                <a:spcPct val="20000"/>
              </a:spcBef>
            </a:pPr>
            <a:r>
              <a:rPr lang="en-GB" sz="1800" b="1">
                <a:solidFill>
                  <a:schemeClr val="bg1"/>
                </a:solidFill>
              </a:rPr>
              <a:t>IRF, 08/07/2009</a:t>
            </a:r>
            <a:endParaRPr lang="en-GB" sz="1800" b="1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376864" y="6400800"/>
            <a:ext cx="533400" cy="152400"/>
          </a:xfrm>
        </p:spPr>
        <p:txBody>
          <a:bodyPr/>
          <a:lstStyle/>
          <a:p>
            <a:fld id="{29E5AC37-9A7B-4DDC-BEDE-16CA2F5B4337}" type="slidenum">
              <a:rPr lang="en-US"/>
              <a:pPr/>
              <a:t>5</a:t>
            </a:fld>
            <a:endParaRPr lang="en-US"/>
          </a:p>
        </p:txBody>
      </p:sp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378187" y="228600"/>
            <a:ext cx="83702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</a:rPr>
              <a:t>Measurement campaign 2009/2010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33878" name="Rectangle 22"/>
          <p:cNvSpPr>
            <a:spLocks noChangeArrowheads="1"/>
          </p:cNvSpPr>
          <p:nvPr/>
        </p:nvSpPr>
        <p:spPr bwMode="auto">
          <a:xfrm>
            <a:off x="659541" y="1062608"/>
            <a:ext cx="7737231" cy="494184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  <a:buFontTx/>
              <a:buChar char="•"/>
            </a:pPr>
            <a:r>
              <a:rPr lang="en-GB" sz="2200" b="1" dirty="0">
                <a:sym typeface="Wingdings" pitchFamily="2" charset="2"/>
              </a:rPr>
              <a:t>All bypasses measured </a:t>
            </a:r>
            <a:r>
              <a:rPr lang="en-GB" sz="2200" b="1" dirty="0" smtClean="0">
                <a:sym typeface="Wingdings" pitchFamily="2" charset="2"/>
              </a:rPr>
              <a:t>at </a:t>
            </a:r>
            <a:r>
              <a:rPr lang="en-GB" sz="2200" b="1" dirty="0">
                <a:sym typeface="Wingdings" pitchFamily="2" charset="2"/>
              </a:rPr>
              <a:t>the end of </a:t>
            </a:r>
            <a:r>
              <a:rPr lang="en-GB" sz="2200" b="1" dirty="0" smtClean="0">
                <a:sym typeface="Wingdings" pitchFamily="2" charset="2"/>
              </a:rPr>
              <a:t>2009/2010 </a:t>
            </a:r>
            <a:r>
              <a:rPr lang="en-GB" sz="2200" b="1" dirty="0">
                <a:sym typeface="Wingdings" pitchFamily="2" charset="2"/>
              </a:rPr>
              <a:t>shut-down</a:t>
            </a:r>
            <a:endParaRPr lang="en-GB" sz="2200" b="1" dirty="0"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33879" name="Picture 23" descr="SD34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10" y="2057400"/>
            <a:ext cx="3376246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80" name="Picture 24" descr="SD51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6" y="2057401"/>
            <a:ext cx="3446585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3881" name="Rectangle 25"/>
          <p:cNvSpPr>
            <a:spLocks noChangeArrowheads="1"/>
          </p:cNvSpPr>
          <p:nvPr/>
        </p:nvSpPr>
        <p:spPr bwMode="auto">
          <a:xfrm>
            <a:off x="3402741" y="1600200"/>
            <a:ext cx="25321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/>
              <a:t>What was found…</a:t>
            </a:r>
          </a:p>
        </p:txBody>
      </p:sp>
      <p:sp>
        <p:nvSpPr>
          <p:cNvPr id="633882" name="Rectangle 26"/>
          <p:cNvSpPr>
            <a:spLocks noChangeArrowheads="1"/>
          </p:cNvSpPr>
          <p:nvPr/>
        </p:nvSpPr>
        <p:spPr bwMode="auto">
          <a:xfrm>
            <a:off x="659541" y="4038600"/>
            <a:ext cx="7737231" cy="15254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  <a:buFontTx/>
              <a:buChar char="•"/>
            </a:pPr>
            <a:r>
              <a:rPr lang="en-GB" sz="2200" b="1" dirty="0" smtClean="0">
                <a:sym typeface="Wingdings" pitchFamily="2" charset="2"/>
              </a:rPr>
              <a:t>2 </a:t>
            </a:r>
            <a:r>
              <a:rPr lang="en-GB" sz="2200" b="1" dirty="0">
                <a:sym typeface="Wingdings" pitchFamily="2" charset="2"/>
              </a:rPr>
              <a:t>Bad contacts: SS47 (</a:t>
            </a:r>
            <a:r>
              <a:rPr lang="en-GB" sz="2200" b="1" dirty="0" err="1">
                <a:sym typeface="Wingdings" pitchFamily="2" charset="2"/>
              </a:rPr>
              <a:t>aval</a:t>
            </a:r>
            <a:r>
              <a:rPr lang="en-GB" sz="2200" b="1" dirty="0">
                <a:sym typeface="Wingdings" pitchFamily="2" charset="2"/>
              </a:rPr>
              <a:t>) , SS59 (</a:t>
            </a:r>
            <a:r>
              <a:rPr lang="en-GB" sz="2200" b="1" dirty="0" err="1">
                <a:sym typeface="Wingdings" pitchFamily="2" charset="2"/>
              </a:rPr>
              <a:t>amont</a:t>
            </a:r>
            <a:r>
              <a:rPr lang="en-GB" sz="2200" b="1" dirty="0">
                <a:sym typeface="Wingdings" pitchFamily="2" charset="2"/>
              </a:rPr>
              <a:t>)</a:t>
            </a:r>
          </a:p>
          <a:p>
            <a:pPr marL="360363" indent="-36036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GB" sz="2200" b="1" dirty="0" smtClean="0">
                <a:solidFill>
                  <a:srgbClr val="0000FF"/>
                </a:solidFill>
                <a:sym typeface="Wingdings" pitchFamily="2" charset="2"/>
              </a:rPr>
              <a:t>3 </a:t>
            </a:r>
            <a:r>
              <a:rPr lang="en-GB" sz="2200" b="1" dirty="0">
                <a:solidFill>
                  <a:srgbClr val="0000FF"/>
                </a:solidFill>
                <a:sym typeface="Wingdings" pitchFamily="2" charset="2"/>
              </a:rPr>
              <a:t>RF bypasses with their resistors broken (two of them burnt):</a:t>
            </a:r>
          </a:p>
          <a:p>
            <a:pPr marL="360363" indent="-360363">
              <a:spcBef>
                <a:spcPct val="20000"/>
              </a:spcBef>
            </a:pPr>
            <a:r>
              <a:rPr lang="en-GB" sz="2200" b="1" dirty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GB" sz="2200" b="1" dirty="0" smtClean="0">
                <a:sym typeface="Wingdings" pitchFamily="2" charset="2"/>
              </a:rPr>
              <a:t>SS21 </a:t>
            </a:r>
            <a:r>
              <a:rPr lang="en-GB" sz="2200" b="1" dirty="0">
                <a:sym typeface="Wingdings" pitchFamily="2" charset="2"/>
              </a:rPr>
              <a:t>(</a:t>
            </a:r>
            <a:r>
              <a:rPr lang="en-GB" sz="2200" b="1" dirty="0" err="1">
                <a:sym typeface="Wingdings" pitchFamily="2" charset="2"/>
              </a:rPr>
              <a:t>amont</a:t>
            </a:r>
            <a:r>
              <a:rPr lang="en-GB" sz="2200" b="1" dirty="0">
                <a:sym typeface="Wingdings" pitchFamily="2" charset="2"/>
              </a:rPr>
              <a:t>), SS34 (</a:t>
            </a:r>
            <a:r>
              <a:rPr lang="en-GB" sz="2200" b="1" dirty="0" err="1">
                <a:sym typeface="Wingdings" pitchFamily="2" charset="2"/>
              </a:rPr>
              <a:t>aval</a:t>
            </a:r>
            <a:r>
              <a:rPr lang="en-GB" sz="2200" b="1" dirty="0">
                <a:sym typeface="Wingdings" pitchFamily="2" charset="2"/>
              </a:rPr>
              <a:t>), SS51 (</a:t>
            </a:r>
            <a:r>
              <a:rPr lang="en-GB" sz="2200" b="1" dirty="0" err="1">
                <a:sym typeface="Wingdings" pitchFamily="2" charset="2"/>
              </a:rPr>
              <a:t>aval</a:t>
            </a:r>
            <a:r>
              <a:rPr lang="en-GB" sz="2200" b="1" dirty="0">
                <a:sym typeface="Wingdings" pitchFamily="2" charset="2"/>
              </a:rPr>
              <a:t>)</a:t>
            </a:r>
          </a:p>
        </p:txBody>
      </p:sp>
      <p:sp>
        <p:nvSpPr>
          <p:cNvPr id="633883" name="Rectangle 27"/>
          <p:cNvSpPr>
            <a:spLocks noChangeArrowheads="1"/>
          </p:cNvSpPr>
          <p:nvPr/>
        </p:nvSpPr>
        <p:spPr bwMode="auto">
          <a:xfrm>
            <a:off x="659541" y="5564088"/>
            <a:ext cx="7737231" cy="7452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  <a:buFontTx/>
              <a:buChar char="•"/>
            </a:pPr>
            <a:r>
              <a:rPr lang="en-GB" sz="2200" b="1" dirty="0" smtClean="0">
                <a:sym typeface="Wingdings" pitchFamily="2" charset="2"/>
              </a:rPr>
              <a:t>However</a:t>
            </a:r>
            <a:r>
              <a:rPr lang="en-GB" sz="2200" b="1" dirty="0">
                <a:sym typeface="Wingdings" pitchFamily="2" charset="2"/>
              </a:rPr>
              <a:t>: </a:t>
            </a:r>
            <a:r>
              <a:rPr lang="en-GB" sz="2200" b="1" dirty="0">
                <a:solidFill>
                  <a:srgbClr val="FF0000"/>
                </a:solidFill>
                <a:sym typeface="Wingdings" pitchFamily="2" charset="2"/>
              </a:rPr>
              <a:t>Only bypasses with the new damping resistor affected</a:t>
            </a:r>
            <a:endParaRPr lang="en-GB" sz="2200" b="1" dirty="0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04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38229" y="6400800"/>
            <a:ext cx="533400" cy="152400"/>
          </a:xfrm>
        </p:spPr>
        <p:txBody>
          <a:bodyPr/>
          <a:lstStyle/>
          <a:p>
            <a:fld id="{B49BE7FB-6493-4B9D-A3DC-1D5EA4FEA66F}" type="slidenum">
              <a:rPr lang="en-US"/>
              <a:pPr/>
              <a:t>6</a:t>
            </a:fld>
            <a:endParaRPr lang="en-US"/>
          </a:p>
        </p:txBody>
      </p:sp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539552" y="228600"/>
            <a:ext cx="83702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Summary since start-up 2009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83568" y="1365920"/>
            <a:ext cx="330590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New type bypasses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14" name="Rectangle 10"/>
          <p:cNvSpPr>
            <a:spLocks noChangeArrowheads="1"/>
          </p:cNvSpPr>
          <p:nvPr/>
        </p:nvSpPr>
        <p:spPr bwMode="auto">
          <a:xfrm>
            <a:off x="3989476" y="13659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24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683568" y="1823120"/>
            <a:ext cx="330590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Old type bypasses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16" name="Rectangle 12"/>
          <p:cNvSpPr>
            <a:spLocks noChangeArrowheads="1"/>
          </p:cNvSpPr>
          <p:nvPr/>
        </p:nvSpPr>
        <p:spPr bwMode="auto">
          <a:xfrm>
            <a:off x="4974215" y="13659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  <a:sym typeface="Wingdings" pitchFamily="2" charset="2"/>
              </a:rPr>
              <a:t>1+3</a:t>
            </a:r>
            <a:endParaRPr lang="en-GB" sz="2200" b="1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17" name="Rectangle 13"/>
          <p:cNvSpPr>
            <a:spLocks noChangeArrowheads="1"/>
          </p:cNvSpPr>
          <p:nvPr/>
        </p:nvSpPr>
        <p:spPr bwMode="auto">
          <a:xfrm>
            <a:off x="5958953" y="13659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  <a:sym typeface="Wingdings" pitchFamily="2" charset="2"/>
              </a:rPr>
              <a:t>17 %</a:t>
            </a:r>
            <a:endParaRPr lang="en-GB" sz="2200" b="1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18" name="Rectangle 14"/>
          <p:cNvSpPr>
            <a:spLocks noChangeArrowheads="1"/>
          </p:cNvSpPr>
          <p:nvPr/>
        </p:nvSpPr>
        <p:spPr bwMode="auto">
          <a:xfrm>
            <a:off x="3989476" y="18231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126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19" name="Rectangle 15"/>
          <p:cNvSpPr>
            <a:spLocks noChangeArrowheads="1"/>
          </p:cNvSpPr>
          <p:nvPr/>
        </p:nvSpPr>
        <p:spPr bwMode="auto">
          <a:xfrm>
            <a:off x="4974215" y="18231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0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5958953" y="18231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0 %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21" name="Rectangle 17"/>
          <p:cNvSpPr>
            <a:spLocks noChangeArrowheads="1"/>
          </p:cNvSpPr>
          <p:nvPr/>
        </p:nvSpPr>
        <p:spPr bwMode="auto">
          <a:xfrm>
            <a:off x="683568" y="2280320"/>
            <a:ext cx="330590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PSB type ‘pince’ bypass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28" name="Rectangle 24"/>
          <p:cNvSpPr>
            <a:spLocks noChangeArrowheads="1"/>
          </p:cNvSpPr>
          <p:nvPr/>
        </p:nvSpPr>
        <p:spPr bwMode="auto">
          <a:xfrm>
            <a:off x="3989476" y="22803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6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29" name="Rectangle 25"/>
          <p:cNvSpPr>
            <a:spLocks noChangeArrowheads="1"/>
          </p:cNvSpPr>
          <p:nvPr/>
        </p:nvSpPr>
        <p:spPr bwMode="auto">
          <a:xfrm>
            <a:off x="4974215" y="22803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0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30" name="Rectangle 26"/>
          <p:cNvSpPr>
            <a:spLocks noChangeArrowheads="1"/>
          </p:cNvSpPr>
          <p:nvPr/>
        </p:nvSpPr>
        <p:spPr bwMode="auto">
          <a:xfrm>
            <a:off x="5958953" y="22803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0 %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31" name="Rectangle 27"/>
          <p:cNvSpPr>
            <a:spLocks noChangeArrowheads="1"/>
          </p:cNvSpPr>
          <p:nvPr/>
        </p:nvSpPr>
        <p:spPr bwMode="auto">
          <a:xfrm>
            <a:off x="683568" y="2737520"/>
            <a:ext cx="330590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Short-circuits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32" name="Rectangle 28"/>
          <p:cNvSpPr>
            <a:spLocks noChangeArrowheads="1"/>
          </p:cNvSpPr>
          <p:nvPr/>
        </p:nvSpPr>
        <p:spPr bwMode="auto">
          <a:xfrm>
            <a:off x="3989476" y="27375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46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33" name="Rectangle 29"/>
          <p:cNvSpPr>
            <a:spLocks noChangeArrowheads="1"/>
          </p:cNvSpPr>
          <p:nvPr/>
        </p:nvSpPr>
        <p:spPr bwMode="auto">
          <a:xfrm>
            <a:off x="4974215" y="27375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0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34" name="Rectangle 30"/>
          <p:cNvSpPr>
            <a:spLocks noChangeArrowheads="1"/>
          </p:cNvSpPr>
          <p:nvPr/>
        </p:nvSpPr>
        <p:spPr bwMode="auto">
          <a:xfrm>
            <a:off x="5958953" y="27375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0 %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36" name="Rectangle 32"/>
          <p:cNvSpPr>
            <a:spLocks noChangeArrowheads="1"/>
          </p:cNvSpPr>
          <p:nvPr/>
        </p:nvSpPr>
        <p:spPr bwMode="auto">
          <a:xfrm>
            <a:off x="3989476" y="908720"/>
            <a:ext cx="98473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Total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39" name="Rectangle 35"/>
          <p:cNvSpPr>
            <a:spLocks noChangeArrowheads="1"/>
          </p:cNvSpPr>
          <p:nvPr/>
        </p:nvSpPr>
        <p:spPr bwMode="auto">
          <a:xfrm>
            <a:off x="4974215" y="908720"/>
            <a:ext cx="1969477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Broken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35941" name="Rectangle 37"/>
          <p:cNvSpPr>
            <a:spLocks noChangeArrowheads="1"/>
          </p:cNvSpPr>
          <p:nvPr/>
        </p:nvSpPr>
        <p:spPr bwMode="auto">
          <a:xfrm>
            <a:off x="683569" y="908720"/>
            <a:ext cx="6260123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943" name="Line 39"/>
          <p:cNvSpPr>
            <a:spLocks noChangeShapeType="1"/>
          </p:cNvSpPr>
          <p:nvPr/>
        </p:nvSpPr>
        <p:spPr bwMode="auto">
          <a:xfrm>
            <a:off x="683569" y="1365920"/>
            <a:ext cx="62601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945" name="AutoShape 41"/>
          <p:cNvSpPr>
            <a:spLocks noChangeArrowheads="1"/>
          </p:cNvSpPr>
          <p:nvPr/>
        </p:nvSpPr>
        <p:spPr bwMode="auto">
          <a:xfrm>
            <a:off x="7164288" y="1720478"/>
            <a:ext cx="1368152" cy="848072"/>
          </a:xfrm>
          <a:prstGeom prst="wedgeEllipseCallout">
            <a:avLst>
              <a:gd name="adj1" fmla="val -166911"/>
              <a:gd name="adj2" fmla="val -5436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Broken resistor!</a:t>
            </a:r>
          </a:p>
        </p:txBody>
      </p:sp>
      <p:sp>
        <p:nvSpPr>
          <p:cNvPr id="635947" name="Rectangle 43"/>
          <p:cNvSpPr>
            <a:spLocks noChangeArrowheads="1"/>
          </p:cNvSpPr>
          <p:nvPr/>
        </p:nvSpPr>
        <p:spPr bwMode="auto">
          <a:xfrm>
            <a:off x="683568" y="3428256"/>
            <a:ext cx="7737231" cy="1368896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00FF"/>
                </a:solidFill>
              </a:rPr>
              <a:t>All 24 </a:t>
            </a:r>
            <a:r>
              <a:rPr lang="en-GB" sz="2000" b="1" dirty="0">
                <a:solidFill>
                  <a:srgbClr val="0000FF"/>
                </a:solidFill>
              </a:rPr>
              <a:t>new </a:t>
            </a:r>
            <a:r>
              <a:rPr lang="en-GB" sz="2000" b="1" dirty="0" smtClean="0">
                <a:solidFill>
                  <a:srgbClr val="0000FF"/>
                </a:solidFill>
              </a:rPr>
              <a:t>type </a:t>
            </a:r>
            <a:r>
              <a:rPr lang="en-GB" sz="2000" b="1" dirty="0" err="1" smtClean="0">
                <a:solidFill>
                  <a:srgbClr val="0000FF"/>
                </a:solidFill>
              </a:rPr>
              <a:t>bypases</a:t>
            </a:r>
            <a:r>
              <a:rPr lang="en-GB" sz="2000" b="1" dirty="0" smtClean="0">
                <a:solidFill>
                  <a:srgbClr val="0000FF"/>
                </a:solidFill>
              </a:rPr>
              <a:t> were changed against </a:t>
            </a:r>
            <a:r>
              <a:rPr lang="en-GB" sz="2000" b="1" dirty="0">
                <a:solidFill>
                  <a:srgbClr val="0000FF"/>
                </a:solidFill>
              </a:rPr>
              <a:t>old type </a:t>
            </a:r>
            <a:r>
              <a:rPr lang="en-GB" sz="2000" b="1" dirty="0" smtClean="0">
                <a:solidFill>
                  <a:srgbClr val="0000FF"/>
                </a:solidFill>
              </a:rPr>
              <a:t>in 2010</a:t>
            </a:r>
          </a:p>
          <a:p>
            <a:pPr marL="893763" lvl="1" indent="-354013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1800" b="1" dirty="0" smtClean="0"/>
              <a:t>Smaller average power of old damping resistors (~ 10 W) seems sufficient</a:t>
            </a:r>
          </a:p>
          <a:p>
            <a:pPr marL="893763" lvl="1" indent="-354013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1800" b="1" dirty="0" smtClean="0"/>
              <a:t>No further resistor breakdown found in 2011 and 2012</a:t>
            </a:r>
            <a:endParaRPr lang="en-GB" sz="1800" b="1" dirty="0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676417" y="5423520"/>
            <a:ext cx="330590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Old type bypasses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982325" y="54235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 dirty="0" smtClean="0">
                <a:sym typeface="Wingdings" pitchFamily="2" charset="2"/>
              </a:rPr>
              <a:t>151</a:t>
            </a:r>
            <a:endParaRPr lang="en-GB" sz="2200" b="1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2676417" y="5880720"/>
            <a:ext cx="330590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PSB type ‘pince’ bypass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5982325" y="58807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 dirty="0" smtClean="0">
                <a:sym typeface="Wingdings" pitchFamily="2" charset="2"/>
              </a:rPr>
              <a:t>5</a:t>
            </a:r>
            <a:endParaRPr lang="en-GB" sz="2200" b="1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2676417" y="6337920"/>
            <a:ext cx="330590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Short-circuits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5982325" y="6337920"/>
            <a:ext cx="9847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46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5982325" y="4988024"/>
            <a:ext cx="984738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ctr">
              <a:spcBef>
                <a:spcPct val="20000"/>
              </a:spcBef>
            </a:pPr>
            <a:r>
              <a:rPr lang="en-GB" sz="2200" b="1">
                <a:sym typeface="Wingdings" pitchFamily="2" charset="2"/>
              </a:rPr>
              <a:t>Total</a:t>
            </a:r>
            <a:endParaRPr lang="en-GB" sz="2200" b="1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2676419" y="4966320"/>
            <a:ext cx="4267272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3568" y="496405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Present situation: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3040360"/>
            <a:ext cx="267464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/>
              <a:t>SPS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80927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Measurement Setup</a:t>
            </a:r>
            <a:endParaRPr lang="en-GB" dirty="0"/>
          </a:p>
        </p:txBody>
      </p:sp>
      <p:pic>
        <p:nvPicPr>
          <p:cNvPr id="1026" name="Picture 2" descr="C:\Users\federman\AppData\Local\Microsoft\Windows\Temporary Internet Files\Content.Outlook\6HGC5QI0\QF32010 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6" y="116074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9676" y="2838014"/>
            <a:ext cx="900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BPM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95736" y="3429000"/>
            <a:ext cx="432048" cy="4860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131840" y="3099624"/>
            <a:ext cx="1368152" cy="2417608"/>
          </a:xfrm>
          <a:prstGeom prst="ellipse">
            <a:avLst/>
          </a:prstGeom>
          <a:solidFill>
            <a:schemeClr val="bg1">
              <a:lumMod val="75000"/>
              <a:alpha val="25000"/>
            </a:schemeClr>
          </a:solidFill>
          <a:ln w="25400" cmpd="sng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ne 167"/>
          <p:cNvSpPr>
            <a:spLocks noChangeShapeType="1"/>
          </p:cNvSpPr>
          <p:nvPr/>
        </p:nvSpPr>
        <p:spPr bwMode="auto">
          <a:xfrm>
            <a:off x="923656" y="764704"/>
            <a:ext cx="2712240" cy="28803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1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3322712" cy="936104"/>
          </a:xfrm>
        </p:spPr>
        <p:txBody>
          <a:bodyPr/>
          <a:lstStyle/>
          <a:p>
            <a:pPr algn="just"/>
            <a:r>
              <a:rPr lang="en-GB" dirty="0" smtClean="0"/>
              <a:t>Measurement Setup</a:t>
            </a:r>
            <a:endParaRPr lang="en-GB" dirty="0"/>
          </a:p>
        </p:txBody>
      </p:sp>
      <p:pic>
        <p:nvPicPr>
          <p:cNvPr id="2051" name="Picture 3" descr="C:\Users\federman\AppData\Local\Microsoft\Windows\Temporary Internet Files\Content.Outlook\6HGC5QI0\QF32010 Measurement 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527"/>
          <a:stretch/>
        </p:blipFill>
        <p:spPr bwMode="auto">
          <a:xfrm>
            <a:off x="4667057" y="1340769"/>
            <a:ext cx="422542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5008" y="1373561"/>
            <a:ext cx="33227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Measurement on flange near QF32010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102462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378</Words>
  <Application>Microsoft Office PowerPoint</Application>
  <PresentationFormat>On-screen Show (4:3)</PresentationFormat>
  <Paragraphs>96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Composite</vt:lpstr>
      <vt:lpstr>Considerations for the low-frequency impedance of enamel coated flanges in the PS, booster and  in the SPS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Setup</vt:lpstr>
      <vt:lpstr>Measurement Setup</vt:lpstr>
      <vt:lpstr>Measurement Results (S11) Imaginary part</vt:lpstr>
      <vt:lpstr>Measurement Results (S11) Real part</vt:lpstr>
      <vt:lpstr>Measurement Results (S11) Lin MAG</vt:lpstr>
      <vt:lpstr>Measurement Setup on flange near VVSB31997</vt:lpstr>
      <vt:lpstr>Measurement Setup</vt:lpstr>
      <vt:lpstr>Measurement Results (S11) Imaginary part Left Measurement</vt:lpstr>
      <vt:lpstr>PowerPoint Presentation</vt:lpstr>
      <vt:lpstr>Measurement Setup</vt:lpstr>
      <vt:lpstr>Measurement Results (S11) Imaginary part Right Measurement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for the low-frequency part  and  PS/PSB</dc:title>
  <dc:creator>Silke Federmann</dc:creator>
  <cp:lastModifiedBy>Joao Bento</cp:lastModifiedBy>
  <cp:revision>15</cp:revision>
  <dcterms:created xsi:type="dcterms:W3CDTF">2013-04-24T13:36:50Z</dcterms:created>
  <dcterms:modified xsi:type="dcterms:W3CDTF">2013-04-25T09:54:13Z</dcterms:modified>
</cp:coreProperties>
</file>