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0" r:id="rId3"/>
    <p:sldId id="258" r:id="rId4"/>
    <p:sldId id="309" r:id="rId5"/>
    <p:sldId id="318" r:id="rId6"/>
    <p:sldId id="271" r:id="rId7"/>
    <p:sldId id="319" r:id="rId8"/>
    <p:sldId id="297" r:id="rId9"/>
    <p:sldId id="317" r:id="rId10"/>
    <p:sldId id="268" r:id="rId11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1" autoAdjust="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A9DD5-DECA-4D81-9060-56BABD3819F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1E868-2E41-422D-8722-5E3B4575B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9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7079A-3411-48BB-BDC9-13CABEB89461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6A80C-8127-4A15-98F1-007D1B3C8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9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383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90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585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90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259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90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001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90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6A80C-8127-4A15-98F1-007D1B3C8FF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28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6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90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77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06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47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31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42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99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77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7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D592-45FA-4CC0-A2F2-980045C86B79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9AC03-54E3-4DAB-B1BA-105F4D2C7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85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SPS flanges</a:t>
            </a:r>
            <a:br>
              <a:rPr lang="en-GB" dirty="0" smtClean="0"/>
            </a:br>
            <a:r>
              <a:rPr lang="en-GB" dirty="0" smtClean="0"/>
              <a:t>Simulations &amp; Measurements</a:t>
            </a:r>
            <a:br>
              <a:rPr lang="en-GB" dirty="0" smtClean="0"/>
            </a:br>
            <a:r>
              <a:rPr lang="en-GB" dirty="0" smtClean="0"/>
              <a:t>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265584"/>
          </a:xfrm>
        </p:spPr>
        <p:txBody>
          <a:bodyPr>
            <a:normAutofit fontScale="40000" lnSpcReduction="20000"/>
          </a:bodyPr>
          <a:lstStyle/>
          <a:p>
            <a:r>
              <a:rPr lang="en-GB" dirty="0" smtClean="0"/>
              <a:t>Fritz Caspers and Jose E. Varela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6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en-GB" dirty="0" smtClean="0"/>
              <a:t>All the elements in the original flange list have been analysed.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impedance, Q and R/Q values have been provided for the bigger resonances.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 ‘calibration’ of the conductivity value to be used in simulations for the Nickel-Chrome has been carried out.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0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GB" dirty="0" smtClean="0"/>
              <a:t>Impedance List Update</a:t>
            </a:r>
          </a:p>
          <a:p>
            <a:r>
              <a:rPr lang="en-GB" dirty="0" smtClean="0"/>
              <a:t>Damping </a:t>
            </a:r>
            <a:r>
              <a:rPr lang="en-GB" dirty="0" smtClean="0"/>
              <a:t>Resistors in Simulations</a:t>
            </a:r>
            <a:endParaRPr lang="en-GB" dirty="0" smtClean="0"/>
          </a:p>
          <a:p>
            <a:r>
              <a:rPr lang="en-GB" dirty="0" smtClean="0"/>
              <a:t>Conclusions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2059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We continue to search for possible causes of the suspected 1.4GHz microwave instability in the SPS.</a:t>
            </a:r>
          </a:p>
          <a:p>
            <a:endParaRPr lang="en-GB" dirty="0" smtClean="0"/>
          </a:p>
          <a:p>
            <a:r>
              <a:rPr lang="en-GB" dirty="0" smtClean="0"/>
              <a:t>Last element of the </a:t>
            </a:r>
            <a:r>
              <a:rPr lang="en-GB" dirty="0" smtClean="0"/>
              <a:t>list </a:t>
            </a:r>
            <a:r>
              <a:rPr lang="en-GB" dirty="0" smtClean="0"/>
              <a:t>was simulated and impedance </a:t>
            </a:r>
            <a:r>
              <a:rPr lang="en-GB" dirty="0" smtClean="0"/>
              <a:t>has been included in the table.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Small study on the possibility of including the  damping resistors in simulations has been carried out.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9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Impedance List Update</a:t>
            </a:r>
          </a:p>
          <a:p>
            <a:r>
              <a:rPr lang="en-GB" dirty="0" smtClean="0"/>
              <a:t>Damping </a:t>
            </a:r>
            <a:r>
              <a:rPr lang="en-GB" dirty="0" smtClean="0"/>
              <a:t>Resistors in Simulations</a:t>
            </a:r>
            <a:endParaRPr lang="en-GB" dirty="0" smtClean="0"/>
          </a:p>
          <a:p>
            <a:r>
              <a:rPr lang="en-GB" dirty="0" smtClean="0"/>
              <a:t>Conclusions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12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768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Total Flange Impedance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701235"/>
              </p:ext>
            </p:extLst>
          </p:nvPr>
        </p:nvGraphicFramePr>
        <p:xfrm>
          <a:off x="35496" y="1412776"/>
          <a:ext cx="9073007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768085"/>
                <a:gridCol w="896100"/>
                <a:gridCol w="1088121"/>
                <a:gridCol w="1136126"/>
                <a:gridCol w="1296144"/>
                <a:gridCol w="720079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Flange Type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Enamel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Bellow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r>
                        <a:rPr lang="en-GB" sz="1200" dirty="0" smtClean="0"/>
                        <a:t>um.</a:t>
                      </a:r>
                      <a:r>
                        <a:rPr lang="en-GB" sz="1200" baseline="0" dirty="0" smtClean="0"/>
                        <a:t> of elements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Freq.</a:t>
                      </a:r>
                      <a:r>
                        <a:rPr lang="en-GB" baseline="0" dirty="0" smtClean="0"/>
                        <a:t> [GHz]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Impedance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R/Q [</a:t>
                      </a:r>
                      <a:r>
                        <a:rPr lang="el-GR" dirty="0" smtClean="0"/>
                        <a:t>Ω</a:t>
                      </a:r>
                      <a:r>
                        <a:rPr lang="en-GB" dirty="0" smtClean="0"/>
                        <a:t>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Resistor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BPV-QD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1.21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633k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315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BPH-QF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1.28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1.03M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2496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Long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QF-MBA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1.41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1.6M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268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5985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Short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MBA-MBA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1.41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297k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285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Short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QF-QF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1.41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3.767M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1828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2061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Short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QD-QD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1.57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317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QF-QF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1.61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588k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980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BPH-QF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1.62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121k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1014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Long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QD-QD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651k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881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739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QD-QD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1.89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186k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1070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925760"/>
            <a:ext cx="91440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No damping resistors </a:t>
            </a:r>
            <a:r>
              <a:rPr lang="en-GB" dirty="0" smtClean="0">
                <a:solidFill>
                  <a:srgbClr val="FF0000"/>
                </a:solidFill>
              </a:rPr>
              <a:t>included in simulations.</a:t>
            </a:r>
          </a:p>
          <a:p>
            <a:pPr algn="ctr"/>
            <a:endParaRPr lang="en-GB" sz="1000" dirty="0" smtClean="0">
              <a:solidFill>
                <a:srgbClr val="FF0000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The ‘Resistor’ column states whether or not each element should have a resistor.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7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Impedance List Update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Damping </a:t>
            </a:r>
            <a:r>
              <a:rPr lang="en-GB" dirty="0" smtClean="0">
                <a:solidFill>
                  <a:srgbClr val="FF0000"/>
                </a:solidFill>
              </a:rPr>
              <a:t>Resistors in Simulations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Conclusions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227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Damping Resistor DC 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2088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A 4-wire DC measurement was taken on a long damping resistor as shown in the Figure.</a:t>
            </a:r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dirty="0" smtClean="0"/>
              <a:t>The measured resistance was 160</a:t>
            </a:r>
            <a:r>
              <a:rPr lang="el-GR" dirty="0" smtClean="0"/>
              <a:t>Ω</a:t>
            </a:r>
            <a:r>
              <a:rPr lang="en-GB" dirty="0" smtClean="0"/>
              <a:t>.</a:t>
            </a:r>
          </a:p>
          <a:p>
            <a:pPr algn="ctr"/>
            <a:endParaRPr lang="en-GB" dirty="0"/>
          </a:p>
        </p:txBody>
      </p:sp>
      <p:pic>
        <p:nvPicPr>
          <p:cNvPr id="4" name="Picture 3" descr="C:\Lyx_Docs\SPS_flange\4wireMethod_damping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912483"/>
            <a:ext cx="4680521" cy="254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702" y="3933056"/>
            <a:ext cx="429833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 conductivity value </a:t>
            </a:r>
            <a:r>
              <a:rPr lang="en-GB" sz="2800" dirty="0" smtClean="0"/>
              <a:t>of</a:t>
            </a:r>
          </a:p>
          <a:p>
            <a:pPr algn="ctr"/>
            <a:r>
              <a:rPr lang="en-GB" sz="2800" dirty="0" smtClean="0"/>
              <a:t>15.7 </a:t>
            </a:r>
            <a:r>
              <a:rPr lang="en-GB" sz="2800" dirty="0"/>
              <a:t>S/m for </a:t>
            </a:r>
            <a:r>
              <a:rPr lang="en-GB" sz="2800" dirty="0" smtClean="0"/>
              <a:t>the</a:t>
            </a:r>
          </a:p>
          <a:p>
            <a:pPr algn="ctr"/>
            <a:r>
              <a:rPr lang="en-GB" sz="2800" dirty="0" smtClean="0"/>
              <a:t>Nickel-Chrome </a:t>
            </a:r>
            <a:r>
              <a:rPr lang="en-GB" sz="2800" dirty="0"/>
              <a:t>layer was deduced from the measured value.</a:t>
            </a:r>
          </a:p>
          <a:p>
            <a:pPr algn="ctr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9690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Lyx_Docs\SPS_flange\condFittingQcurv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4904"/>
            <a:ext cx="5631607" cy="433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396536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Damping Resistor in Simulations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993285"/>
              </p:ext>
            </p:extLst>
          </p:nvPr>
        </p:nvGraphicFramePr>
        <p:xfrm>
          <a:off x="3851920" y="1190122"/>
          <a:ext cx="5267445" cy="2310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224136"/>
                <a:gridCol w="1224136"/>
                <a:gridCol w="1080120"/>
                <a:gridCol w="1018973"/>
              </a:tblGrid>
              <a:tr h="74191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Simulation</a:t>
                      </a:r>
                    </a:p>
                    <a:p>
                      <a:pPr algn="ctr"/>
                      <a:r>
                        <a:rPr lang="en-GB" dirty="0" smtClean="0"/>
                        <a:t>no Resistor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Simulation</a:t>
                      </a:r>
                    </a:p>
                    <a:p>
                      <a:pPr algn="ctr"/>
                      <a:r>
                        <a:rPr lang="en-GB" baseline="0" dirty="0" smtClean="0"/>
                        <a:t>with</a:t>
                      </a:r>
                    </a:p>
                    <a:p>
                      <a:pPr algn="ctr"/>
                      <a:r>
                        <a:rPr lang="en-GB" baseline="0" dirty="0" smtClean="0"/>
                        <a:t> Resistor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Meas.</a:t>
                      </a:r>
                    </a:p>
                    <a:p>
                      <a:pPr algn="ctr"/>
                      <a:r>
                        <a:rPr lang="en-GB" baseline="0" dirty="0" smtClean="0"/>
                        <a:t>no Resistor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Meas.</a:t>
                      </a:r>
                    </a:p>
                    <a:p>
                      <a:pPr algn="ctr"/>
                      <a:r>
                        <a:rPr lang="en-GB" baseline="0" dirty="0" smtClean="0"/>
                        <a:t>with</a:t>
                      </a:r>
                    </a:p>
                    <a:p>
                      <a:pPr algn="ctr"/>
                      <a:r>
                        <a:rPr lang="en-GB" baseline="0" dirty="0" smtClean="0"/>
                        <a:t> Resistor</a:t>
                      </a:r>
                      <a:endParaRPr lang="en-GB" dirty="0"/>
                    </a:p>
                  </a:txBody>
                  <a:tcPr anchor="ctr"/>
                </a:tc>
              </a:tr>
              <a:tr h="69824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 [GHz]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1.423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1.414 </a:t>
                      </a:r>
                    </a:p>
                    <a:p>
                      <a:pPr algn="ctr"/>
                      <a:r>
                        <a:rPr lang="en-GB" dirty="0" smtClean="0"/>
                        <a:t>(-0.68%)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1.417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1.411</a:t>
                      </a:r>
                    </a:p>
                    <a:p>
                      <a:pPr algn="ctr"/>
                      <a:r>
                        <a:rPr lang="en-GB" dirty="0" smtClean="0"/>
                        <a:t>(-0.42%)</a:t>
                      </a:r>
                      <a:endParaRPr lang="en-GB" dirty="0"/>
                    </a:p>
                  </a:txBody>
                  <a:tcPr anchor="ctr"/>
                </a:tc>
              </a:tr>
              <a:tr h="69824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Q</a:t>
                      </a:r>
                      <a:r>
                        <a:rPr lang="en-GB" baseline="-25000" dirty="0" smtClean="0"/>
                        <a:t>0</a:t>
                      </a:r>
                      <a:endParaRPr lang="en-GB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1910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1930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186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5483" y="5563190"/>
            <a:ext cx="2036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volume of the resistor represents around 1.5% of the total cavity volume.</a:t>
            </a:r>
          </a:p>
        </p:txBody>
      </p:sp>
      <p:pic>
        <p:nvPicPr>
          <p:cNvPr id="3075" name="Picture 3" descr="C:\Lyx_Docs\SPS_flange\fitResistorModelHFS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4" y="980728"/>
            <a:ext cx="2896303" cy="455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6156176" y="2982552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8367403" y="2982552"/>
            <a:ext cx="504056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012160" y="3342592"/>
            <a:ext cx="417644" cy="21957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4"/>
          </p:cNvCxnSpPr>
          <p:nvPr/>
        </p:nvCxnSpPr>
        <p:spPr>
          <a:xfrm flipH="1">
            <a:off x="8172400" y="3342592"/>
            <a:ext cx="447031" cy="210263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05652" y="4293096"/>
            <a:ext cx="1349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% </a:t>
            </a:r>
            <a:r>
              <a:rPr lang="en-GB" dirty="0" smtClean="0"/>
              <a:t>rel. error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7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Impedance List Update</a:t>
            </a:r>
          </a:p>
          <a:p>
            <a:r>
              <a:rPr lang="en-GB" dirty="0" smtClean="0"/>
              <a:t>Damping Resistors in Simulations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Conclusions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6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72595</TotalTime>
  <Words>408</Words>
  <Application>Microsoft Office PowerPoint</Application>
  <PresentationFormat>On-screen Show (4:3)</PresentationFormat>
  <Paragraphs>178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SPS flanges Simulations &amp; Measurements Update</vt:lpstr>
      <vt:lpstr>Outline</vt:lpstr>
      <vt:lpstr>Introduction</vt:lpstr>
      <vt:lpstr>Outline</vt:lpstr>
      <vt:lpstr>Total Flange Impedance</vt:lpstr>
      <vt:lpstr>Outline</vt:lpstr>
      <vt:lpstr>Damping Resistor DC Measurement</vt:lpstr>
      <vt:lpstr>Damping Resistor in Simulations</vt:lpstr>
      <vt:lpstr>Outline</vt:lpstr>
      <vt:lpstr>Conclusions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for the Measurement of Cavity Q’s in Reflection</dc:title>
  <dc:creator>Jose Enrique Varela Campelo</dc:creator>
  <cp:lastModifiedBy>Jose Enrique Varela Campelo</cp:lastModifiedBy>
  <cp:revision>256</cp:revision>
  <cp:lastPrinted>2013-10-03T09:04:36Z</cp:lastPrinted>
  <dcterms:created xsi:type="dcterms:W3CDTF">2013-02-21T13:42:40Z</dcterms:created>
  <dcterms:modified xsi:type="dcterms:W3CDTF">2013-10-24T09:22:28Z</dcterms:modified>
</cp:coreProperties>
</file>