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0"/>
  </p:notesMasterIdLst>
  <p:handoutMasterIdLst>
    <p:handoutMasterId r:id="rId21"/>
  </p:handoutMasterIdLst>
  <p:sldIdLst>
    <p:sldId id="256" r:id="rId3"/>
    <p:sldId id="295" r:id="rId4"/>
    <p:sldId id="298" r:id="rId5"/>
    <p:sldId id="299" r:id="rId6"/>
    <p:sldId id="300" r:id="rId7"/>
    <p:sldId id="301" r:id="rId8"/>
    <p:sldId id="302" r:id="rId9"/>
    <p:sldId id="303" r:id="rId10"/>
    <p:sldId id="305" r:id="rId11"/>
    <p:sldId id="306" r:id="rId12"/>
    <p:sldId id="307" r:id="rId13"/>
    <p:sldId id="308" r:id="rId14"/>
    <p:sldId id="309" r:id="rId15"/>
    <p:sldId id="311" r:id="rId16"/>
    <p:sldId id="304" r:id="rId17"/>
    <p:sldId id="310" r:id="rId18"/>
    <p:sldId id="28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B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73" autoAdjust="0"/>
  </p:normalViewPr>
  <p:slideViewPr>
    <p:cSldViewPr>
      <p:cViewPr varScale="1">
        <p:scale>
          <a:sx n="123" d="100"/>
          <a:sy n="123" d="100"/>
        </p:scale>
        <p:origin x="-120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8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8" d="100"/>
          <a:sy n="98" d="100"/>
        </p:scale>
        <p:origin x="-356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DE30E-3776-4432-9185-7AB93EEA3F97}" type="datetimeFigureOut">
              <a:rPr lang="en-GB" smtClean="0"/>
              <a:t>24/10/2013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BA6A4-5A45-48F0-B07F-712948ECE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885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EA243-E6BB-4EEA-96D1-1C97DAD2D575}" type="datetimeFigureOut">
              <a:rPr lang="en-GB" smtClean="0"/>
              <a:t>24/10/2013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DB602-6F08-4E86-BD0E-894F1F4A1E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402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DB602-6F08-4E86-BD0E-894F1F4A1E8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559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DB602-6F08-4E86-BD0E-894F1F4A1E8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007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DB602-6F08-4E86-BD0E-894F1F4A1E8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963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DB602-6F08-4E86-BD0E-894F1F4A1E8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980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DB602-6F08-4E86-BD0E-894F1F4A1E8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05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DB602-6F08-4E86-BD0E-894F1F4A1E8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031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DB602-6F08-4E86-BD0E-894F1F4A1E8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016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DB602-6F08-4E86-BD0E-894F1F4A1E8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93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DB602-6F08-4E86-BD0E-894F1F4A1E8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68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DB602-6F08-4E86-BD0E-894F1F4A1E8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832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DB602-6F08-4E86-BD0E-894F1F4A1E8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087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DB602-6F08-4E86-BD0E-894F1F4A1E8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186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DB602-6F08-4E86-BD0E-894F1F4A1E8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356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DB602-6F08-4E86-BD0E-894F1F4A1E8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709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DB602-6F08-4E86-BD0E-894F1F4A1E8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788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DB602-6F08-4E86-BD0E-894F1F4A1E8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353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DB602-6F08-4E86-BD0E-894F1F4A1E8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417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43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08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12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032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4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3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21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59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LIU-SPS BD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72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36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3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37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66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685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US" dirty="0" smtClean="0"/>
              <a:t>24th October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US" dirty="0" smtClean="0"/>
              <a:t>LIU-SPS BD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46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PT Sans Caption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Wingdings" pitchFamily="2" charset="2"/>
        <a:buNone/>
        <a:defRPr sz="2800" kern="1200">
          <a:solidFill>
            <a:schemeClr val="tx1"/>
          </a:solidFill>
          <a:latin typeface="PT Sans" pitchFamily="34" charset="0"/>
          <a:ea typeface="+mn-ea"/>
          <a:cs typeface="+mn-cs"/>
        </a:defRPr>
      </a:lvl1pPr>
      <a:lvl2pPr marL="360000" indent="0" algn="l" defTabSz="914400" rtl="0" eaLnBrk="1" latinLnBrk="0" hangingPunct="1">
        <a:spcBef>
          <a:spcPct val="20000"/>
        </a:spcBef>
        <a:buFont typeface="Wingdings" pitchFamily="2" charset="2"/>
        <a:buNone/>
        <a:defRPr sz="2400" kern="1200">
          <a:solidFill>
            <a:schemeClr val="tx1"/>
          </a:solidFill>
          <a:latin typeface="PT Sans" pitchFamily="34" charset="0"/>
          <a:ea typeface="+mn-ea"/>
          <a:cs typeface="+mn-cs"/>
        </a:defRPr>
      </a:lvl2pPr>
      <a:lvl3pPr marL="7200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108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144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US" smtClean="0"/>
              <a:t>LIU-SPS BD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8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46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PT Sans Caption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Wingdings" pitchFamily="2" charset="2"/>
        <a:buNone/>
        <a:defRPr sz="2800" kern="1200">
          <a:solidFill>
            <a:schemeClr val="tx1"/>
          </a:solidFill>
          <a:latin typeface="PT Sans" pitchFamily="34" charset="0"/>
          <a:ea typeface="+mn-ea"/>
          <a:cs typeface="+mn-cs"/>
        </a:defRPr>
      </a:lvl1pPr>
      <a:lvl2pPr marL="360000" indent="0" algn="l" defTabSz="914400" rtl="0" eaLnBrk="1" latinLnBrk="0" hangingPunct="1">
        <a:spcBef>
          <a:spcPct val="20000"/>
        </a:spcBef>
        <a:buFont typeface="Wingdings" pitchFamily="2" charset="2"/>
        <a:buNone/>
        <a:defRPr sz="2400" kern="1200">
          <a:solidFill>
            <a:schemeClr val="tx1"/>
          </a:solidFill>
          <a:latin typeface="PT Sans" pitchFamily="34" charset="0"/>
          <a:ea typeface="+mn-ea"/>
          <a:cs typeface="+mn-cs"/>
        </a:defRPr>
      </a:lvl2pPr>
      <a:lvl3pPr marL="7200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108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144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229600" cy="1470025"/>
          </a:xfrm>
        </p:spPr>
        <p:txBody>
          <a:bodyPr/>
          <a:lstStyle/>
          <a:p>
            <a:r>
              <a:rPr lang="en-GB" dirty="0" smtClean="0"/>
              <a:t>SPS Impedance Model:</a:t>
            </a:r>
            <a:br>
              <a:rPr lang="en-GB" dirty="0" smtClean="0"/>
            </a:br>
            <a:r>
              <a:rPr lang="en-GB" dirty="0" smtClean="0"/>
              <a:t>Latest Results from Simulations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781800" cy="1752600"/>
          </a:xfrm>
        </p:spPr>
        <p:txBody>
          <a:bodyPr>
            <a:normAutofit/>
          </a:bodyPr>
          <a:lstStyle/>
          <a:p>
            <a:r>
              <a:rPr lang="de-CH" sz="2400" b="1" dirty="0" smtClean="0"/>
              <a:t>Theodoros </a:t>
            </a:r>
            <a:r>
              <a:rPr lang="de-CH" sz="2400" b="1" dirty="0" err="1" smtClean="0"/>
              <a:t>Argyropoulos</a:t>
            </a:r>
            <a:r>
              <a:rPr lang="de-CH" sz="2400" b="1" dirty="0" smtClean="0"/>
              <a:t>, Elena </a:t>
            </a:r>
            <a:r>
              <a:rPr lang="de-CH" sz="2400" b="1" dirty="0" err="1" smtClean="0"/>
              <a:t>Shaposhnikova</a:t>
            </a:r>
            <a:r>
              <a:rPr lang="de-CH" sz="2400" b="1" dirty="0" smtClean="0"/>
              <a:t>, </a:t>
            </a:r>
            <a:r>
              <a:rPr lang="de-CH" sz="2400" b="1" u="sng" dirty="0" smtClean="0"/>
              <a:t>Helga </a:t>
            </a:r>
            <a:r>
              <a:rPr lang="de-CH" sz="2400" b="1" u="sng" dirty="0" err="1" smtClean="0"/>
              <a:t>Timko</a:t>
            </a:r>
            <a:r>
              <a:rPr lang="de-CH" sz="2400" b="1" dirty="0" smtClean="0"/>
              <a:t>, Jose Varela </a:t>
            </a:r>
          </a:p>
          <a:p>
            <a:endParaRPr lang="de-CH" sz="2400" b="1" u="sng" dirty="0" smtClean="0"/>
          </a:p>
          <a:p>
            <a:r>
              <a:rPr lang="de-CH" sz="2000" b="1" dirty="0" smtClean="0"/>
              <a:t>BE-RF-BR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15783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Distributions from average profile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Reconstructed average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Reconstructed + Gaussian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6" name="Picture 2" descr="C:\Work\Headtail\1.4GHz_identification_8\2013-10-22_smooth\initialdst_gaussian_f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0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Work\Headtail\1.4GHz_identification_8\2013-10-22_smooth\initialdst_surface_plo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3434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7800" y="2268806"/>
            <a:ext cx="2667000" cy="200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2100" y="4326206"/>
            <a:ext cx="2438400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67100" y="2396836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25.9 ns</a:t>
            </a:r>
            <a:endParaRPr lang="en-GB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74874" y="2396836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26.5 ns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47424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Reconstructed distribution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Amplitude evolution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66482"/>
            <a:ext cx="4040188" cy="303778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Projection</a:t>
            </a:r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209800"/>
            <a:ext cx="4041775" cy="3151150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5574268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  <a:latin typeface="PT Sans" pitchFamily="34" charset="0"/>
              </a:rPr>
              <a:t>Doesn’t fit the measurements: 1.4 GHz grows too fast, 200 MHz too slowly</a:t>
            </a:r>
            <a:endParaRPr lang="en-GB" b="1" dirty="0">
              <a:solidFill>
                <a:schemeClr val="accent2"/>
              </a:solidFill>
              <a:latin typeface="PT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4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Reconstructed + Gaussian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Amplitude evolution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66482"/>
            <a:ext cx="4040187" cy="303778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Projection</a:t>
            </a:r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209800"/>
            <a:ext cx="4041774" cy="3151150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55742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  <a:latin typeface="PT Sans" pitchFamily="34" charset="0"/>
              </a:rPr>
              <a:t>Better: 1.4 GHz is more reasonable, but 200 MHz is still too slow</a:t>
            </a:r>
            <a:endParaRPr lang="en-GB" b="1" dirty="0">
              <a:solidFill>
                <a:schemeClr val="accent2"/>
              </a:solidFill>
              <a:latin typeface="PT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543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Measured distributions, 1</a:t>
            </a:r>
            <a:r>
              <a:rPr lang="en-GB" dirty="0" smtClean="0">
                <a:sym typeface="Symbol"/>
              </a:rPr>
              <a:t>10</a:t>
            </a:r>
            <a:r>
              <a:rPr lang="en-GB" baseline="30000" dirty="0" smtClean="0">
                <a:sym typeface="Symbol"/>
              </a:rPr>
              <a:t>11</a:t>
            </a:r>
            <a:endParaRPr lang="en-GB" baseline="30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Amplitude evolution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66482"/>
            <a:ext cx="4040187" cy="303778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Projection</a:t>
            </a:r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209800"/>
            <a:ext cx="4041774" cy="3151149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5574268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  <a:latin typeface="PT Sans" pitchFamily="34" charset="0"/>
              </a:rPr>
              <a:t>Better, but growth rates are still not perfect, hence the sidebands cannot be seen</a:t>
            </a:r>
            <a:endParaRPr lang="en-GB" b="1" dirty="0">
              <a:solidFill>
                <a:schemeClr val="accent2"/>
              </a:solidFill>
              <a:latin typeface="PT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067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Measured distributions, 8</a:t>
            </a:r>
            <a:r>
              <a:rPr lang="en-GB" dirty="0" smtClean="0">
                <a:sym typeface="Symbol"/>
              </a:rPr>
              <a:t>10</a:t>
            </a:r>
            <a:r>
              <a:rPr lang="en-GB" baseline="30000" dirty="0" smtClean="0">
                <a:sym typeface="Symbol"/>
              </a:rPr>
              <a:t>10</a:t>
            </a:r>
            <a:endParaRPr lang="en-GB" baseline="30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Amplitude evolution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66482"/>
            <a:ext cx="4040186" cy="303778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Projection</a:t>
            </a:r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209800"/>
            <a:ext cx="4041773" cy="3151149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557426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  <a:latin typeface="PT Sans" pitchFamily="34" charset="0"/>
              </a:rPr>
              <a:t>In measurements, 8</a:t>
            </a:r>
            <a:r>
              <a:rPr lang="en-GB" b="1" dirty="0" smtClean="0">
                <a:solidFill>
                  <a:schemeClr val="accent2"/>
                </a:solidFill>
                <a:latin typeface="PT Sans" pitchFamily="34" charset="0"/>
                <a:sym typeface="Symbol"/>
              </a:rPr>
              <a:t>10</a:t>
            </a:r>
            <a:r>
              <a:rPr lang="en-GB" b="1" baseline="30000" dirty="0" smtClean="0">
                <a:solidFill>
                  <a:schemeClr val="accent2"/>
                </a:solidFill>
                <a:latin typeface="PT Sans" pitchFamily="34" charset="0"/>
                <a:sym typeface="Symbol"/>
              </a:rPr>
              <a:t>10</a:t>
            </a:r>
            <a:r>
              <a:rPr lang="en-GB" b="1" dirty="0" smtClean="0">
                <a:solidFill>
                  <a:schemeClr val="accent2"/>
                </a:solidFill>
                <a:latin typeface="PT Sans" pitchFamily="34" charset="0"/>
                <a:sym typeface="Symbol"/>
              </a:rPr>
              <a:t> was the threshold of 1.4 GHz instability.</a:t>
            </a:r>
          </a:p>
          <a:p>
            <a:r>
              <a:rPr lang="en-GB" b="1" dirty="0" smtClean="0">
                <a:solidFill>
                  <a:schemeClr val="accent2"/>
                </a:solidFill>
                <a:latin typeface="PT Sans" pitchFamily="34" charset="0"/>
              </a:rPr>
              <a:t>This is correctly reproduced here, but the 1.4 GHz growth rate is sill not correct</a:t>
            </a:r>
            <a:endParaRPr lang="en-GB" b="1" dirty="0">
              <a:solidFill>
                <a:schemeClr val="accent2"/>
              </a:solidFill>
              <a:latin typeface="PT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206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Sidebands at 1.2 GHz and 1.6 GHz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Sidebands observed experimentally</a:t>
            </a:r>
          </a:p>
          <a:p>
            <a:pPr lvl="1"/>
            <a:r>
              <a:rPr lang="en-GB" dirty="0" smtClean="0"/>
              <a:t>Are due to the </a:t>
            </a:r>
            <a:r>
              <a:rPr lang="en-GB" dirty="0" smtClean="0">
                <a:solidFill>
                  <a:srgbClr val="9FBFE8"/>
                </a:solidFill>
              </a:rPr>
              <a:t>interaction between 200 MHz and 1.4 GHz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When the 2 modulations</a:t>
            </a:r>
          </a:p>
          <a:p>
            <a:pPr lvl="1">
              <a:spcBef>
                <a:spcPts val="0"/>
              </a:spcBef>
            </a:pPr>
            <a:r>
              <a:rPr lang="en-GB" dirty="0" smtClean="0"/>
              <a:t>overlap, the sidebands </a:t>
            </a:r>
          </a:p>
          <a:p>
            <a:pPr lvl="1">
              <a:spcBef>
                <a:spcPts val="0"/>
              </a:spcBef>
            </a:pPr>
            <a:r>
              <a:rPr lang="en-GB" dirty="0" smtClean="0"/>
              <a:t>always follow the 1.4 GHz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When there is no overlap,</a:t>
            </a:r>
          </a:p>
          <a:p>
            <a:pPr lvl="1">
              <a:spcBef>
                <a:spcPts val="0"/>
              </a:spcBef>
            </a:pPr>
            <a:r>
              <a:rPr lang="en-GB" dirty="0" smtClean="0"/>
              <a:t>no sidebands are seen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72" y="2667000"/>
            <a:ext cx="4864527" cy="36576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810000" y="3581400"/>
            <a:ext cx="2209800" cy="1371600"/>
          </a:xfrm>
          <a:prstGeom prst="straightConnector1">
            <a:avLst/>
          </a:prstGeom>
          <a:ln w="19050">
            <a:solidFill>
              <a:srgbClr val="9FBFE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57600" y="4114800"/>
            <a:ext cx="2286000" cy="457200"/>
          </a:xfrm>
          <a:prstGeom prst="straightConnector1">
            <a:avLst/>
          </a:prstGeom>
          <a:ln w="19050">
            <a:solidFill>
              <a:srgbClr val="9FBFE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61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are sidebands important?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 of 1.4 GHz peak: flanges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GB" dirty="0" smtClean="0"/>
              <a:t>Now we are confident: flange impedance is sufficient to explain the 1.4 GHz peak in the de-bunching spectrum</a:t>
            </a:r>
          </a:p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Is this impedance harmful?</a:t>
            </a:r>
          </a:p>
          <a:p>
            <a:pPr lvl="1"/>
            <a:r>
              <a:rPr lang="en-GB" dirty="0" smtClean="0"/>
              <a:t>Does it lead to microwave instability?</a:t>
            </a:r>
          </a:p>
          <a:p>
            <a:pPr lvl="2"/>
            <a:r>
              <a:rPr lang="en-GB" dirty="0" smtClean="0"/>
              <a:t>Need simulations with RF on to answer this question</a:t>
            </a:r>
          </a:p>
          <a:p>
            <a:pPr lvl="2"/>
            <a:r>
              <a:rPr lang="en-GB" dirty="0" smtClean="0">
                <a:sym typeface="Symbol"/>
              </a:rPr>
              <a:t> </a:t>
            </a:r>
            <a:r>
              <a:rPr lang="en-GB" dirty="0" smtClean="0"/>
              <a:t>Need an accurate SPS impedance model</a:t>
            </a:r>
          </a:p>
          <a:p>
            <a:pPr lvl="2"/>
            <a:r>
              <a:rPr lang="en-GB" dirty="0" smtClean="0">
                <a:sym typeface="Symbol"/>
              </a:rPr>
              <a:t> </a:t>
            </a:r>
            <a:r>
              <a:rPr lang="en-GB" dirty="0" smtClean="0"/>
              <a:t>Need to know whether </a:t>
            </a:r>
            <a:r>
              <a:rPr lang="en-GB" dirty="0" smtClean="0">
                <a:solidFill>
                  <a:srgbClr val="9FBFE8"/>
                </a:solidFill>
              </a:rPr>
              <a:t>missing sidebands </a:t>
            </a:r>
            <a:r>
              <a:rPr lang="en-GB" dirty="0" smtClean="0"/>
              <a:t>are due to a </a:t>
            </a:r>
            <a:r>
              <a:rPr lang="en-GB" dirty="0" smtClean="0">
                <a:solidFill>
                  <a:srgbClr val="9FBFE8"/>
                </a:solidFill>
              </a:rPr>
              <a:t>wrong distribution or an incomplete impedance model </a:t>
            </a:r>
            <a:r>
              <a:rPr lang="en-GB" dirty="0" smtClean="0"/>
              <a:t>(or both)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12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Conclusions, Plans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1.4 GHz peak identified</a:t>
            </a:r>
          </a:p>
          <a:p>
            <a:pPr lvl="1">
              <a:spcBef>
                <a:spcPts val="600"/>
              </a:spcBef>
              <a:spcAft>
                <a:spcPts val="1800"/>
              </a:spcAft>
            </a:pPr>
            <a:r>
              <a:rPr lang="en-GB" dirty="0" smtClean="0"/>
              <a:t>Flange impedance is enough to explain the peak </a:t>
            </a:r>
          </a:p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Importance of the 1.4 GHz impedance </a:t>
            </a:r>
          </a:p>
          <a:p>
            <a:pPr lvl="1">
              <a:spcBef>
                <a:spcPts val="600"/>
              </a:spcBef>
            </a:pPr>
            <a:r>
              <a:rPr lang="en-GB" dirty="0" smtClean="0"/>
              <a:t>Not yet fully understood</a:t>
            </a:r>
          </a:p>
          <a:p>
            <a:pPr lvl="2">
              <a:spcBef>
                <a:spcPts val="600"/>
              </a:spcBef>
            </a:pPr>
            <a:r>
              <a:rPr lang="en-GB" dirty="0" smtClean="0"/>
              <a:t>Too many uncertainties in our model</a:t>
            </a:r>
          </a:p>
          <a:p>
            <a:pPr lvl="1"/>
            <a:r>
              <a:rPr lang="en-GB" dirty="0" smtClean="0"/>
              <a:t>Will have to find an impedance model that explains all our measurements; only then we can know </a:t>
            </a:r>
            <a:r>
              <a:rPr lang="en-GB" dirty="0" smtClean="0"/>
              <a:t>whether or not </a:t>
            </a:r>
            <a:r>
              <a:rPr lang="en-GB" dirty="0" smtClean="0"/>
              <a:t>the 1.4 GHz impedance </a:t>
            </a:r>
            <a:r>
              <a:rPr lang="en-GB" smtClean="0"/>
              <a:t>is </a:t>
            </a:r>
            <a:r>
              <a:rPr lang="en-GB" smtClean="0"/>
              <a:t>harmful</a:t>
            </a:r>
            <a:endParaRPr lang="en-GB" dirty="0" smtClean="0"/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1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Status at </a:t>
            </a:r>
            <a:r>
              <a:rPr lang="en-GB" dirty="0"/>
              <a:t>the previous meeting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5805157" cy="452596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1600200"/>
            <a:ext cx="3657600" cy="4525963"/>
          </a:xfrm>
        </p:spPr>
        <p:txBody>
          <a:bodyPr/>
          <a:lstStyle/>
          <a:p>
            <a:pPr lvl="2"/>
            <a:endParaRPr lang="en-GB" dirty="0" smtClean="0"/>
          </a:p>
          <a:p>
            <a:pPr lvl="2">
              <a:spcBef>
                <a:spcPts val="0"/>
              </a:spcBef>
            </a:pPr>
            <a:r>
              <a:rPr lang="en-GB" dirty="0" smtClean="0"/>
              <a:t>No BPM&amp;Zs impedance</a:t>
            </a:r>
          </a:p>
          <a:p>
            <a:pPr lvl="2"/>
            <a:endParaRPr lang="en-GB" dirty="0" smtClean="0"/>
          </a:p>
          <a:p>
            <a:pPr lvl="2"/>
            <a:r>
              <a:rPr lang="en-GB" dirty="0" smtClean="0"/>
              <a:t>Damping resistors, w/ R/Q increased; </a:t>
            </a:r>
            <a:r>
              <a:rPr lang="en-GB" dirty="0" smtClean="0">
                <a:solidFill>
                  <a:srgbClr val="9FBFE8"/>
                </a:solidFill>
              </a:rPr>
              <a:t>~15 % higher </a:t>
            </a:r>
            <a:r>
              <a:rPr lang="en-GB" dirty="0" err="1" smtClean="0">
                <a:solidFill>
                  <a:srgbClr val="9FBFE8"/>
                </a:solidFill>
              </a:rPr>
              <a:t>R</a:t>
            </a:r>
            <a:r>
              <a:rPr lang="en-GB" baseline="-25000" dirty="0" err="1" smtClean="0">
                <a:solidFill>
                  <a:srgbClr val="9FBFE8"/>
                </a:solidFill>
              </a:rPr>
              <a:t>sh</a:t>
            </a:r>
            <a:r>
              <a:rPr lang="en-GB" dirty="0" smtClean="0">
                <a:solidFill>
                  <a:srgbClr val="9FBFE8"/>
                </a:solidFill>
              </a:rPr>
              <a:t> at 1.4 GHz</a:t>
            </a:r>
          </a:p>
          <a:p>
            <a:pPr lvl="2"/>
            <a:endParaRPr lang="en-GB" dirty="0" smtClean="0"/>
          </a:p>
          <a:p>
            <a:pPr lvl="2"/>
            <a:r>
              <a:rPr lang="en-GB" dirty="0" smtClean="0"/>
              <a:t>Simulated w/ different </a:t>
            </a:r>
            <a:r>
              <a:rPr lang="en-GB" i="1" dirty="0" smtClean="0"/>
              <a:t>measured</a:t>
            </a:r>
            <a:r>
              <a:rPr lang="en-GB" dirty="0" smtClean="0"/>
              <a:t> distributions</a:t>
            </a:r>
          </a:p>
          <a:p>
            <a:pPr lvl="2"/>
            <a:endParaRPr lang="en-GB" dirty="0">
              <a:solidFill>
                <a:srgbClr val="9FBFE8"/>
              </a:solidFill>
            </a:endParaRPr>
          </a:p>
          <a:p>
            <a:pPr lvl="2"/>
            <a:r>
              <a:rPr lang="en-GB" u="sng" dirty="0" smtClean="0">
                <a:solidFill>
                  <a:schemeClr val="accent2"/>
                </a:solidFill>
              </a:rPr>
              <a:t>Fits on average</a:t>
            </a:r>
            <a:endParaRPr lang="en-GB" u="sng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6068748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  <a:latin typeface="PT Sans" pitchFamily="34" charset="0"/>
              </a:rPr>
              <a:t>N.B. non-linear scaling between amplitude and impedance</a:t>
            </a:r>
            <a:endParaRPr lang="en-GB" b="1" dirty="0">
              <a:solidFill>
                <a:schemeClr val="accent2"/>
              </a:solidFill>
              <a:latin typeface="PT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32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Uncertainties in our simulations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Sources of uncertainty in simulations</a:t>
            </a:r>
          </a:p>
          <a:p>
            <a:pPr lvl="1"/>
            <a:r>
              <a:rPr lang="en-GB" dirty="0" smtClean="0">
                <a:solidFill>
                  <a:srgbClr val="9FBFE8"/>
                </a:solidFill>
              </a:rPr>
              <a:t>Longitudinal phase-space distribution</a:t>
            </a:r>
          </a:p>
          <a:p>
            <a:pPr lvl="2"/>
            <a:r>
              <a:rPr lang="en-GB" dirty="0" smtClean="0"/>
              <a:t>Can affect the outcome largely!</a:t>
            </a:r>
          </a:p>
          <a:p>
            <a:pPr lvl="1"/>
            <a:r>
              <a:rPr lang="en-GB" dirty="0" smtClean="0">
                <a:solidFill>
                  <a:srgbClr val="9FBFE8"/>
                </a:solidFill>
              </a:rPr>
              <a:t>Impedance model</a:t>
            </a:r>
          </a:p>
          <a:p>
            <a:pPr lvl="2"/>
            <a:r>
              <a:rPr lang="en-GB" dirty="0" smtClean="0"/>
              <a:t>Flanges</a:t>
            </a:r>
          </a:p>
          <a:p>
            <a:pPr lvl="2"/>
            <a:r>
              <a:rPr lang="en-GB" dirty="0" smtClean="0"/>
              <a:t>Kickers</a:t>
            </a:r>
          </a:p>
          <a:p>
            <a:pPr lvl="2"/>
            <a:r>
              <a:rPr lang="en-GB" dirty="0" smtClean="0"/>
              <a:t>In-between </a:t>
            </a:r>
            <a:r>
              <a:rPr lang="en-GB" dirty="0" err="1" smtClean="0"/>
              <a:t>Zs</a:t>
            </a:r>
            <a:endParaRPr lang="en-GB" dirty="0" smtClean="0"/>
          </a:p>
          <a:p>
            <a:pPr lvl="2"/>
            <a:r>
              <a:rPr lang="en-GB" dirty="0" smtClean="0"/>
              <a:t>200 MHz and 800 MHz cavities</a:t>
            </a:r>
          </a:p>
          <a:p>
            <a:pPr lvl="2"/>
            <a:endParaRPr lang="en-GB" dirty="0"/>
          </a:p>
          <a:p>
            <a:pPr lvl="1"/>
            <a:r>
              <a:rPr lang="en-GB" dirty="0" smtClean="0"/>
              <a:t>Let’s try to reduce first some of these uncertainties.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1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Impedance model: Flanges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 simplicity: model with single BB resonator</a:t>
            </a:r>
          </a:p>
          <a:p>
            <a:pPr lvl="1"/>
            <a:r>
              <a:rPr lang="en-GB" dirty="0" err="1" smtClean="0"/>
              <a:t>f</a:t>
            </a:r>
            <a:r>
              <a:rPr lang="en-GB" baseline="-25000" dirty="0" err="1" smtClean="0"/>
              <a:t>r</a:t>
            </a:r>
            <a:r>
              <a:rPr lang="en-GB" dirty="0" smtClean="0"/>
              <a:t> = 1.41 GHz, Q = 210, </a:t>
            </a:r>
            <a:r>
              <a:rPr lang="en-GB" dirty="0" err="1" smtClean="0"/>
              <a:t>R</a:t>
            </a:r>
            <a:r>
              <a:rPr lang="en-GB" baseline="-25000" dirty="0" err="1" smtClean="0"/>
              <a:t>sh</a:t>
            </a:r>
            <a:r>
              <a:rPr lang="en-GB" dirty="0" smtClean="0"/>
              <a:t> = 1.871 M</a:t>
            </a:r>
            <a:r>
              <a:rPr lang="el-GR" dirty="0" smtClean="0">
                <a:latin typeface="PT Sans"/>
              </a:rPr>
              <a:t>Ω</a:t>
            </a:r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2" y="2819400"/>
            <a:ext cx="4216408" cy="3162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19400"/>
            <a:ext cx="4216408" cy="316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Impedance model: Kickers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Wake obtained as an FFT of Carlo’s data </a:t>
            </a:r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Symbol"/>
              </a:rPr>
              <a:t></a:t>
            </a:r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updated! </a:t>
            </a:r>
          </a:p>
          <a:p>
            <a:pPr lvl="1"/>
            <a:r>
              <a:rPr lang="en-GB" dirty="0" smtClean="0"/>
              <a:t>Using an analytic continuation of </a:t>
            </a:r>
            <a:r>
              <a:rPr lang="en-GB" dirty="0" err="1" smtClean="0"/>
              <a:t>ReZ</a:t>
            </a:r>
            <a:r>
              <a:rPr lang="en-GB" dirty="0" smtClean="0"/>
              <a:t> ~ 1/f</a:t>
            </a:r>
            <a:r>
              <a:rPr lang="en-GB" baseline="30000" dirty="0" smtClean="0"/>
              <a:t>2</a:t>
            </a:r>
            <a:r>
              <a:rPr lang="en-GB" dirty="0" smtClean="0"/>
              <a:t> and </a:t>
            </a:r>
            <a:r>
              <a:rPr lang="en-GB" dirty="0" err="1" smtClean="0"/>
              <a:t>ImZ</a:t>
            </a:r>
            <a:r>
              <a:rPr lang="en-GB" dirty="0" smtClean="0"/>
              <a:t> ~ 1/f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590800"/>
            <a:ext cx="2616204" cy="1962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819400"/>
            <a:ext cx="4216406" cy="3162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430240"/>
            <a:ext cx="2616202" cy="196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3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Impedance model: Kickers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Wake obtained as a resonator fit</a:t>
            </a:r>
          </a:p>
          <a:p>
            <a:pPr lvl="1"/>
            <a:r>
              <a:rPr lang="en-GB" dirty="0" smtClean="0"/>
              <a:t>An 8-resonator model (red) gives a very similar wake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2590800"/>
            <a:ext cx="2616202" cy="1962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819400"/>
            <a:ext cx="4216406" cy="31623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430240"/>
            <a:ext cx="2616202" cy="19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2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Impedance model: Cavities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 more accurate model of the SPS TW cavities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GB" dirty="0" smtClean="0"/>
                  <a:t>Following G. </a:t>
                </a:r>
                <a:r>
                  <a:rPr lang="en-GB" dirty="0" err="1" smtClean="0"/>
                  <a:t>Dôme</a:t>
                </a:r>
                <a:r>
                  <a:rPr lang="en-GB" dirty="0" smtClean="0"/>
                  <a:t> (CERN-SPS/ARF/77-11, 1977)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sz="2000" b="0" i="1" smtClean="0">
                          <a:latin typeface="Cambria Math"/>
                        </a:rPr>
                        <m:t>𝑍</m:t>
                      </m:r>
                      <m:d>
                        <m:dPr>
                          <m:ctrlPr>
                            <a:rPr lang="de-CH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CH" sz="2000" b="0" i="1" smtClean="0">
                              <a:latin typeface="Cambria Math"/>
                            </a:rPr>
                            <m:t>𝑓</m:t>
                          </m:r>
                        </m:e>
                      </m:d>
                      <m:r>
                        <a:rPr lang="de-CH" sz="2000" b="0" i="1" smtClean="0">
                          <a:latin typeface="Cambria Math"/>
                        </a:rPr>
                        <m:t>=</m:t>
                      </m:r>
                      <m:r>
                        <a:rPr lang="de-CH" sz="2000" b="0" i="1" smtClean="0">
                          <a:latin typeface="Cambria Math"/>
                        </a:rPr>
                        <m:t>𝑅</m:t>
                      </m:r>
                      <m:r>
                        <a:rPr lang="de-CH" sz="2000" b="0" i="1" smtClean="0">
                          <a:latin typeface="Cambria Math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de-CH" sz="2000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CH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CH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CH" sz="20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de-CH" sz="2000">
                                          <a:latin typeface="Cambria Math"/>
                                        </a:rPr>
                                        <m:t>sin</m:t>
                                      </m:r>
                                      <m:d>
                                        <m:dPr>
                                          <m:ctrlPr>
                                            <a:rPr lang="de-CH" sz="2000" i="1" smtClean="0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de-CH" sz="2000" i="1">
                                                  <a:latin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de-CH" sz="2000" i="1">
                                                  <a:latin typeface="Cambria Math"/>
                                                </a:rPr>
                                                <m:t>𝑎</m:t>
                                              </m:r>
                                              <m:r>
                                                <a:rPr lang="de-CH" sz="2000" i="1">
                                                  <a:latin typeface="Cambria Math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de-CH" sz="2000" i="1">
                                                  <a:latin typeface="Cambria Math"/>
                                                </a:rPr>
                                                <m:t>𝑓</m:t>
                                              </m:r>
                                              <m:r>
                                                <a:rPr lang="de-CH" sz="2000" i="1">
                                                  <a:latin typeface="Cambria Math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de-CH" sz="2000" i="1"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CH" sz="2000" i="1">
                                                      <a:latin typeface="Cambria Math"/>
                                                    </a:rPr>
                                                    <m:t>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CH" sz="2000" i="1">
                                                      <a:latin typeface="Cambria Math"/>
                                                    </a:rPr>
                                                    <m:t>𝑟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de-CH" sz="2000" i="1">
                                                  <a:latin typeface="Cambria Math"/>
                                                </a:rPr>
                                                <m:t>)</m:t>
                                              </m:r>
                                            </m:num>
                                            <m:den>
                                              <m:r>
                                                <a:rPr lang="de-CH" sz="2000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num>
                                    <m:den>
                                      <m:f>
                                        <m:fPr>
                                          <m:ctrlPr>
                                            <a:rPr lang="de-CH" sz="20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de-CH" sz="2000" i="1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  <m:r>
                                            <a:rPr lang="de-CH" sz="2000" i="1">
                                              <a:latin typeface="Cambria Math"/>
                                            </a:rPr>
                                            <m:t>(</m:t>
                                          </m:r>
                                          <m:r>
                                            <a:rPr lang="de-CH" sz="2000" i="1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  <m:r>
                                            <a:rPr lang="de-CH" sz="2000" i="1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CH" sz="20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CH" sz="2000" i="1">
                                                  <a:latin typeface="Cambria Math"/>
                                                </a:rPr>
                                                <m:t>𝑓</m:t>
                                              </m:r>
                                            </m:e>
                                            <m:sub>
                                              <m:r>
                                                <a:rPr lang="de-CH" sz="2000" i="1">
                                                  <a:latin typeface="Cambria Math"/>
                                                </a:rPr>
                                                <m:t>𝑟</m:t>
                                              </m:r>
                                            </m:sub>
                                          </m:sSub>
                                          <m:r>
                                            <a:rPr lang="de-CH" sz="2000" i="1">
                                              <a:latin typeface="Cambria Math"/>
                                            </a:rPr>
                                            <m:t>)</m:t>
                                          </m:r>
                                        </m:num>
                                        <m:den>
                                          <m:r>
                                            <a:rPr lang="de-CH" sz="20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CH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CH" sz="2000" b="0" i="1" smtClean="0">
                              <a:latin typeface="Cambria Math"/>
                            </a:rPr>
                            <m:t>−2</m:t>
                          </m:r>
                          <m:r>
                            <a:rPr lang="de-CH" sz="2000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de-CH" sz="20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CH" sz="2000" b="0" i="1" smtClean="0">
                                  <a:latin typeface="Cambria Math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de-CH" sz="20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CH" sz="2000" i="1">
                                      <a:latin typeface="Cambria Math"/>
                                    </a:rPr>
                                    <m:t>𝑓</m:t>
                                  </m:r>
                                  <m:r>
                                    <a:rPr lang="de-CH" sz="2000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CH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CH" sz="2000" i="1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e-CH" sz="2000" i="1">
                                          <a:latin typeface="Cambria Math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CH" sz="20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de-CH" sz="2000" b="0" i="0" smtClean="0">
                                  <a:latin typeface="Cambria Math"/>
                                </a:rPr>
                                <m:t>sin</m:t>
                              </m:r>
                              <m:r>
                                <a:rPr lang="de-CH" sz="2000" b="0" i="1" smtClean="0">
                                  <a:latin typeface="Cambria Math"/>
                                </a:rPr>
                                <m:t>⁡(</m:t>
                              </m:r>
                              <m:r>
                                <a:rPr lang="de-CH" sz="2000" i="1">
                                  <a:latin typeface="Cambria Math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de-CH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CH" sz="2000" i="1">
                                      <a:latin typeface="Cambria Math"/>
                                    </a:rPr>
                                    <m:t>𝑓</m:t>
                                  </m:r>
                                  <m:r>
                                    <a:rPr lang="de-CH" sz="2000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CH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CH" sz="2000" i="1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e-CH" sz="2000" i="1">
                                          <a:latin typeface="Cambria Math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CH" sz="2000" b="0" i="1" smtClean="0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de-CH" sz="20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CH" sz="2000" b="0" i="1" smtClean="0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de-CH" sz="2000" b="0" i="1" smtClean="0"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de-CH" sz="2000" b="0" i="1" smtClean="0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de-CH" sz="2000" b="0" i="1" smtClean="0">
                                      <a:latin typeface="Cambria Math"/>
                                    </a:rPr>
                                    <m:t>𝑓</m:t>
                                  </m:r>
                                  <m:r>
                                    <a:rPr lang="de-CH" sz="2000" b="0" i="1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CH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CH" sz="2000" i="1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e-CH" sz="2000" i="1">
                                          <a:latin typeface="Cambria Math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r>
                                    <a:rPr lang="de-CH" sz="2000" b="0" i="1" smtClean="0">
                                      <a:latin typeface="Cambria Math"/>
                                    </a:rPr>
                                    <m:t>))</m:t>
                                  </m:r>
                                </m:e>
                                <m:sup>
                                  <m:r>
                                    <a:rPr lang="de-CH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de-CH" sz="2000" b="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de-CH" sz="2000" b="0" i="1" smtClean="0">
                        <a:latin typeface="Cambria Math"/>
                      </a:rPr>
                      <m:t>𝑊</m:t>
                    </m:r>
                    <m:d>
                      <m:dPr>
                        <m:ctrlPr>
                          <a:rPr lang="de-CH" sz="20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CH" sz="2000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de-CH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CH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CH" sz="2000" b="0" i="1" smtClean="0">
                            <a:latin typeface="Cambria Math"/>
                          </a:rPr>
                          <m:t>2</m:t>
                        </m:r>
                        <m:r>
                          <a:rPr lang="de-CH" sz="2000" b="0" i="1" smtClean="0">
                            <a:latin typeface="Cambria Math"/>
                          </a:rPr>
                          <m:t>𝑅</m:t>
                        </m:r>
                      </m:num>
                      <m:den>
                        <m:acc>
                          <m:accPr>
                            <m:chr m:val="̃"/>
                            <m:ctrlPr>
                              <a:rPr lang="de-CH" sz="20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CH" sz="2000" b="0" i="1" smtClean="0">
                                <a:latin typeface="Cambria Math"/>
                              </a:rPr>
                              <m:t>𝑎</m:t>
                            </m:r>
                          </m:e>
                        </m:acc>
                      </m:den>
                    </m:f>
                    <m:d>
                      <m:dPr>
                        <m:ctrlPr>
                          <a:rPr lang="de-CH" sz="20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CH" sz="2000" b="0" i="1" smtClean="0">
                            <a:latin typeface="Cambria Math"/>
                          </a:rPr>
                          <m:t>1−</m:t>
                        </m:r>
                        <m:f>
                          <m:fPr>
                            <m:ctrlPr>
                              <a:rPr lang="de-CH" sz="20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CH" sz="2000" b="0" i="1" smtClean="0">
                                <a:latin typeface="Cambria Math"/>
                              </a:rPr>
                              <m:t>𝑡</m:t>
                            </m:r>
                          </m:num>
                          <m:den>
                            <m:acc>
                              <m:accPr>
                                <m:chr m:val="̃"/>
                                <m:ctrlPr>
                                  <a:rPr lang="de-CH" sz="20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CH" sz="2000" i="1">
                                    <a:latin typeface="Cambria Math"/>
                                  </a:rPr>
                                  <m:t>𝑎</m:t>
                                </m:r>
                              </m:e>
                            </m:acc>
                          </m:den>
                        </m:f>
                      </m:e>
                    </m:d>
                    <m:r>
                      <m:rPr>
                        <m:sty m:val="p"/>
                      </m:rPr>
                      <a:rPr lang="de-CH" sz="2000" b="0" i="0" smtClean="0">
                        <a:latin typeface="Cambria Math"/>
                      </a:rPr>
                      <m:t>cos</m:t>
                    </m:r>
                    <m:d>
                      <m:dPr>
                        <m:ctrlPr>
                          <a:rPr lang="de-CH" sz="20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CH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CH" sz="2000" b="0" i="1" smtClean="0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de-CH" sz="2000" b="0" i="1" smtClean="0">
                                <a:latin typeface="Cambria Math"/>
                              </a:rPr>
                              <m:t>𝑟</m:t>
                            </m:r>
                          </m:sub>
                        </m:sSub>
                        <m:r>
                          <a:rPr lang="de-CH" sz="2000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de-CH" sz="2000" b="0" dirty="0" smtClean="0"/>
                  <a:t>,  wher</a:t>
                </a:r>
                <a:r>
                  <a:rPr lang="de-CH" sz="2000" dirty="0" smtClean="0"/>
                  <a:t>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de-CH" sz="20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e-CH" sz="2000" b="0" i="1" smtClean="0">
                            <a:latin typeface="Cambria Math"/>
                          </a:rPr>
                          <m:t>𝑎</m:t>
                        </m:r>
                      </m:e>
                    </m:acc>
                    <m:r>
                      <a:rPr lang="de-CH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CH" sz="2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CH" sz="2000" i="1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de-CH" sz="2000">
                            <a:latin typeface="Cambria Math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/>
                            <a:ea typeface="Cambria Math"/>
                          </a:rPr>
                          <m:t>π</m:t>
                        </m:r>
                      </m:den>
                    </m:f>
                  </m:oMath>
                </a14:m>
                <a:r>
                  <a:rPr lang="de-CH" sz="2000" b="0" dirty="0" smtClean="0"/>
                  <a:t>.</a:t>
                </a:r>
              </a:p>
              <a:p>
                <a:pPr lvl="1"/>
                <a:endParaRPr lang="de-CH" sz="2000" b="0" dirty="0" smtClean="0"/>
              </a:p>
              <a:p>
                <a:pPr lvl="1"/>
                <a:endParaRPr lang="de-CH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481" t="-1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219280"/>
              </p:ext>
            </p:extLst>
          </p:nvPr>
        </p:nvGraphicFramePr>
        <p:xfrm>
          <a:off x="838200" y="4800600"/>
          <a:ext cx="4800599" cy="14630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295939"/>
                <a:gridCol w="1252330"/>
                <a:gridCol w="1252330"/>
              </a:tblGrid>
              <a:tr h="346906">
                <a:tc>
                  <a:txBody>
                    <a:bodyPr/>
                    <a:lstStyle/>
                    <a:p>
                      <a:r>
                        <a:rPr lang="en-GB" dirty="0" smtClean="0"/>
                        <a:t>Cavity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 (M</a:t>
                      </a:r>
                      <a:r>
                        <a:rPr lang="el-GR" dirty="0" smtClean="0"/>
                        <a:t>Ω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 (</a:t>
                      </a:r>
                      <a:r>
                        <a:rPr lang="el-GR" dirty="0" smtClean="0"/>
                        <a:t>μ</a:t>
                      </a:r>
                      <a:r>
                        <a:rPr lang="de-CH" dirty="0" smtClean="0"/>
                        <a:t>s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</a:tr>
              <a:tr h="351725">
                <a:tc>
                  <a:txBody>
                    <a:bodyPr/>
                    <a:lstStyle/>
                    <a:p>
                      <a:r>
                        <a:rPr lang="en-GB" dirty="0" smtClean="0"/>
                        <a:t>200 MHz Short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</a:t>
                      </a:r>
                      <a:r>
                        <a:rPr lang="en-GB" dirty="0" smtClean="0">
                          <a:sym typeface="Symbol"/>
                        </a:rPr>
                        <a:t>0.876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3.56</a:t>
                      </a:r>
                      <a:endParaRPr lang="en-GB" dirty="0"/>
                    </a:p>
                  </a:txBody>
                  <a:tcPr/>
                </a:tc>
              </a:tr>
              <a:tr h="351725">
                <a:tc>
                  <a:txBody>
                    <a:bodyPr/>
                    <a:lstStyle/>
                    <a:p>
                      <a:r>
                        <a:rPr lang="en-GB" dirty="0" smtClean="0"/>
                        <a:t>200 MHz Long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2</a:t>
                      </a:r>
                      <a:r>
                        <a:rPr lang="en-GB" dirty="0" smtClean="0">
                          <a:sym typeface="Symbol"/>
                        </a:rPr>
                        <a:t>1.38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4.47</a:t>
                      </a:r>
                      <a:endParaRPr lang="en-GB" dirty="0"/>
                    </a:p>
                  </a:txBody>
                  <a:tcPr/>
                </a:tc>
              </a:tr>
              <a:tr h="351725">
                <a:tc>
                  <a:txBody>
                    <a:bodyPr/>
                    <a:lstStyle/>
                    <a:p>
                      <a:r>
                        <a:rPr lang="en-GB" dirty="0" smtClean="0"/>
                        <a:t>800 MHz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2</a:t>
                      </a:r>
                      <a:r>
                        <a:rPr lang="en-GB" dirty="0" smtClean="0">
                          <a:sym typeface="Symbol"/>
                        </a:rPr>
                        <a:t>0.969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2.07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206126"/>
            <a:ext cx="3308582" cy="26518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02441" y="3962400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  <a:latin typeface="PT Sans" pitchFamily="34" charset="0"/>
              </a:rPr>
              <a:t>Less impedance than before</a:t>
            </a:r>
            <a:endParaRPr lang="en-GB" b="1" dirty="0">
              <a:solidFill>
                <a:schemeClr val="accent2"/>
              </a:solidFill>
              <a:latin typeface="PT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4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SPS impedance in total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LIU-SPS BD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081116"/>
              </p:ext>
            </p:extLst>
          </p:nvPr>
        </p:nvGraphicFramePr>
        <p:xfrm>
          <a:off x="533400" y="1447800"/>
          <a:ext cx="5410201" cy="4641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1742"/>
                <a:gridCol w="1477401"/>
                <a:gridCol w="998806"/>
                <a:gridCol w="1602252"/>
              </a:tblGrid>
              <a:tr h="4131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f</a:t>
                      </a:r>
                      <a:r>
                        <a:rPr lang="en-GB" sz="1400" b="1" u="none" strike="noStrike" baseline="-25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</a:t>
                      </a:r>
                      <a:r>
                        <a:rPr lang="en-GB" sz="1400" b="1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(GHz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</a:t>
                      </a:r>
                      <a:r>
                        <a:rPr lang="en-GB" sz="1400" b="1" u="none" strike="noStrike" baseline="-25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sh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MOhm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Q</a:t>
                      </a:r>
                      <a:endParaRPr lang="en-GB" sz="1400" b="1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R/Q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kOhm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0.629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0.388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500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0.78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0.885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482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0.030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0.892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0.0198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493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0.040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1.052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0.1597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773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0.207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1.062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0.1903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773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0.246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1.069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0.0454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654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0.069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1.092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0.0570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667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0.085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1.185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610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0.019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1.215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0.0012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624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0.002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1.598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0.0426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672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0.063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1.613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0.5975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686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0.871</a:t>
                      </a:r>
                    </a:p>
                  </a:txBody>
                  <a:tcPr marL="9525" marR="9525" marT="9525" marB="0" anchor="b"/>
                </a:tc>
              </a:tr>
              <a:tr h="276638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1.859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0.2951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896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0.329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1.960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0.0721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1993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0.036</a:t>
                      </a: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0.550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0.2275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1000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0.228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1.050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0.2275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1250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0.182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346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1.41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1.871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210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anose="020B0603020203020204" pitchFamily="34" charset="0"/>
                        </a:rPr>
                        <a:t>8.91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anose="020B0603020203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6019800" y="2159721"/>
            <a:ext cx="1066800" cy="3124199"/>
            <a:chOff x="6019800" y="2590800"/>
            <a:chExt cx="1066800" cy="3200400"/>
          </a:xfrm>
        </p:grpSpPr>
        <p:sp>
          <p:nvSpPr>
            <p:cNvPr id="7" name="Right Brace 6"/>
            <p:cNvSpPr/>
            <p:nvPr/>
          </p:nvSpPr>
          <p:spPr>
            <a:xfrm>
              <a:off x="6019800" y="2590800"/>
              <a:ext cx="152400" cy="3200400"/>
            </a:xfrm>
            <a:prstGeom prst="rightBrace">
              <a:avLst/>
            </a:prstGeom>
            <a:ln w="25400" cap="rnd">
              <a:solidFill>
                <a:srgbClr val="9FBF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48400" y="4017818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9FBFE8"/>
                  </a:solidFill>
                  <a:latin typeface="PT Sans" pitchFamily="34" charset="0"/>
                </a:rPr>
                <a:t>BPMs</a:t>
              </a:r>
              <a:endParaRPr lang="en-GB" b="1" dirty="0">
                <a:solidFill>
                  <a:srgbClr val="9FBFE8"/>
                </a:solidFill>
                <a:latin typeface="PT Sans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19800" y="5333999"/>
            <a:ext cx="1066800" cy="466302"/>
            <a:chOff x="6019800" y="5867400"/>
            <a:chExt cx="1066800" cy="437408"/>
          </a:xfrm>
        </p:grpSpPr>
        <p:sp>
          <p:nvSpPr>
            <p:cNvPr id="10" name="Right Brace 9"/>
            <p:cNvSpPr/>
            <p:nvPr/>
          </p:nvSpPr>
          <p:spPr>
            <a:xfrm>
              <a:off x="6019800" y="5867400"/>
              <a:ext cx="152400" cy="437408"/>
            </a:xfrm>
            <a:prstGeom prst="rightBrace">
              <a:avLst/>
            </a:prstGeom>
            <a:ln w="25400" cap="rnd">
              <a:solidFill>
                <a:srgbClr val="9FBF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48400" y="5901438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 smtClean="0">
                  <a:solidFill>
                    <a:srgbClr val="9FBFE8"/>
                  </a:solidFill>
                  <a:latin typeface="PT Sans" pitchFamily="34" charset="0"/>
                </a:rPr>
                <a:t>Zs</a:t>
              </a:r>
              <a:r>
                <a:rPr lang="en-GB" b="1" dirty="0" smtClean="0">
                  <a:solidFill>
                    <a:srgbClr val="9FBFE8"/>
                  </a:solidFill>
                  <a:latin typeface="PT Sans" pitchFamily="34" charset="0"/>
                </a:rPr>
                <a:t> (?)</a:t>
              </a:r>
              <a:endParaRPr lang="en-GB" b="1" dirty="0">
                <a:solidFill>
                  <a:srgbClr val="9FBFE8"/>
                </a:solidFill>
                <a:latin typeface="PT Sans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19800" y="1840468"/>
            <a:ext cx="1905000" cy="369332"/>
            <a:chOff x="6019800" y="5716772"/>
            <a:chExt cx="1905000" cy="738664"/>
          </a:xfrm>
        </p:grpSpPr>
        <p:sp>
          <p:nvSpPr>
            <p:cNvPr id="15" name="Right Brace 14"/>
            <p:cNvSpPr/>
            <p:nvPr/>
          </p:nvSpPr>
          <p:spPr>
            <a:xfrm>
              <a:off x="6019800" y="5867400"/>
              <a:ext cx="152400" cy="437408"/>
            </a:xfrm>
            <a:prstGeom prst="rightBrace">
              <a:avLst/>
            </a:prstGeom>
            <a:ln w="25400" cap="rnd">
              <a:solidFill>
                <a:srgbClr val="9FBF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48400" y="5716772"/>
              <a:ext cx="16764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9FBFE8"/>
                  </a:solidFill>
                  <a:latin typeface="PT Sans" pitchFamily="34" charset="0"/>
                </a:rPr>
                <a:t>200 MHz HOM</a:t>
              </a:r>
              <a:endParaRPr lang="en-GB" b="1" dirty="0">
                <a:solidFill>
                  <a:srgbClr val="9FBFE8"/>
                </a:solidFill>
                <a:latin typeface="PT Sans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19800" y="5764014"/>
            <a:ext cx="1905000" cy="369332"/>
            <a:chOff x="6019800" y="5716772"/>
            <a:chExt cx="1905000" cy="738664"/>
          </a:xfrm>
        </p:grpSpPr>
        <p:sp>
          <p:nvSpPr>
            <p:cNvPr id="18" name="Right Brace 17"/>
            <p:cNvSpPr/>
            <p:nvPr/>
          </p:nvSpPr>
          <p:spPr>
            <a:xfrm>
              <a:off x="6019800" y="5867400"/>
              <a:ext cx="152400" cy="437408"/>
            </a:xfrm>
            <a:prstGeom prst="rightBrace">
              <a:avLst/>
            </a:prstGeom>
            <a:ln w="25400" cap="rnd">
              <a:solidFill>
                <a:srgbClr val="9FBF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48400" y="5716772"/>
              <a:ext cx="16764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9FBFE8"/>
                  </a:solidFill>
                  <a:latin typeface="PT Sans" pitchFamily="34" charset="0"/>
                </a:rPr>
                <a:t>Flanges</a:t>
              </a:r>
              <a:endParaRPr lang="en-GB" b="1" dirty="0">
                <a:solidFill>
                  <a:srgbClr val="9FBFE8"/>
                </a:solidFill>
                <a:latin typeface="PT Sans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40000"/>
              </a:spcBef>
            </a:pPr>
            <a:endParaRPr lang="en-GB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34000"/>
              </a:spcBef>
            </a:pPr>
            <a:r>
              <a:rPr lang="en-GB" b="1" dirty="0" smtClean="0">
                <a:solidFill>
                  <a:schemeClr val="accent2"/>
                </a:solidFill>
              </a:rPr>
              <a:t>+ cavity &amp; kicker impedance</a:t>
            </a:r>
          </a:p>
        </p:txBody>
      </p:sp>
    </p:spTree>
    <p:extLst>
      <p:ext uri="{BB962C8B-B14F-4D97-AF65-F5344CB8AC3E}">
        <p14:creationId xmlns:p14="http://schemas.microsoft.com/office/powerpoint/2010/main" val="156199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Distributions: from tomoscope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6172200" cy="639762"/>
          </a:xfrm>
        </p:spPr>
        <p:txBody>
          <a:bodyPr>
            <a:normAutofit fontScale="92500"/>
          </a:bodyPr>
          <a:lstStyle/>
          <a:p>
            <a:r>
              <a:rPr lang="en-GB" dirty="0"/>
              <a:t>A</a:t>
            </a:r>
            <a:r>
              <a:rPr lang="en-GB" dirty="0" smtClean="0"/>
              <a:t>t PS flat top C1160 – measured within ~5 </a:t>
            </a:r>
            <a:r>
              <a:rPr lang="en-GB" dirty="0" err="1" smtClean="0"/>
              <a:t>ms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1" y="2304602"/>
            <a:ext cx="1456869" cy="1521619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6971" y="3886200"/>
            <a:ext cx="6400098" cy="639762"/>
          </a:xfrm>
        </p:spPr>
        <p:txBody>
          <a:bodyPr>
            <a:normAutofit/>
          </a:bodyPr>
          <a:lstStyle/>
          <a:p>
            <a:r>
              <a:rPr lang="en-GB" dirty="0" smtClean="0"/>
              <a:t>At injection to the SPS (after tracking in ESME)</a:t>
            </a:r>
            <a:endParaRPr lang="en-GB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813419"/>
            <a:ext cx="1554005" cy="127339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24th October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LIU-SPS BD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66800" y="2362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D1</a:t>
            </a:r>
            <a:endParaRPr lang="en-GB" b="1" dirty="0"/>
          </a:p>
        </p:txBody>
      </p:sp>
      <p:grpSp>
        <p:nvGrpSpPr>
          <p:cNvPr id="27" name="Group 26"/>
          <p:cNvGrpSpPr/>
          <p:nvPr/>
        </p:nvGrpSpPr>
        <p:grpSpPr>
          <a:xfrm>
            <a:off x="1600200" y="2286000"/>
            <a:ext cx="1524000" cy="1521619"/>
            <a:chOff x="1600200" y="2286000"/>
            <a:chExt cx="1524000" cy="1521619"/>
          </a:xfrm>
        </p:grpSpPr>
        <p:pic>
          <p:nvPicPr>
            <p:cNvPr id="11" name="Content Placeholder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2286000"/>
              <a:ext cx="1453004" cy="152161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514600" y="2362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D2</a:t>
              </a:r>
              <a:endParaRPr lang="en-GB" b="1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089994" y="2284022"/>
            <a:ext cx="1558206" cy="1521619"/>
            <a:chOff x="3089994" y="2284022"/>
            <a:chExt cx="1558206" cy="1521619"/>
          </a:xfrm>
        </p:grpSpPr>
        <p:pic>
          <p:nvPicPr>
            <p:cNvPr id="20" name="Content Placeholder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9994" y="2284022"/>
              <a:ext cx="1453004" cy="152161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038600" y="2362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D3</a:t>
              </a:r>
              <a:endParaRPr lang="en-GB" b="1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62931" y="2284022"/>
            <a:ext cx="1524000" cy="1521618"/>
            <a:chOff x="4562931" y="2284022"/>
            <a:chExt cx="1524000" cy="1521618"/>
          </a:xfrm>
        </p:grpSpPr>
        <p:pic>
          <p:nvPicPr>
            <p:cNvPr id="12" name="Content Placeholder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931" y="2284022"/>
              <a:ext cx="1456869" cy="152161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477331" y="2362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D4</a:t>
              </a:r>
              <a:endParaRPr lang="en-GB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86931" y="2284021"/>
            <a:ext cx="1533069" cy="1521618"/>
            <a:chOff x="6086931" y="2284021"/>
            <a:chExt cx="1533069" cy="1521618"/>
          </a:xfrm>
        </p:grpSpPr>
        <p:pic>
          <p:nvPicPr>
            <p:cNvPr id="13" name="Content Placeholder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931" y="2284021"/>
              <a:ext cx="1456869" cy="152161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010400" y="2362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D5</a:t>
              </a:r>
              <a:endParaRPr lang="en-GB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610931" y="2284022"/>
            <a:ext cx="1533069" cy="1521618"/>
            <a:chOff x="7610931" y="2284022"/>
            <a:chExt cx="1533069" cy="1521618"/>
          </a:xfrm>
        </p:grpSpPr>
        <p:pic>
          <p:nvPicPr>
            <p:cNvPr id="14" name="Content Placeholder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931" y="2284022"/>
              <a:ext cx="1456869" cy="152161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534400" y="2362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D6</a:t>
              </a:r>
              <a:endParaRPr lang="en-GB" b="1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838200" y="49189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D1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554005" y="4807009"/>
            <a:ext cx="1600200" cy="1279803"/>
            <a:chOff x="1947480" y="4685051"/>
            <a:chExt cx="1869017" cy="1401762"/>
          </a:xfrm>
        </p:grpSpPr>
        <p:pic>
          <p:nvPicPr>
            <p:cNvPr id="16" name="Content Placeholder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480" y="4685051"/>
              <a:ext cx="1869017" cy="1401762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881989" y="4800600"/>
              <a:ext cx="699411" cy="404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D2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907669" y="4918915"/>
            <a:ext cx="521922" cy="337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D2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2" name="Content Placeholder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628" y="4807009"/>
            <a:ext cx="1645410" cy="128160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4449605" y="4807009"/>
            <a:ext cx="1600200" cy="1279803"/>
            <a:chOff x="3533408" y="4685051"/>
            <a:chExt cx="1869017" cy="1401762"/>
          </a:xfrm>
        </p:grpSpPr>
        <p:pic>
          <p:nvPicPr>
            <p:cNvPr id="17" name="Content Placeholder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408" y="4685051"/>
              <a:ext cx="1869017" cy="140176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467917" y="4800600"/>
              <a:ext cx="713683" cy="404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D4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897405" y="4807009"/>
            <a:ext cx="1600200" cy="1279803"/>
            <a:chOff x="5108726" y="4685051"/>
            <a:chExt cx="1869017" cy="1401762"/>
          </a:xfrm>
        </p:grpSpPr>
        <p:pic>
          <p:nvPicPr>
            <p:cNvPr id="18" name="Content Placeholder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726" y="4685051"/>
              <a:ext cx="1869017" cy="140176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043235" y="4800600"/>
              <a:ext cx="662365" cy="404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D5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345205" y="4807009"/>
            <a:ext cx="1600200" cy="1279803"/>
            <a:chOff x="6629400" y="4685051"/>
            <a:chExt cx="1869017" cy="1401762"/>
          </a:xfrm>
        </p:grpSpPr>
        <p:pic>
          <p:nvPicPr>
            <p:cNvPr id="19" name="Content Placeholder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4685051"/>
              <a:ext cx="1869017" cy="1401762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7563909" y="4800600"/>
              <a:ext cx="665691" cy="404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D6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810000" y="4918915"/>
            <a:ext cx="611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D3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6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ERN_2013-05">
      <a:dk1>
        <a:sysClr val="windowText" lastClr="000000"/>
      </a:dk1>
      <a:lt1>
        <a:sysClr val="window" lastClr="FFFFFF"/>
      </a:lt1>
      <a:dk2>
        <a:srgbClr val="2963AD"/>
      </a:dk2>
      <a:lt2>
        <a:srgbClr val="EEECE1"/>
      </a:lt2>
      <a:accent1>
        <a:srgbClr val="558ED5"/>
      </a:accent1>
      <a:accent2>
        <a:srgbClr val="1F4F9B"/>
      </a:accent2>
      <a:accent3>
        <a:srgbClr val="008080"/>
      </a:accent3>
      <a:accent4>
        <a:srgbClr val="00CC66"/>
      </a:accent4>
      <a:accent5>
        <a:srgbClr val="33CCCC"/>
      </a:accent5>
      <a:accent6>
        <a:srgbClr val="FF6600"/>
      </a:accent6>
      <a:hlink>
        <a:srgbClr val="FF0066"/>
      </a:hlink>
      <a:folHlink>
        <a:srgbClr val="FF0066"/>
      </a:folHlink>
    </a:clrScheme>
    <a:fontScheme name="TH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TH">
      <a:dk1>
        <a:sysClr val="windowText" lastClr="000000"/>
      </a:dk1>
      <a:lt1>
        <a:sysClr val="window" lastClr="FFFFFF"/>
      </a:lt1>
      <a:dk2>
        <a:srgbClr val="2963AD"/>
      </a:dk2>
      <a:lt2>
        <a:srgbClr val="EEECE1"/>
      </a:lt2>
      <a:accent1>
        <a:srgbClr val="2963AD"/>
      </a:accent1>
      <a:accent2>
        <a:srgbClr val="000099"/>
      </a:accent2>
      <a:accent3>
        <a:srgbClr val="008080"/>
      </a:accent3>
      <a:accent4>
        <a:srgbClr val="00CC66"/>
      </a:accent4>
      <a:accent5>
        <a:srgbClr val="33CCCC"/>
      </a:accent5>
      <a:accent6>
        <a:srgbClr val="FF6600"/>
      </a:accent6>
      <a:hlink>
        <a:srgbClr val="0000FF"/>
      </a:hlink>
      <a:folHlink>
        <a:srgbClr val="800080"/>
      </a:folHlink>
    </a:clrScheme>
    <a:fontScheme name="TH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11251</TotalTime>
  <Words>894</Words>
  <Application>Microsoft Office PowerPoint</Application>
  <PresentationFormat>On-screen Show (4:3)</PresentationFormat>
  <Paragraphs>257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1_Office Theme</vt:lpstr>
      <vt:lpstr>SPS Impedance Model: Latest Results from Simulations</vt:lpstr>
      <vt:lpstr>Status at the previous meeting</vt:lpstr>
      <vt:lpstr>Uncertainties in our simulations</vt:lpstr>
      <vt:lpstr>Impedance model: Flanges</vt:lpstr>
      <vt:lpstr>Impedance model: Kickers</vt:lpstr>
      <vt:lpstr>Impedance model: Kickers</vt:lpstr>
      <vt:lpstr>Impedance model: Cavities</vt:lpstr>
      <vt:lpstr>SPS impedance in total</vt:lpstr>
      <vt:lpstr>Distributions: from tomoscope</vt:lpstr>
      <vt:lpstr>Distributions from average profile</vt:lpstr>
      <vt:lpstr>Reconstructed distribution</vt:lpstr>
      <vt:lpstr>Reconstructed + Gaussian</vt:lpstr>
      <vt:lpstr>Measured distributions, 11011</vt:lpstr>
      <vt:lpstr>Measured distributions, 81010</vt:lpstr>
      <vt:lpstr>Sidebands at 1.2 GHz and 1.6 GHz</vt:lpstr>
      <vt:lpstr>Why are sidebands important?</vt:lpstr>
      <vt:lpstr>Conclusions, Plans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Helga Timko</dc:creator>
  <cp:lastModifiedBy>Helga Timko</cp:lastModifiedBy>
  <cp:revision>797</cp:revision>
  <dcterms:created xsi:type="dcterms:W3CDTF">2006-08-16T00:00:00Z</dcterms:created>
  <dcterms:modified xsi:type="dcterms:W3CDTF">2013-10-24T12:52:48Z</dcterms:modified>
</cp:coreProperties>
</file>