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532" r:id="rId3"/>
    <p:sldId id="498" r:id="rId4"/>
    <p:sldId id="533" r:id="rId5"/>
    <p:sldId id="500" r:id="rId6"/>
    <p:sldId id="499" r:id="rId7"/>
    <p:sldId id="505" r:id="rId8"/>
    <p:sldId id="506" r:id="rId9"/>
    <p:sldId id="508" r:id="rId10"/>
    <p:sldId id="515" r:id="rId11"/>
    <p:sldId id="514" r:id="rId12"/>
    <p:sldId id="534" r:id="rId13"/>
    <p:sldId id="519" r:id="rId14"/>
    <p:sldId id="482" r:id="rId15"/>
    <p:sldId id="483" r:id="rId16"/>
    <p:sldId id="484" r:id="rId17"/>
    <p:sldId id="535" r:id="rId18"/>
    <p:sldId id="489" r:id="rId19"/>
    <p:sldId id="520" r:id="rId20"/>
    <p:sldId id="560" r:id="rId21"/>
    <p:sldId id="559" r:id="rId22"/>
    <p:sldId id="558" r:id="rId23"/>
    <p:sldId id="528" r:id="rId24"/>
    <p:sldId id="539" r:id="rId25"/>
    <p:sldId id="540" r:id="rId26"/>
    <p:sldId id="541" r:id="rId27"/>
    <p:sldId id="54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05CB"/>
    <a:srgbClr val="00F2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03" autoAdjust="0"/>
    <p:restoredTop sz="94660"/>
  </p:normalViewPr>
  <p:slideViewPr>
    <p:cSldViewPr>
      <p:cViewPr>
        <p:scale>
          <a:sx n="94" d="100"/>
          <a:sy n="94" d="100"/>
        </p:scale>
        <p:origin x="-258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006A5-2FB3-4A41-A783-185B466DB43F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C8767-5938-4A9D-BFB6-DA802D66B6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7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Specificare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cavita</a:t>
            </a:r>
            <a:r>
              <a:rPr lang="en-US" baseline="0" dirty="0" smtClean="0"/>
              <a:t>’ e’ </a:t>
            </a:r>
            <a:r>
              <a:rPr lang="en-US" baseline="0" dirty="0" err="1" smtClean="0"/>
              <a:t>quella</a:t>
            </a:r>
            <a:r>
              <a:rPr lang="en-US" baseline="0" dirty="0" smtClean="0"/>
              <a:t> a 200 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99048F-DFE4-4967-8E69-7D79CAFE962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414EA-7213-4565-BF0B-FD80750F3B4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414EA-7213-4565-BF0B-FD80750F3B4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17D7F-F200-4D4F-A17A-D2D6D844CB93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7368-C78D-4D83-801E-E01992852E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0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png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752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Present status of the SPS longitudinal impedance model</a:t>
            </a:r>
            <a:r>
              <a:rPr lang="en-US" dirty="0"/>
              <a:t>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08375"/>
            <a:ext cx="7924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C. Zannini and G. Rumolo</a:t>
            </a:r>
          </a:p>
          <a:p>
            <a:endParaRPr lang="en-US" dirty="0"/>
          </a:p>
          <a:p>
            <a:r>
              <a:rPr lang="en-US" dirty="0" smtClean="0"/>
              <a:t>Thanks to: </a:t>
            </a:r>
            <a:r>
              <a:rPr lang="en-US" dirty="0"/>
              <a:t>T. </a:t>
            </a:r>
            <a:r>
              <a:rPr lang="en-US" dirty="0" smtClean="0"/>
              <a:t>Argyropoulos, M. Barnes, E. Chapochnikova, E</a:t>
            </a:r>
            <a:r>
              <a:rPr lang="en-US" dirty="0"/>
              <a:t>. </a:t>
            </a:r>
            <a:r>
              <a:rPr lang="en-US" dirty="0" err="1" smtClean="0"/>
              <a:t>Métral</a:t>
            </a:r>
            <a:r>
              <a:rPr lang="en-US" dirty="0" smtClean="0"/>
              <a:t>, N. Mounet, B. Salvant</a:t>
            </a:r>
            <a:endParaRPr lang="en-US" dirty="0"/>
          </a:p>
        </p:txBody>
      </p:sp>
      <p:pic>
        <p:nvPicPr>
          <p:cNvPr id="11" name="Picture 1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"/>
            <a:ext cx="943107" cy="94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Longitudinal wall impedance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6183868"/>
            <a:ext cx="4724400" cy="369332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Calculation performed with ImpedanceWake2D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19200"/>
            <a:ext cx="6757269" cy="4525963"/>
          </a:xfrm>
        </p:spPr>
      </p:pic>
    </p:spTree>
    <p:extLst>
      <p:ext uri="{BB962C8B-B14F-4D97-AF65-F5344CB8AC3E}">
        <p14:creationId xmlns:p14="http://schemas.microsoft.com/office/powerpoint/2010/main" val="11693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67"/>
            <a:ext cx="8229600" cy="812533"/>
          </a:xfrm>
        </p:spPr>
        <p:txBody>
          <a:bodyPr/>
          <a:lstStyle/>
          <a:p>
            <a:r>
              <a:rPr lang="en-US" dirty="0" smtClean="0"/>
              <a:t>Longitudinal wall impedance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343400" y="6059269"/>
            <a:ext cx="4724400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Does not account for the iron in the magnet</a:t>
            </a:r>
          </a:p>
          <a:p>
            <a:r>
              <a:rPr lang="en-US" dirty="0" smtClean="0"/>
              <a:t>Does not include the indirect space charge term </a:t>
            </a:r>
            <a:endParaRPr lang="en-GB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5562600"/>
            <a:ext cx="1620472" cy="369332"/>
          </a:xfrm>
          <a:prstGeom prst="rect">
            <a:avLst/>
          </a:prstGeom>
          <a:noFill/>
          <a:ln w="25400">
            <a:solidFill>
              <a:srgbClr val="0505CB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Old calculation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562600"/>
            <a:ext cx="1752600" cy="369332"/>
          </a:xfrm>
          <a:prstGeom prst="rect">
            <a:avLst/>
          </a:prstGeom>
          <a:noFill/>
          <a:ln w="25400">
            <a:solidFill>
              <a:srgbClr val="0505CB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 calculation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6059269"/>
            <a:ext cx="3962400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Accounts for the iron in the magnet</a:t>
            </a:r>
          </a:p>
          <a:p>
            <a:r>
              <a:rPr lang="en-US" dirty="0" smtClean="0"/>
              <a:t>Includes the indirect space charge term </a:t>
            </a:r>
            <a:endParaRPr lang="en-GB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" r="4094"/>
          <a:stretch/>
        </p:blipFill>
        <p:spPr>
          <a:xfrm>
            <a:off x="1610360" y="838200"/>
            <a:ext cx="6116320" cy="4525963"/>
          </a:xfrm>
        </p:spPr>
      </p:pic>
    </p:spTree>
    <p:extLst>
      <p:ext uri="{BB962C8B-B14F-4D97-AF65-F5344CB8AC3E}">
        <p14:creationId xmlns:p14="http://schemas.microsoft.com/office/powerpoint/2010/main" val="277464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Status </a:t>
            </a:r>
            <a:r>
              <a:rPr lang="en-US" dirty="0">
                <a:solidFill>
                  <a:srgbClr val="FF0000"/>
                </a:solidFill>
              </a:rPr>
              <a:t>of the longitudinal SPS impedance model</a:t>
            </a:r>
          </a:p>
          <a:p>
            <a:pPr lvl="1"/>
            <a:r>
              <a:rPr lang="en-US" dirty="0" smtClean="0"/>
              <a:t>Wall </a:t>
            </a:r>
            <a:r>
              <a:rPr lang="en-US" dirty="0"/>
              <a:t>Impedance model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Kicker </a:t>
            </a:r>
            <a:r>
              <a:rPr lang="en-US" dirty="0">
                <a:solidFill>
                  <a:srgbClr val="FF0000"/>
                </a:solidFill>
              </a:rPr>
              <a:t>Impedance </a:t>
            </a:r>
            <a:r>
              <a:rPr lang="en-US" dirty="0" smtClean="0">
                <a:solidFill>
                  <a:srgbClr val="FF0000"/>
                </a:solidFill>
              </a:rPr>
              <a:t>model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7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Kicker impedance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371600"/>
            <a:ext cx="4865426" cy="5142770"/>
          </a:xfrm>
        </p:spPr>
      </p:pic>
    </p:spTree>
    <p:extLst>
      <p:ext uri="{BB962C8B-B14F-4D97-AF65-F5344CB8AC3E}">
        <p14:creationId xmlns:p14="http://schemas.microsoft.com/office/powerpoint/2010/main" val="288784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SPS extraction kicker (MKE)</a:t>
            </a:r>
            <a:endParaRPr lang="en-US" dirty="0"/>
          </a:p>
        </p:txBody>
      </p:sp>
      <p:pic>
        <p:nvPicPr>
          <p:cNvPr id="5" name="Picture 4" descr="MKE_internalcircuit.bmp"/>
          <p:cNvPicPr>
            <a:picLocks noChangeAspect="1"/>
          </p:cNvPicPr>
          <p:nvPr/>
        </p:nvPicPr>
        <p:blipFill>
          <a:blip r:embed="rId2" cstate="print"/>
          <a:srcRect l="15670" r="16710"/>
          <a:stretch>
            <a:fillRect/>
          </a:stretch>
        </p:blipFill>
        <p:spPr>
          <a:xfrm>
            <a:off x="762000" y="990600"/>
            <a:ext cx="7564914" cy="55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0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r>
              <a:rPr lang="en-US" dirty="0" smtClean="0"/>
              <a:t>MKE kicker with serigraphy</a:t>
            </a:r>
            <a:endParaRPr lang="en-US" dirty="0"/>
          </a:p>
        </p:txBody>
      </p:sp>
      <p:pic>
        <p:nvPicPr>
          <p:cNvPr id="8" name="Content Placeholder 7" descr="MKEser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17694" b="17503"/>
          <a:stretch>
            <a:fillRect/>
          </a:stretch>
        </p:blipFill>
        <p:spPr>
          <a:xfrm>
            <a:off x="1155414" y="1295400"/>
            <a:ext cx="7226586" cy="4632982"/>
          </a:xfrm>
        </p:spPr>
      </p:pic>
    </p:spTree>
    <p:extLst>
      <p:ext uri="{BB962C8B-B14F-4D97-AF65-F5344CB8AC3E}">
        <p14:creationId xmlns:p14="http://schemas.microsoft.com/office/powerpoint/2010/main" val="18023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Impedancemodel_MK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4200" r="6791"/>
          <a:stretch>
            <a:fillRect/>
          </a:stretch>
        </p:blipFill>
        <p:spPr>
          <a:xfrm>
            <a:off x="762000" y="533400"/>
            <a:ext cx="7605855" cy="521425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5334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Comparing MKE with and without serigraphy</a:t>
            </a:r>
            <a:endParaRPr lang="en-US" sz="3200" dirty="0"/>
          </a:p>
        </p:txBody>
      </p:sp>
      <p:sp>
        <p:nvSpPr>
          <p:cNvPr id="9" name="Oval 8"/>
          <p:cNvSpPr/>
          <p:nvPr/>
        </p:nvSpPr>
        <p:spPr>
          <a:xfrm>
            <a:off x="1676400" y="1981200"/>
            <a:ext cx="457200" cy="3124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31962" y="6172200"/>
            <a:ext cx="1143000" cy="381000"/>
          </a:xfrm>
          <a:prstGeom prst="rect">
            <a:avLst/>
          </a:prstGeom>
          <a:solidFill>
            <a:srgbClr val="66FF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f</a:t>
            </a:r>
            <a:r>
              <a:rPr lang="en-US" dirty="0" smtClean="0"/>
              <a:t>=44 MHz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3027362" y="6324600"/>
            <a:ext cx="14478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638675" y="5867400"/>
          <a:ext cx="359092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0" name="Equation" r:id="rId5" imgW="1790640" imgH="419040" progId="Equation.3">
                  <p:embed/>
                </p:oleObj>
              </mc:Choice>
              <mc:Fallback>
                <p:oleObj name="Equation" r:id="rId5" imgW="17906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675" y="5867400"/>
                        <a:ext cx="3590925" cy="841375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 w="254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>
            <a:stCxn id="9" idx="4"/>
            <a:endCxn id="14" idx="0"/>
          </p:cNvCxnSpPr>
          <p:nvPr/>
        </p:nvCxnSpPr>
        <p:spPr>
          <a:xfrm>
            <a:off x="1905000" y="5105400"/>
            <a:ext cx="398462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81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Experimental confirmations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4525963"/>
          </a:xfrm>
        </p:spPr>
        <p:txBody>
          <a:bodyPr/>
          <a:lstStyle/>
          <a:p>
            <a:pPr algn="just"/>
            <a:r>
              <a:rPr lang="en-US" dirty="0" smtClean="0"/>
              <a:t>The impedance model of the SPS extraction kicker can explain the beam induced heating observed in the SPS machine</a:t>
            </a:r>
          </a:p>
          <a:p>
            <a:pPr algn="just"/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Bench impedance measurements are in reasonable agreement with the impedance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3276600"/>
            <a:ext cx="45720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just"/>
            <a:r>
              <a:rPr lang="en-GB" sz="1200" dirty="0">
                <a:latin typeface="Times"/>
                <a:ea typeface="Times New Roman"/>
                <a:cs typeface="Times New Roman"/>
              </a:rPr>
              <a:t>C. </a:t>
            </a:r>
            <a:r>
              <a:rPr lang="en-GB" sz="1200" dirty="0" err="1">
                <a:latin typeface="Times"/>
                <a:ea typeface="Times New Roman"/>
                <a:cs typeface="Times New Roman"/>
              </a:rPr>
              <a:t>Zannini</a:t>
            </a:r>
            <a:r>
              <a:rPr lang="en-GB" sz="1200" dirty="0">
                <a:latin typeface="Times"/>
                <a:ea typeface="Times New Roman"/>
                <a:cs typeface="Times New Roman"/>
              </a:rPr>
              <a:t>, G. </a:t>
            </a:r>
            <a:r>
              <a:rPr lang="en-GB" sz="1200" dirty="0" err="1">
                <a:latin typeface="Times"/>
                <a:ea typeface="Times New Roman"/>
                <a:cs typeface="Times New Roman"/>
              </a:rPr>
              <a:t>Rumolo</a:t>
            </a:r>
            <a:r>
              <a:rPr lang="en-GB" sz="1200" dirty="0">
                <a:latin typeface="Times"/>
                <a:ea typeface="Times New Roman"/>
                <a:cs typeface="Times New Roman"/>
              </a:rPr>
              <a:t>. “</a:t>
            </a:r>
            <a:r>
              <a:rPr lang="en-GB" sz="1200" dirty="0" smtClean="0">
                <a:latin typeface="Times"/>
                <a:ea typeface="Times New Roman"/>
                <a:cs typeface="Times New Roman"/>
              </a:rPr>
              <a:t>MKE </a:t>
            </a:r>
            <a:r>
              <a:rPr lang="en-GB" sz="1200" dirty="0">
                <a:latin typeface="Times"/>
                <a:ea typeface="Times New Roman"/>
                <a:cs typeface="Times New Roman"/>
              </a:rPr>
              <a:t>heating with and without </a:t>
            </a:r>
            <a:r>
              <a:rPr lang="en-GB" sz="1200" dirty="0" err="1" smtClean="0">
                <a:latin typeface="Times"/>
                <a:ea typeface="Times New Roman"/>
                <a:cs typeface="Times New Roman"/>
              </a:rPr>
              <a:t>seigraphy</a:t>
            </a:r>
            <a:r>
              <a:rPr lang="en-GB" sz="1200" dirty="0" smtClean="0">
                <a:latin typeface="Times"/>
                <a:ea typeface="Times New Roman"/>
                <a:cs typeface="Times New Roman"/>
              </a:rPr>
              <a:t>”, </a:t>
            </a:r>
            <a:r>
              <a:rPr lang="en-GB" sz="1200" dirty="0">
                <a:latin typeface="Times"/>
                <a:ea typeface="Times New Roman"/>
                <a:cs typeface="Times New Roman"/>
              </a:rPr>
              <a:t>Presented at the SPSU meeting, 2 August 2012, http://paf-spsu.web.cern.ch/paf-spsu/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387015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5ns_vssigma_ratio_new.png"/>
          <p:cNvPicPr>
            <a:picLocks noChangeAspect="1"/>
          </p:cNvPicPr>
          <p:nvPr/>
        </p:nvPicPr>
        <p:blipFill>
          <a:blip r:embed="rId3" cstate="print"/>
          <a:srcRect l="9659" t="4640" r="6297"/>
          <a:stretch>
            <a:fillRect/>
          </a:stretch>
        </p:blipFill>
        <p:spPr>
          <a:xfrm>
            <a:off x="4419606" y="1809263"/>
            <a:ext cx="4571994" cy="34602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Beam induced heating</a:t>
            </a:r>
            <a:endParaRPr lang="en-US" sz="3600" dirty="0"/>
          </a:p>
        </p:txBody>
      </p:sp>
      <p:sp>
        <p:nvSpPr>
          <p:cNvPr id="7" name="Oval 6"/>
          <p:cNvSpPr/>
          <p:nvPr/>
        </p:nvSpPr>
        <p:spPr>
          <a:xfrm>
            <a:off x="6248400" y="3364468"/>
            <a:ext cx="457200" cy="1143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7" idx="4"/>
          </p:cNvCxnSpPr>
          <p:nvPr/>
        </p:nvCxnSpPr>
        <p:spPr>
          <a:xfrm flipH="1">
            <a:off x="6248400" y="4507468"/>
            <a:ext cx="2286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360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423166"/>
              </p:ext>
            </p:extLst>
          </p:nvPr>
        </p:nvGraphicFramePr>
        <p:xfrm>
          <a:off x="6553200" y="2186875"/>
          <a:ext cx="12763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54" name="Equation" r:id="rId4" imgW="634680" imgH="380880" progId="Equation.3">
                  <p:embed/>
                </p:oleObj>
              </mc:Choice>
              <mc:Fallback>
                <p:oleObj name="Equation" r:id="rId4" imgW="63468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86875"/>
                        <a:ext cx="127635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Content Placeholder 8" descr="25_april_T.png"/>
          <p:cNvPicPr>
            <a:picLocks noGrp="1" noChangeAspect="1"/>
          </p:cNvPicPr>
          <p:nvPr>
            <p:ph idx="1"/>
          </p:nvPr>
        </p:nvPicPr>
        <p:blipFill rotWithShape="1">
          <a:blip r:embed="rId6" cstate="print"/>
          <a:srcRect l="4688" r="7801"/>
          <a:stretch/>
        </p:blipFill>
        <p:spPr>
          <a:xfrm>
            <a:off x="76193" y="1816188"/>
            <a:ext cx="4267207" cy="3061905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516204"/>
              </p:ext>
            </p:extLst>
          </p:nvPr>
        </p:nvGraphicFramePr>
        <p:xfrm>
          <a:off x="685800" y="2857588"/>
          <a:ext cx="1574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55" name="Equation" r:id="rId7" imgW="787320" imgH="431640" progId="Equation.DSMT4">
                  <p:embed/>
                </p:oleObj>
              </mc:Choice>
              <mc:Fallback>
                <p:oleObj name="Equation" r:id="rId7" imgW="7873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857588"/>
                        <a:ext cx="1574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572000" y="5498068"/>
            <a:ext cx="35814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Bunchlength during the experiment</a:t>
            </a:r>
            <a:endParaRPr lang="it-IT" dirty="0"/>
          </a:p>
        </p:txBody>
      </p:sp>
      <p:sp>
        <p:nvSpPr>
          <p:cNvPr id="18" name="TextBox 17"/>
          <p:cNvSpPr txBox="1"/>
          <p:nvPr/>
        </p:nvSpPr>
        <p:spPr>
          <a:xfrm>
            <a:off x="1219200" y="1390193"/>
            <a:ext cx="22860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Beam induced heating 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1371600"/>
            <a:ext cx="3886200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Power loss from the impedance model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0271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Comparing longitudinal impedance measurements and model for the MKP-L module</a:t>
            </a:r>
            <a:endParaRPr lang="en-US" sz="2800" b="1" dirty="0"/>
          </a:p>
        </p:txBody>
      </p:sp>
      <p:pic>
        <p:nvPicPr>
          <p:cNvPr id="9" name="Picture 8" descr="MKP_seg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1" y="1600200"/>
            <a:ext cx="1748251" cy="8703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29" y="1600200"/>
            <a:ext cx="7241541" cy="4525963"/>
          </a:xfrm>
        </p:spPr>
      </p:pic>
    </p:spTree>
    <p:extLst>
      <p:ext uri="{BB962C8B-B14F-4D97-AF65-F5344CB8AC3E}">
        <p14:creationId xmlns:p14="http://schemas.microsoft.com/office/powerpoint/2010/main" val="23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Status </a:t>
            </a:r>
            <a:r>
              <a:rPr lang="en-US" dirty="0">
                <a:solidFill>
                  <a:srgbClr val="FF0000"/>
                </a:solidFill>
              </a:rPr>
              <a:t>of the longitudinal SPS impedance model</a:t>
            </a:r>
          </a:p>
          <a:p>
            <a:pPr lvl="1"/>
            <a:r>
              <a:rPr lang="en-US" dirty="0" smtClean="0"/>
              <a:t>Wall </a:t>
            </a:r>
            <a:r>
              <a:rPr lang="en-US" dirty="0"/>
              <a:t>Impedance model</a:t>
            </a:r>
          </a:p>
          <a:p>
            <a:pPr lvl="1"/>
            <a:r>
              <a:rPr lang="en-US" dirty="0" smtClean="0"/>
              <a:t>Kicker </a:t>
            </a:r>
            <a:r>
              <a:rPr lang="en-US" dirty="0"/>
              <a:t>Impedance </a:t>
            </a:r>
            <a:r>
              <a:rPr lang="en-US" dirty="0" smtClean="0"/>
              <a:t>model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Longitudinal kicker impedance model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096000"/>
            <a:ext cx="8534400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As for the MKEs for a better estimation of the low frequency behavior (below few tens of MHz) dedicated simulations are needed also for the other kickers. 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19200"/>
            <a:ext cx="6233178" cy="4525963"/>
          </a:xfrm>
        </p:spPr>
      </p:pic>
    </p:spTree>
    <p:extLst>
      <p:ext uri="{BB962C8B-B14F-4D97-AF65-F5344CB8AC3E}">
        <p14:creationId xmlns:p14="http://schemas.microsoft.com/office/powerpoint/2010/main" val="4356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kicker impedance model: MKEs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686800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Tsutsui</a:t>
            </a:r>
            <a:r>
              <a:rPr lang="en-US" dirty="0" smtClean="0"/>
              <a:t> model overestimates the MKEs impedance contribution because of the serigraphy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018" y="914400"/>
            <a:ext cx="6869382" cy="4525963"/>
          </a:xfrm>
        </p:spPr>
      </p:pic>
    </p:spTree>
    <p:extLst>
      <p:ext uri="{BB962C8B-B14F-4D97-AF65-F5344CB8AC3E}">
        <p14:creationId xmlns:p14="http://schemas.microsoft.com/office/powerpoint/2010/main" val="63567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kicker impedance model: MKEs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09" y="1066800"/>
            <a:ext cx="6869382" cy="4525963"/>
          </a:xfrm>
        </p:spPr>
      </p:pic>
      <p:sp>
        <p:nvSpPr>
          <p:cNvPr id="7" name="TextBox 6"/>
          <p:cNvSpPr txBox="1"/>
          <p:nvPr/>
        </p:nvSpPr>
        <p:spPr>
          <a:xfrm>
            <a:off x="304800" y="6096000"/>
            <a:ext cx="8534400" cy="369332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Tsutsui</a:t>
            </a:r>
            <a:r>
              <a:rPr lang="en-US" dirty="0" smtClean="0"/>
              <a:t> model overestimates the MKEs impedance contribution because of the serigraphy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8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kicker impedance model: MKEs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610600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MKEs contribution very low due to the effect of the serigraphy: considering only the kicker impedance we should have a situation similar to 2001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7" y="685800"/>
            <a:ext cx="8457143" cy="5264286"/>
          </a:xfrm>
        </p:spPr>
      </p:pic>
    </p:spTree>
    <p:extLst>
      <p:ext uri="{BB962C8B-B14F-4D97-AF65-F5344CB8AC3E}">
        <p14:creationId xmlns:p14="http://schemas.microsoft.com/office/powerpoint/2010/main" val="26491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Longitudinal kicker impedance model: MKEs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096000"/>
            <a:ext cx="8610600" cy="646331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MKEs contribution very low due to the effect of the serigraphy: considering only the kicker impedance we should have a situation similar to 2001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3" y="1036637"/>
            <a:ext cx="7271017" cy="4525963"/>
          </a:xfrm>
        </p:spPr>
      </p:pic>
    </p:spTree>
    <p:extLst>
      <p:ext uri="{BB962C8B-B14F-4D97-AF65-F5344CB8AC3E}">
        <p14:creationId xmlns:p14="http://schemas.microsoft.com/office/powerpoint/2010/main" val="217297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Status of the transverse SPS impedance model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Status of the longitudinal SPS impedance model</a:t>
            </a:r>
          </a:p>
          <a:p>
            <a:pPr lvl="1"/>
            <a:r>
              <a:rPr lang="en-US" dirty="0" smtClean="0"/>
              <a:t>Wall </a:t>
            </a:r>
            <a:r>
              <a:rPr lang="en-US" dirty="0"/>
              <a:t>Impedance model</a:t>
            </a:r>
          </a:p>
          <a:p>
            <a:pPr lvl="1"/>
            <a:r>
              <a:rPr lang="en-US" dirty="0" smtClean="0"/>
              <a:t>Kicker </a:t>
            </a:r>
            <a:r>
              <a:rPr lang="en-US" dirty="0"/>
              <a:t>Impedance </a:t>
            </a:r>
            <a:r>
              <a:rPr lang="en-US" dirty="0" smtClean="0"/>
              <a:t>model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Longitudinal impedance model</a:t>
            </a:r>
          </a:p>
          <a:p>
            <a:pPr lvl="1"/>
            <a:r>
              <a:rPr lang="en-US" dirty="0" smtClean="0"/>
              <a:t>The Wall impedance of SPS has been estimated</a:t>
            </a:r>
          </a:p>
          <a:p>
            <a:pPr lvl="2"/>
            <a:r>
              <a:rPr lang="en-US" dirty="0" smtClean="0"/>
              <a:t>The tools used for the calculations have been successfully benchmarked</a:t>
            </a:r>
          </a:p>
          <a:p>
            <a:pPr lvl="1"/>
            <a:r>
              <a:rPr lang="en-US" dirty="0" smtClean="0"/>
              <a:t>The kicker impedance model has been discussed</a:t>
            </a:r>
          </a:p>
          <a:p>
            <a:pPr lvl="2"/>
            <a:r>
              <a:rPr lang="en-US" dirty="0" smtClean="0"/>
              <a:t>Benchmarks with beam observations and wire measurements have been presented</a:t>
            </a:r>
          </a:p>
          <a:p>
            <a:pPr lvl="2"/>
            <a:r>
              <a:rPr lang="en-US" dirty="0" smtClean="0"/>
              <a:t>Differences with respect to the </a:t>
            </a:r>
            <a:r>
              <a:rPr lang="en-US" dirty="0" err="1" smtClean="0"/>
              <a:t>Tsutsui</a:t>
            </a:r>
            <a:r>
              <a:rPr lang="en-US" dirty="0" smtClean="0"/>
              <a:t> model have been showed</a:t>
            </a:r>
          </a:p>
        </p:txBody>
      </p:sp>
    </p:spTree>
    <p:extLst>
      <p:ext uri="{BB962C8B-B14F-4D97-AF65-F5344CB8AC3E}">
        <p14:creationId xmlns:p14="http://schemas.microsoft.com/office/powerpoint/2010/main" val="24979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Thank you for your attention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4450"/>
            <a:ext cx="8229600" cy="6334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Status </a:t>
            </a:r>
            <a:r>
              <a:rPr lang="en-US" sz="3200" dirty="0"/>
              <a:t>of the </a:t>
            </a:r>
            <a:r>
              <a:rPr lang="en-US" sz="3200" dirty="0" smtClean="0"/>
              <a:t>SPS longitudinal impedance model</a:t>
            </a:r>
            <a:endParaRPr lang="en-US" sz="3200" dirty="0"/>
          </a:p>
        </p:txBody>
      </p:sp>
      <p:sp>
        <p:nvSpPr>
          <p:cNvPr id="11268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57200" y="804863"/>
            <a:ext cx="8291513" cy="5000625"/>
          </a:xfrm>
          <a:noFill/>
          <a:ln/>
        </p:spPr>
        <p:txBody>
          <a:bodyPr/>
          <a:lstStyle/>
          <a:p>
            <a:r>
              <a:rPr lang="en-US" sz="1800" dirty="0"/>
              <a:t>Elements included in the database:</a:t>
            </a:r>
          </a:p>
          <a:p>
            <a:pPr lvl="1"/>
            <a:r>
              <a:rPr lang="en-US" sz="1200" dirty="0" smtClean="0"/>
              <a:t>Realistic model that takes into account the different SPS vacuum chambers weighted by the respective length </a:t>
            </a:r>
          </a:p>
          <a:p>
            <a:pPr lvl="1"/>
            <a:r>
              <a:rPr lang="en-US" sz="1200" dirty="0" smtClean="0"/>
              <a:t>19 kickers (CST 3D simulation)</a:t>
            </a:r>
          </a:p>
          <a:p>
            <a:pPr>
              <a:buNone/>
            </a:pPr>
            <a:endParaRPr lang="en-US" sz="1000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786310" y="2438400"/>
            <a:ext cx="8336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Kickers</a:t>
            </a:r>
            <a:endParaRPr lang="en-US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676400" y="2362200"/>
            <a:ext cx="16930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/>
              <a:t>Wall impedance</a:t>
            </a:r>
            <a:endParaRPr lang="en-US" dirty="0"/>
          </a:p>
        </p:txBody>
      </p:sp>
      <p:pic>
        <p:nvPicPr>
          <p:cNvPr id="16" name="Picture 15" descr="MKP_seg.bmp"/>
          <p:cNvPicPr>
            <a:picLocks noChangeAspect="1"/>
          </p:cNvPicPr>
          <p:nvPr/>
        </p:nvPicPr>
        <p:blipFill>
          <a:blip r:embed="rId3" cstate="print"/>
          <a:srcRect l="16340" r="18301"/>
          <a:stretch>
            <a:fillRect/>
          </a:stretch>
        </p:blipFill>
        <p:spPr>
          <a:xfrm>
            <a:off x="5029200" y="3048000"/>
            <a:ext cx="3808798" cy="2901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8" y="2895600"/>
            <a:ext cx="4570142" cy="32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0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Status </a:t>
            </a:r>
            <a:r>
              <a:rPr lang="en-US" dirty="0">
                <a:solidFill>
                  <a:srgbClr val="FF0000"/>
                </a:solidFill>
              </a:rPr>
              <a:t>of the longitudinal SPS impedance model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Wall </a:t>
            </a:r>
            <a:r>
              <a:rPr lang="en-US" dirty="0">
                <a:solidFill>
                  <a:srgbClr val="FF0000"/>
                </a:solidFill>
              </a:rPr>
              <a:t>Impedance model</a:t>
            </a:r>
          </a:p>
          <a:p>
            <a:pPr lvl="1"/>
            <a:r>
              <a:rPr lang="en-US" dirty="0" smtClean="0"/>
              <a:t>Kicker </a:t>
            </a:r>
            <a:r>
              <a:rPr lang="en-US" dirty="0"/>
              <a:t>Impedance </a:t>
            </a:r>
            <a:r>
              <a:rPr lang="en-US" dirty="0" smtClean="0"/>
              <a:t>model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0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Wall impedance model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981200" y="762000"/>
            <a:ext cx="5161605" cy="3604930"/>
            <a:chOff x="457200" y="1076325"/>
            <a:chExt cx="8067675" cy="5629275"/>
          </a:xfrm>
        </p:grpSpPr>
        <p:pic>
          <p:nvPicPr>
            <p:cNvPr id="2027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076325"/>
              <a:ext cx="8067675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ctangle 4"/>
            <p:cNvSpPr/>
            <p:nvPr/>
          </p:nvSpPr>
          <p:spPr>
            <a:xfrm>
              <a:off x="838200" y="1828800"/>
              <a:ext cx="22860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886200" y="2209800"/>
              <a:ext cx="1905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7200" y="6248400"/>
              <a:ext cx="1676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5906869"/>
            <a:ext cx="8991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1. Different vacuum chambers weighted by the respective length and beta function 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762000" y="4724400"/>
          <a:ext cx="25050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4" name="Equation" r:id="rId4" imgW="1257120" imgH="393480" progId="Equation.3">
                  <p:embed/>
                </p:oleObj>
              </mc:Choice>
              <mc:Fallback>
                <p:oleObj name="Equation" r:id="rId4" imgW="1257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2505075" cy="785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1" name="Object 5"/>
          <p:cNvGraphicFramePr>
            <a:graphicFrameLocks noChangeAspect="1"/>
          </p:cNvGraphicFramePr>
          <p:nvPr/>
        </p:nvGraphicFramePr>
        <p:xfrm>
          <a:off x="3832225" y="4724400"/>
          <a:ext cx="25685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5" name="Equation" r:id="rId6" imgW="1282680" imgH="419040" progId="Equation.3">
                  <p:embed/>
                </p:oleObj>
              </mc:Choice>
              <mc:Fallback>
                <p:oleObj name="Equation" r:id="rId6" imgW="1282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4724400"/>
                        <a:ext cx="2568575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2" name="Object 6"/>
          <p:cNvGraphicFramePr>
            <a:graphicFrameLocks noChangeAspect="1"/>
          </p:cNvGraphicFramePr>
          <p:nvPr/>
        </p:nvGraphicFramePr>
        <p:xfrm>
          <a:off x="7269162" y="4876800"/>
          <a:ext cx="1417638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46" name="Equation" r:id="rId8" imgW="711000" imgH="317160" progId="Equation.3">
                  <p:embed/>
                </p:oleObj>
              </mc:Choice>
              <mc:Fallback>
                <p:oleObj name="Equation" r:id="rId8" imgW="7110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162" y="4876800"/>
                        <a:ext cx="1417638" cy="633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0" y="5791200"/>
            <a:ext cx="81534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85800" y="62484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The iron in the magnets is also taken into account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209800" y="1066800"/>
            <a:ext cx="1676400" cy="762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09800" y="2089356"/>
            <a:ext cx="1676400" cy="8062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3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9" grpId="0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Impedance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The wall impedance is defined as the sum of the resistive wall impedance and the indirect space charge.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Calculation based on analytical calculations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Tlwall</a:t>
            </a:r>
            <a:r>
              <a:rPr lang="en-US" dirty="0" smtClean="0"/>
              <a:t> (based on Transmission Line theory) </a:t>
            </a:r>
          </a:p>
          <a:p>
            <a:pPr lvl="2"/>
            <a:r>
              <a:rPr lang="en-US" dirty="0" smtClean="0"/>
              <a:t>Longitudinal: resistive wall impedance</a:t>
            </a:r>
          </a:p>
          <a:p>
            <a:pPr lvl="2"/>
            <a:r>
              <a:rPr lang="en-US" dirty="0" smtClean="0"/>
              <a:t>Transverse: resistive wall impedance + indirect space charge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ImpedanceWake2D  (based on the field matching theory)</a:t>
            </a:r>
          </a:p>
          <a:p>
            <a:pPr lvl="2"/>
            <a:r>
              <a:rPr lang="en-US" dirty="0" smtClean="0"/>
              <a:t>Longitudinal: wall impedance</a:t>
            </a:r>
          </a:p>
          <a:p>
            <a:pPr lvl="2"/>
            <a:r>
              <a:rPr lang="en-US" dirty="0" smtClean="0"/>
              <a:t>Transverse: wall impedance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47800" y="2192215"/>
            <a:ext cx="662940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dirty="0" smtClean="0"/>
              <a:t>F</a:t>
            </a:r>
            <a:r>
              <a:rPr lang="en-US" sz="1200" dirty="0"/>
              <a:t>. </a:t>
            </a:r>
            <a:r>
              <a:rPr lang="en-US" sz="1200" dirty="0" err="1"/>
              <a:t>Roncarolo</a:t>
            </a:r>
            <a:r>
              <a:rPr lang="en-US" sz="1200" dirty="0"/>
              <a:t>, F. </a:t>
            </a:r>
            <a:r>
              <a:rPr lang="en-US" sz="1200" dirty="0" err="1"/>
              <a:t>Caspers</a:t>
            </a:r>
            <a:r>
              <a:rPr lang="en-US" sz="1200" dirty="0"/>
              <a:t>, T. </a:t>
            </a:r>
            <a:r>
              <a:rPr lang="en-US" sz="1200" dirty="0" err="1"/>
              <a:t>Kroyer</a:t>
            </a:r>
            <a:r>
              <a:rPr lang="en-US" sz="1200" dirty="0"/>
              <a:t>, </a:t>
            </a:r>
            <a:r>
              <a:rPr lang="en-US" sz="1200" dirty="0" smtClean="0"/>
              <a:t>E. </a:t>
            </a:r>
            <a:r>
              <a:rPr lang="en-US" sz="1200" dirty="0" err="1" smtClean="0"/>
              <a:t>Métral</a:t>
            </a:r>
            <a:r>
              <a:rPr lang="en-US" sz="1200" dirty="0" smtClean="0"/>
              <a:t>, </a:t>
            </a:r>
            <a:r>
              <a:rPr lang="en-US" sz="1200" dirty="0"/>
              <a:t>N. Mounet, B. Salvant, and B. </a:t>
            </a:r>
            <a:r>
              <a:rPr lang="en-US" sz="1200" dirty="0" err="1"/>
              <a:t>Zotter</a:t>
            </a:r>
            <a:r>
              <a:rPr lang="en-US" sz="1200" dirty="0"/>
              <a:t>. Comparison between laboratory measurements, simulations and analytical predictions of the transverse wall impedance at low frequencies. Phys. Rev. ST </a:t>
            </a:r>
            <a:r>
              <a:rPr lang="en-US" sz="1200" dirty="0" err="1"/>
              <a:t>Accel</a:t>
            </a:r>
            <a:r>
              <a:rPr lang="en-US" sz="1200" dirty="0"/>
              <a:t>. Beams, 12(084401), 2009. 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5878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1219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TL model</a:t>
            </a:r>
          </a:p>
          <a:p>
            <a:r>
              <a:rPr lang="en-US" dirty="0" smtClean="0"/>
              <a:t>Copper 0.05  mm</a:t>
            </a:r>
          </a:p>
          <a:p>
            <a:r>
              <a:rPr lang="en-US" dirty="0" err="1" smtClean="0"/>
              <a:t>S.steel</a:t>
            </a:r>
            <a:r>
              <a:rPr lang="en-US" dirty="0" smtClean="0"/>
              <a:t>   1        mm</a:t>
            </a:r>
          </a:p>
          <a:p>
            <a:r>
              <a:rPr lang="en-US" dirty="0" smtClean="0"/>
              <a:t>Boundary: PEC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0" y="296287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Re-Wall</a:t>
            </a:r>
          </a:p>
          <a:p>
            <a:r>
              <a:rPr lang="en-US" dirty="0" smtClean="0"/>
              <a:t>Copper 0.05  mm</a:t>
            </a:r>
          </a:p>
          <a:p>
            <a:r>
              <a:rPr lang="en-US" dirty="0" err="1" smtClean="0"/>
              <a:t>S.steel</a:t>
            </a:r>
            <a:r>
              <a:rPr lang="en-US" dirty="0" smtClean="0"/>
              <a:t>   1        mm	 Boundary	: Quasi PEC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1219200"/>
            <a:ext cx="2286000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90800" y="6248400"/>
            <a:ext cx="4038600" cy="369332"/>
          </a:xfrm>
          <a:prstGeom prst="rect">
            <a:avLst/>
          </a:prstGeom>
          <a:noFill/>
          <a:ln>
            <a:solidFill>
              <a:srgbClr val="ED2BD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The agreement with </a:t>
            </a:r>
            <a:r>
              <a:rPr lang="en-US" dirty="0" err="1" smtClean="0"/>
              <a:t>ReWall</a:t>
            </a:r>
            <a:r>
              <a:rPr lang="en-US" dirty="0" smtClean="0"/>
              <a:t> is very good</a:t>
            </a:r>
            <a:endParaRPr lang="en-US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 t="19231" r="16062" b="16667"/>
          <a:stretch>
            <a:fillRect/>
          </a:stretch>
        </p:blipFill>
        <p:spPr bwMode="auto">
          <a:xfrm>
            <a:off x="6675115" y="4419600"/>
            <a:ext cx="2468885" cy="15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" y="152400"/>
            <a:ext cx="8915400" cy="715962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with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ReWall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PEC boundary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6248400"/>
            <a:ext cx="990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=10000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4"/>
          <a:stretch/>
        </p:blipFill>
        <p:spPr>
          <a:xfrm>
            <a:off x="-11382" y="1112837"/>
            <a:ext cx="6518060" cy="4525963"/>
          </a:xfrm>
        </p:spPr>
      </p:pic>
      <p:sp>
        <p:nvSpPr>
          <p:cNvPr id="2" name="Rectangle 1"/>
          <p:cNvSpPr/>
          <p:nvPr/>
        </p:nvSpPr>
        <p:spPr>
          <a:xfrm>
            <a:off x="7507042" y="6077188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L= 1 m</a:t>
            </a:r>
          </a:p>
        </p:txBody>
      </p:sp>
    </p:spTree>
    <p:extLst>
      <p:ext uri="{BB962C8B-B14F-4D97-AF65-F5344CB8AC3E}">
        <p14:creationId xmlns:p14="http://schemas.microsoft.com/office/powerpoint/2010/main" val="5546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9000" y="570607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Re-Wall</a:t>
            </a:r>
          </a:p>
          <a:p>
            <a:r>
              <a:rPr lang="en-US" dirty="0" err="1" smtClean="0"/>
              <a:t>S.steel</a:t>
            </a:r>
            <a:r>
              <a:rPr lang="en-US" dirty="0" smtClean="0"/>
              <a:t>   1        mm	 Boundary	: Vacuum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5715000"/>
            <a:ext cx="50292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66800" y="57150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TL model</a:t>
            </a:r>
          </a:p>
          <a:p>
            <a:r>
              <a:rPr lang="en-US" dirty="0" err="1" smtClean="0"/>
              <a:t>S.steel</a:t>
            </a:r>
            <a:r>
              <a:rPr lang="en-US" dirty="0" smtClean="0"/>
              <a:t>   1        mm	 Boundary	: Vacuum</a:t>
            </a:r>
            <a:endParaRPr lang="en-US" dirty="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 t="19231" r="16062" b="16667"/>
          <a:stretch>
            <a:fillRect/>
          </a:stretch>
        </p:blipFill>
        <p:spPr bwMode="auto">
          <a:xfrm>
            <a:off x="6629400" y="2438400"/>
            <a:ext cx="2468885" cy="15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52400" y="76200"/>
            <a:ext cx="8915400" cy="715962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with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ReWall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Vacuum boundary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0" y="5906869"/>
            <a:ext cx="2895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There is a perfect agreement with the </a:t>
            </a:r>
            <a:r>
              <a:rPr lang="en-US" dirty="0" err="1" smtClean="0"/>
              <a:t>ReWall</a:t>
            </a:r>
            <a:r>
              <a:rPr lang="en-US" dirty="0" smtClean="0"/>
              <a:t> code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75"/>
          <a:stretch/>
        </p:blipFill>
        <p:spPr>
          <a:xfrm>
            <a:off x="32409" y="1066800"/>
            <a:ext cx="6520791" cy="4525963"/>
          </a:xfrm>
        </p:spPr>
      </p:pic>
      <p:sp>
        <p:nvSpPr>
          <p:cNvPr id="10" name="TextBox 9"/>
          <p:cNvSpPr txBox="1"/>
          <p:nvPr/>
        </p:nvSpPr>
        <p:spPr>
          <a:xfrm>
            <a:off x="7162800" y="1676400"/>
            <a:ext cx="990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=10000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07042" y="4343400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L= 1 m</a:t>
            </a:r>
          </a:p>
        </p:txBody>
      </p:sp>
    </p:spTree>
    <p:extLst>
      <p:ext uri="{BB962C8B-B14F-4D97-AF65-F5344CB8AC3E}">
        <p14:creationId xmlns:p14="http://schemas.microsoft.com/office/powerpoint/2010/main" val="42933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250900" y="57150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Re-Wall</a:t>
            </a:r>
          </a:p>
          <a:p>
            <a:r>
              <a:rPr lang="en-US" dirty="0" err="1" smtClean="0"/>
              <a:t>S.steel</a:t>
            </a:r>
            <a:r>
              <a:rPr lang="en-US" dirty="0" smtClean="0"/>
              <a:t>   1.5 mm        Boundary	: silicon-steel</a:t>
            </a:r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812500" y="5723930"/>
            <a:ext cx="5029200" cy="990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88700" y="572393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TL model</a:t>
            </a:r>
          </a:p>
          <a:p>
            <a:r>
              <a:rPr lang="en-US" dirty="0" err="1" smtClean="0"/>
              <a:t>S.steel</a:t>
            </a:r>
            <a:r>
              <a:rPr lang="en-US" dirty="0" smtClean="0"/>
              <a:t>   1.5 mm        Boundary	: silicon-steel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590800"/>
            <a:ext cx="25241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524875" y="25908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2400" y="76200"/>
            <a:ext cx="8915400" cy="715962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Comparison with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ReWall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Conductive boundary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0" y="5906869"/>
            <a:ext cx="289560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There is a perfect agreement with the Re-Wall code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" r="5075"/>
          <a:stretch/>
        </p:blipFill>
        <p:spPr>
          <a:xfrm>
            <a:off x="76200" y="914400"/>
            <a:ext cx="6400800" cy="4525963"/>
          </a:xfrm>
        </p:spPr>
      </p:pic>
      <p:sp>
        <p:nvSpPr>
          <p:cNvPr id="15" name="TextBox 14"/>
          <p:cNvSpPr txBox="1"/>
          <p:nvPr/>
        </p:nvSpPr>
        <p:spPr>
          <a:xfrm>
            <a:off x="7391400" y="1600200"/>
            <a:ext cx="990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Symbol" pitchFamily="18" charset="2"/>
              </a:rPr>
              <a:t>g</a:t>
            </a:r>
            <a:r>
              <a:rPr lang="en-US" dirty="0" smtClean="0"/>
              <a:t>=10000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507042" y="4191000"/>
            <a:ext cx="805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L= 1 m</a:t>
            </a:r>
          </a:p>
        </p:txBody>
      </p:sp>
    </p:spTree>
    <p:extLst>
      <p:ext uri="{BB962C8B-B14F-4D97-AF65-F5344CB8AC3E}">
        <p14:creationId xmlns:p14="http://schemas.microsoft.com/office/powerpoint/2010/main" val="52246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29017</TotalTime>
  <Words>749</Words>
  <Application>Microsoft Office PowerPoint</Application>
  <PresentationFormat>On-screen Show (4:3)</PresentationFormat>
  <Paragraphs>129</Paragraphs>
  <Slides>27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Present status of the SPS longitudinal impedance model </vt:lpstr>
      <vt:lpstr>Overview</vt:lpstr>
      <vt:lpstr>Status of the SPS longitudinal impedance model</vt:lpstr>
      <vt:lpstr>Overview</vt:lpstr>
      <vt:lpstr>Wall impedance model</vt:lpstr>
      <vt:lpstr>Wall Impedance model</vt:lpstr>
      <vt:lpstr>PowerPoint Presentation</vt:lpstr>
      <vt:lpstr>PowerPoint Presentation</vt:lpstr>
      <vt:lpstr>PowerPoint Presentation</vt:lpstr>
      <vt:lpstr>Longitudinal wall impedance</vt:lpstr>
      <vt:lpstr>Longitudinal wall impedance</vt:lpstr>
      <vt:lpstr>Overview</vt:lpstr>
      <vt:lpstr>Kicker impedance model</vt:lpstr>
      <vt:lpstr>SPS extraction kicker (MKE)</vt:lpstr>
      <vt:lpstr>MKE kicker with serigraphy</vt:lpstr>
      <vt:lpstr>Comparing MKE with and without serigraphy</vt:lpstr>
      <vt:lpstr>Experimental confirmations</vt:lpstr>
      <vt:lpstr>Beam induced heating</vt:lpstr>
      <vt:lpstr>Comparing longitudinal impedance measurements and model for the MKP-L module</vt:lpstr>
      <vt:lpstr>Longitudinal kicker impedance model</vt:lpstr>
      <vt:lpstr>PowerPoint Presentation</vt:lpstr>
      <vt:lpstr>PowerPoint Presentation</vt:lpstr>
      <vt:lpstr>PowerPoint Presentation</vt:lpstr>
      <vt:lpstr>PowerPoint Presentation</vt:lpstr>
      <vt:lpstr>Overview</vt:lpstr>
      <vt:lpstr>Summary</vt:lpstr>
      <vt:lpstr>Thank you for your attention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MKE heating with and without serigraphy</dc:title>
  <dc:creator>czannini</dc:creator>
  <cp:lastModifiedBy>Carlo Zannini</cp:lastModifiedBy>
  <cp:revision>902</cp:revision>
  <dcterms:created xsi:type="dcterms:W3CDTF">2012-06-18T14:13:36Z</dcterms:created>
  <dcterms:modified xsi:type="dcterms:W3CDTF">2013-04-23T09:45:44Z</dcterms:modified>
</cp:coreProperties>
</file>