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5"/>
  </p:notesMasterIdLst>
  <p:sldIdLst>
    <p:sldId id="256" r:id="rId2"/>
    <p:sldId id="273" r:id="rId3"/>
    <p:sldId id="258" r:id="rId4"/>
    <p:sldId id="281" r:id="rId5"/>
    <p:sldId id="277" r:id="rId6"/>
    <p:sldId id="280" r:id="rId7"/>
    <p:sldId id="279" r:id="rId8"/>
    <p:sldId id="263" r:id="rId9"/>
    <p:sldId id="272" r:id="rId10"/>
    <p:sldId id="269" r:id="rId11"/>
    <p:sldId id="270" r:id="rId12"/>
    <p:sldId id="271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037B165-77F0-4469-8281-1BA984DE2A5D}">
          <p14:sldIdLst>
            <p14:sldId id="256"/>
            <p14:sldId id="273"/>
            <p14:sldId id="258"/>
            <p14:sldId id="281"/>
            <p14:sldId id="277"/>
            <p14:sldId id="280"/>
            <p14:sldId id="279"/>
            <p14:sldId id="263"/>
            <p14:sldId id="272"/>
            <p14:sldId id="269"/>
            <p14:sldId id="270"/>
            <p14:sldId id="271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2" autoAdjust="0"/>
    <p:restoredTop sz="94660"/>
  </p:normalViewPr>
  <p:slideViewPr>
    <p:cSldViewPr>
      <p:cViewPr varScale="1">
        <p:scale>
          <a:sx n="126" d="100"/>
          <a:sy n="126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C7C45-95C3-4634-BF46-5298C06D22C4}" type="datetimeFigureOut">
              <a:rPr lang="en-GB" smtClean="0"/>
              <a:pPr/>
              <a:t>21/03/2013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8BC4F-4C2D-4D4A-AA84-90CB1961EA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23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47BC6CE7-9B4D-4281-8D63-E5220098590D}" type="datetime1">
              <a:rPr lang="en-GB" smtClean="0"/>
              <a:t>21/03/2013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8CF77F4-CDC0-4F9E-AC32-C7166978C45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9D90-342A-4952-BAFE-5D0F134D2E1E}" type="datetime1">
              <a:rPr lang="en-GB" smtClean="0"/>
              <a:t>21/03/2013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1388-0156-498E-BD85-FFC115FAB525}" type="datetime1">
              <a:rPr lang="en-GB" smtClean="0"/>
              <a:t>21/03/2013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EDB0-7903-46BF-9826-591E0CE64DC0}" type="datetime1">
              <a:rPr lang="en-GB" smtClean="0"/>
              <a:t>21/03/2013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B8EF-87BC-4CC4-9F1A-3B9BD0EA23DC}" type="datetime1">
              <a:rPr lang="en-GB" smtClean="0"/>
              <a:t>21/03/2013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F719-7069-4AA9-9B80-F96804A46277}" type="datetime1">
              <a:rPr lang="en-GB" smtClean="0"/>
              <a:t>21/03/2013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BEFE-3475-42D1-97F2-50952AEB96F6}" type="datetime1">
              <a:rPr lang="en-GB" smtClean="0"/>
              <a:t>21/03/2013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25F9-5BFD-400F-9486-2AE34CE308F7}" type="datetime1">
              <a:rPr lang="en-GB" smtClean="0"/>
              <a:t>21/03/2013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FBEB-7DBE-4180-A95F-3573B32756F2}" type="datetime1">
              <a:rPr lang="en-GB" smtClean="0"/>
              <a:t>21/03/2013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EA7B-768D-47ED-8580-AD1D9C29E7B8}" type="datetime1">
              <a:rPr lang="en-GB" smtClean="0"/>
              <a:t>21/03/2013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CE36-C97F-4B1D-8EB3-090759CD0526}" type="datetime1">
              <a:rPr lang="en-GB" smtClean="0"/>
              <a:t>21/03/2013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BAC459D-0FAF-454B-AD77-F8185A9DDA8B}" type="datetime1">
              <a:rPr lang="en-GB" smtClean="0"/>
              <a:t>21/03/2013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8CF77F4-CDC0-4F9E-AC32-C7166978C45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71400"/>
            <a:ext cx="9144000" cy="2304256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 Results of the Microwave Transmission Measurements: Nominal and Ultimate Intensity Beams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615027"/>
            <a:ext cx="4836456" cy="1040845"/>
          </a:xfrm>
        </p:spPr>
        <p:txBody>
          <a:bodyPr>
            <a:normAutofit/>
          </a:bodyPr>
          <a:lstStyle/>
          <a:p>
            <a:r>
              <a:rPr lang="en-GB" dirty="0" smtClean="0"/>
              <a:t>F. Caspers, </a:t>
            </a:r>
            <a:r>
              <a:rPr lang="en-GB" b="1" dirty="0" smtClean="0"/>
              <a:t>S. Federmann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 rot="20478419">
            <a:off x="1067601" y="4790891"/>
            <a:ext cx="1593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Brush Script MT" pitchFamily="66" charset="0"/>
              </a:rPr>
              <a:t>21. 03. 2013</a:t>
            </a:r>
            <a:endParaRPr lang="en-GB" sz="2400" b="1" dirty="0"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86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562390"/>
            <a:ext cx="8041440" cy="1442674"/>
          </a:xfrm>
          <a:ln w="22225"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/>
              <a:t>Additional Slides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EDB0-7903-46BF-9826-591E0CE64DC0}" type="datetime1">
              <a:rPr lang="en-GB" smtClean="0"/>
              <a:t>21/03/2013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608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Theoretical Basis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959629"/>
            <a:ext cx="5400600" cy="112555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F9F0-05B6-4BB3-98A0-7989DEC04272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1560" y="2365540"/>
            <a:ext cx="7776864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Principle: Measurement of the induced phase shift of a microwave going through a plasma filled waveguide</a:t>
            </a:r>
          </a:p>
          <a:p>
            <a:endParaRPr lang="en-GB" dirty="0" smtClean="0"/>
          </a:p>
          <a:p>
            <a:r>
              <a:rPr lang="en-GB" dirty="0" smtClean="0"/>
              <a:t>Phase shift is proportional to the electron cloud density: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Assumption:  we have a complete transmission through the electron cloud (no resonances)</a:t>
            </a:r>
          </a:p>
          <a:p>
            <a:pPr marL="0" indent="0">
              <a:buFont typeface="Rage Italic" pitchFamily="66" charset="0"/>
              <a:buNone/>
            </a:pP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</p:spPr>
        <p:txBody>
          <a:bodyPr/>
          <a:lstStyle/>
          <a:p>
            <a:fld id="{9E6DEDB0-7903-46BF-9826-591E0CE64DC0}" type="datetime1">
              <a:rPr lang="en-GB" smtClean="0"/>
              <a:t>21/03/2013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</p:spPr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8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MW Transmission\VSA Trace.png.2012_06_04_11_52_23.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20880" cy="488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280" y="-171400"/>
            <a:ext cx="8041440" cy="1442674"/>
          </a:xfrm>
        </p:spPr>
        <p:txBody>
          <a:bodyPr>
            <a:normAutofit/>
          </a:bodyPr>
          <a:lstStyle/>
          <a:p>
            <a:r>
              <a:rPr lang="en-GB" dirty="0" smtClean="0"/>
              <a:t>Screenshot of the VSA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F9F0-05B6-4BB3-98A0-7989DEC04272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</p:spPr>
        <p:txBody>
          <a:bodyPr/>
          <a:lstStyle/>
          <a:p>
            <a:fld id="{9E6DEDB0-7903-46BF-9826-591E0CE64DC0}" type="datetime1">
              <a:rPr lang="en-GB" smtClean="0"/>
              <a:t>21/03/2013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</p:spPr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5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280" y="-171400"/>
            <a:ext cx="8041440" cy="1442674"/>
          </a:xfrm>
        </p:spPr>
        <p:txBody>
          <a:bodyPr>
            <a:normAutofit/>
          </a:bodyPr>
          <a:lstStyle/>
          <a:p>
            <a:r>
              <a:rPr lang="en-GB" dirty="0" smtClean="0"/>
              <a:t>Cable losses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F9F0-05B6-4BB3-98A0-7989DEC04272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</p:spPr>
        <p:txBody>
          <a:bodyPr/>
          <a:lstStyle/>
          <a:p>
            <a:fld id="{9E6DEDB0-7903-46BF-9826-591E0CE64DC0}" type="datetime1">
              <a:rPr lang="en-GB" smtClean="0"/>
              <a:t>21/03/2013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</p:spPr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2587"/>
            <a:ext cx="5904656" cy="410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4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8840"/>
            <a:ext cx="7467600" cy="4320480"/>
          </a:xfrm>
        </p:spPr>
        <p:txBody>
          <a:bodyPr>
            <a:normAutofit/>
          </a:bodyPr>
          <a:lstStyle/>
          <a:p>
            <a:r>
              <a:rPr lang="en-GB" dirty="0" smtClean="0"/>
              <a:t>Measurement Setup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Comparison of nominal and ultimate intensity beam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EDB0-7903-46BF-9826-591E0CE64DC0}" type="datetime1">
              <a:rPr lang="en-GB" smtClean="0"/>
              <a:t>21/03/2013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9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 Set-Up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1DCB-C324-4E45-A9D6-E25FD93B7243}" type="datetime1">
              <a:rPr lang="en-GB" smtClean="0"/>
              <a:t>21/03/2013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9" name="Picture 2" descr="C:\MW Transmission\EcloudMarch2012\evaluated data\setup20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856984" cy="417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66834" y="249289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uncoated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249289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uncoated</a:t>
            </a:r>
            <a:endParaRPr lang="en-US" sz="1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51520" y="3068960"/>
            <a:ext cx="806489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2998" y="3140968"/>
            <a:ext cx="1389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accent1"/>
                </a:solidFill>
              </a:rPr>
              <a:t>Surface at BA5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25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Remarks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8840"/>
            <a:ext cx="7467600" cy="4320480"/>
          </a:xfrm>
        </p:spPr>
        <p:txBody>
          <a:bodyPr>
            <a:normAutofit/>
          </a:bodyPr>
          <a:lstStyle/>
          <a:p>
            <a:r>
              <a:rPr lang="en-GB" dirty="0" smtClean="0"/>
              <a:t>All results shown here were taken with LHC 25 ns beams</a:t>
            </a:r>
          </a:p>
          <a:p>
            <a:endParaRPr lang="en-GB" dirty="0" smtClean="0"/>
          </a:p>
          <a:p>
            <a:r>
              <a:rPr lang="en-GB" dirty="0" smtClean="0"/>
              <a:t>The intensity of the ultimate beam discussed in this talk is  1.6*10^10 ppb (March 2012)</a:t>
            </a:r>
          </a:p>
          <a:p>
            <a:endParaRPr lang="en-GB" dirty="0"/>
          </a:p>
          <a:p>
            <a:r>
              <a:rPr lang="en-GB" dirty="0" smtClean="0"/>
              <a:t>The intensity of the discussed nominal beam is 1.2*10^10 ppb (March </a:t>
            </a:r>
            <a:r>
              <a:rPr lang="en-GB" smtClean="0"/>
              <a:t>&amp; November 2012)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EDB0-7903-46BF-9826-591E0CE64DC0}" type="datetime1">
              <a:rPr lang="en-GB" smtClean="0"/>
              <a:t>21/03/2013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73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171400"/>
            <a:ext cx="8041440" cy="1442674"/>
          </a:xfrm>
        </p:spPr>
        <p:txBody>
          <a:bodyPr>
            <a:normAutofit/>
          </a:bodyPr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7704" y="3212976"/>
            <a:ext cx="4963593" cy="3024336"/>
          </a:xfrm>
        </p:spPr>
        <p:txBody>
          <a:bodyPr>
            <a:normAutofit/>
          </a:bodyPr>
          <a:lstStyle/>
          <a:p>
            <a:pPr algn="ctr"/>
            <a:r>
              <a:rPr lang="en-GB" sz="2000" dirty="0" smtClean="0"/>
              <a:t>Nominal beam, 3 batches</a:t>
            </a:r>
          </a:p>
          <a:p>
            <a:pPr algn="ctr"/>
            <a:endParaRPr lang="en-GB" sz="2000" dirty="0"/>
          </a:p>
          <a:p>
            <a:pPr algn="ctr"/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endParaRPr lang="en-GB" sz="2000" dirty="0" smtClean="0"/>
          </a:p>
          <a:p>
            <a:pPr algn="ctr"/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Ultimate beam, 1 batch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5D41-9E4A-4BDB-AF98-EC70EE54A293}" type="datetime1">
              <a:rPr lang="en-GB" smtClean="0"/>
              <a:t>21/03/2013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50"/>
          <a:stretch/>
        </p:blipFill>
        <p:spPr bwMode="auto">
          <a:xfrm>
            <a:off x="395536" y="1124744"/>
            <a:ext cx="8552957" cy="202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1331640" y="1196752"/>
            <a:ext cx="0" cy="57606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772355" y="1268716"/>
            <a:ext cx="0" cy="50405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3568" y="9087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injection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131840" y="9087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injection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940152" y="28436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injection</a:t>
            </a:r>
            <a:endParaRPr lang="en-GB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941372" y="2492896"/>
            <a:ext cx="7776864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444208" y="2060848"/>
            <a:ext cx="0" cy="86409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043608" y="2492896"/>
            <a:ext cx="288032" cy="43204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9552" y="28529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Noise floor</a:t>
            </a:r>
            <a:endParaRPr lang="en-GB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5" b="52081"/>
          <a:stretch/>
        </p:blipFill>
        <p:spPr bwMode="auto">
          <a:xfrm>
            <a:off x="144016" y="3597466"/>
            <a:ext cx="8804477" cy="213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Straight Connector 37"/>
          <p:cNvCxnSpPr/>
          <p:nvPr/>
        </p:nvCxnSpPr>
        <p:spPr>
          <a:xfrm>
            <a:off x="941372" y="4886176"/>
            <a:ext cx="7776864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115616" y="4886176"/>
            <a:ext cx="216024" cy="54975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39552" y="54359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Noise floor</a:t>
            </a:r>
            <a:endParaRPr lang="en-GB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835696" y="3957629"/>
            <a:ext cx="0" cy="35248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187624" y="366959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injection</a:t>
            </a:r>
            <a:endParaRPr lang="en-GB" dirty="0"/>
          </a:p>
        </p:txBody>
      </p:sp>
      <p:sp>
        <p:nvSpPr>
          <p:cNvPr id="2054" name="Oval 2053"/>
          <p:cNvSpPr/>
          <p:nvPr/>
        </p:nvSpPr>
        <p:spPr>
          <a:xfrm>
            <a:off x="899592" y="1484784"/>
            <a:ext cx="2808312" cy="1368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56" name="Straight Connector 2055"/>
          <p:cNvCxnSpPr/>
          <p:nvPr/>
        </p:nvCxnSpPr>
        <p:spPr>
          <a:xfrm>
            <a:off x="2339752" y="4437112"/>
            <a:ext cx="6336704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Straight Arrow Connector 2057"/>
          <p:cNvCxnSpPr/>
          <p:nvPr/>
        </p:nvCxnSpPr>
        <p:spPr>
          <a:xfrm>
            <a:off x="6660232" y="4437112"/>
            <a:ext cx="0" cy="449064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TextBox 2058"/>
          <p:cNvSpPr txBox="1"/>
          <p:nvPr/>
        </p:nvSpPr>
        <p:spPr>
          <a:xfrm>
            <a:off x="6732241" y="4499828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+ 2 dB</a:t>
            </a:r>
            <a:endParaRPr lang="en-GB" b="1" dirty="0"/>
          </a:p>
        </p:txBody>
      </p:sp>
      <p:sp>
        <p:nvSpPr>
          <p:cNvPr id="2062" name="TextBox 2061"/>
          <p:cNvSpPr txBox="1"/>
          <p:nvPr/>
        </p:nvSpPr>
        <p:spPr>
          <a:xfrm>
            <a:off x="1619672" y="16288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 increase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16384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2054" grpId="0" animBg="1"/>
      <p:bldP spid="2059" grpId="0" animBg="1"/>
      <p:bldP spid="20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171400"/>
            <a:ext cx="8041440" cy="1442674"/>
          </a:xfrm>
        </p:spPr>
        <p:txBody>
          <a:bodyPr>
            <a:normAutofit/>
          </a:bodyPr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5D41-9E4A-4BDB-AF98-EC70EE54A293}" type="datetime1">
              <a:rPr lang="en-GB" smtClean="0"/>
              <a:t>21/03/2013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74"/>
          <a:stretch/>
        </p:blipFill>
        <p:spPr bwMode="auto">
          <a:xfrm>
            <a:off x="293299" y="3829058"/>
            <a:ext cx="8736955" cy="205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1350749" y="3791578"/>
            <a:ext cx="0" cy="57606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12927" y="4769462"/>
            <a:ext cx="1" cy="50405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2677" y="350354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injection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930375" y="515977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injection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899592" y="4948725"/>
            <a:ext cx="7848872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99592" y="4948725"/>
            <a:ext cx="185796" cy="53779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3300" y="546789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Noise floor</a:t>
            </a:r>
            <a:endParaRPr lang="en-GB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50"/>
          <a:stretch/>
        </p:blipFill>
        <p:spPr bwMode="auto">
          <a:xfrm>
            <a:off x="395536" y="1124744"/>
            <a:ext cx="8552957" cy="202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1331640" y="1196752"/>
            <a:ext cx="0" cy="57606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772355" y="1268716"/>
            <a:ext cx="0" cy="50405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3568" y="9087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injection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3131840" y="9087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injection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5940152" y="28436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injection</a:t>
            </a:r>
            <a:endParaRPr lang="en-GB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941372" y="2492896"/>
            <a:ext cx="7776864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444208" y="2060848"/>
            <a:ext cx="0" cy="86409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043608" y="2492896"/>
            <a:ext cx="288032" cy="43204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9552" y="28529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Noise floor</a:t>
            </a:r>
            <a:endParaRPr lang="en-GB" dirty="0"/>
          </a:p>
        </p:txBody>
      </p:sp>
      <p:sp>
        <p:nvSpPr>
          <p:cNvPr id="31" name="Oval 30"/>
          <p:cNvSpPr/>
          <p:nvPr/>
        </p:nvSpPr>
        <p:spPr>
          <a:xfrm>
            <a:off x="3563888" y="1278052"/>
            <a:ext cx="2736304" cy="15748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/>
          <p:cNvCxnSpPr/>
          <p:nvPr/>
        </p:nvCxnSpPr>
        <p:spPr>
          <a:xfrm>
            <a:off x="2339752" y="4293096"/>
            <a:ext cx="6336704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660232" y="4293096"/>
            <a:ext cx="0" cy="69821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732241" y="4499828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+ 5 dB</a:t>
            </a:r>
            <a:endParaRPr lang="en-GB" b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2339752" y="1971824"/>
            <a:ext cx="6336704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660232" y="1971824"/>
            <a:ext cx="0" cy="52107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732241" y="2051556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+ 2 dB</a:t>
            </a:r>
            <a:endParaRPr lang="en-GB" b="1" dirty="0"/>
          </a:p>
        </p:txBody>
      </p:sp>
      <p:sp>
        <p:nvSpPr>
          <p:cNvPr id="40" name="Content Placeholder 4"/>
          <p:cNvSpPr txBox="1">
            <a:spLocks/>
          </p:cNvSpPr>
          <p:nvPr/>
        </p:nvSpPr>
        <p:spPr>
          <a:xfrm>
            <a:off x="1907704" y="3284984"/>
            <a:ext cx="4963593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/>
              <a:t>Nominal beam, 3 batches</a:t>
            </a:r>
          </a:p>
          <a:p>
            <a:pPr algn="ctr"/>
            <a:endParaRPr lang="en-GB" sz="2000" dirty="0" smtClean="0"/>
          </a:p>
          <a:p>
            <a:pPr algn="ctr"/>
            <a:endParaRPr lang="en-GB" sz="2000" dirty="0" smtClean="0"/>
          </a:p>
          <a:p>
            <a:pPr algn="ctr"/>
            <a:endParaRPr lang="en-GB" sz="2000" dirty="0" smtClean="0"/>
          </a:p>
          <a:p>
            <a:pPr algn="ctr"/>
            <a:endParaRPr lang="en-GB" sz="2000" dirty="0" smtClean="0"/>
          </a:p>
          <a:p>
            <a:pPr algn="ctr"/>
            <a:endParaRPr lang="en-GB" sz="2000" dirty="0" smtClean="0"/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Ultimate beam, 2 batches</a:t>
            </a:r>
          </a:p>
        </p:txBody>
      </p:sp>
    </p:spTree>
    <p:extLst>
      <p:ext uri="{BB962C8B-B14F-4D97-AF65-F5344CB8AC3E}">
        <p14:creationId xmlns:p14="http://schemas.microsoft.com/office/powerpoint/2010/main" val="1944729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31" grpId="0" animBg="1"/>
      <p:bldP spid="34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171400"/>
            <a:ext cx="8041440" cy="1442674"/>
          </a:xfrm>
        </p:spPr>
        <p:txBody>
          <a:bodyPr>
            <a:normAutofit/>
          </a:bodyPr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5D41-9E4A-4BDB-AF98-EC70EE54A293}" type="datetime1">
              <a:rPr lang="en-GB" smtClean="0"/>
              <a:t>21/03/2013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50"/>
          <a:stretch/>
        </p:blipFill>
        <p:spPr bwMode="auto">
          <a:xfrm>
            <a:off x="395536" y="1124744"/>
            <a:ext cx="8552957" cy="202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1331640" y="1196752"/>
            <a:ext cx="0" cy="57606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772355" y="1268716"/>
            <a:ext cx="0" cy="50405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3568" y="9087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injection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3131840" y="9087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injection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5940152" y="28436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injection</a:t>
            </a:r>
            <a:endParaRPr lang="en-GB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941372" y="2491161"/>
            <a:ext cx="7776864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444208" y="2060848"/>
            <a:ext cx="0" cy="86409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043608" y="2491161"/>
            <a:ext cx="288032" cy="43204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9552" y="285120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Noise floor</a:t>
            </a:r>
            <a:endParaRPr lang="en-GB" dirty="0"/>
          </a:p>
        </p:txBody>
      </p:sp>
      <p:sp>
        <p:nvSpPr>
          <p:cNvPr id="31" name="Oval 30"/>
          <p:cNvSpPr/>
          <p:nvPr/>
        </p:nvSpPr>
        <p:spPr>
          <a:xfrm>
            <a:off x="6234326" y="1264114"/>
            <a:ext cx="2514138" cy="14448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6444208" y="1730000"/>
            <a:ext cx="2232248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020271" y="1730000"/>
            <a:ext cx="0" cy="762896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092280" y="1916832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+ 3 - 4 dB</a:t>
            </a:r>
            <a:endParaRPr lang="en-GB" b="1" dirty="0"/>
          </a:p>
        </p:txBody>
      </p:sp>
      <p:sp>
        <p:nvSpPr>
          <p:cNvPr id="40" name="Content Placeholder 4"/>
          <p:cNvSpPr txBox="1">
            <a:spLocks/>
          </p:cNvSpPr>
          <p:nvPr/>
        </p:nvSpPr>
        <p:spPr>
          <a:xfrm>
            <a:off x="1907704" y="3284984"/>
            <a:ext cx="4963593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/>
              <a:t>Nominal beam, 3 batches</a:t>
            </a:r>
          </a:p>
          <a:p>
            <a:pPr algn="ctr"/>
            <a:endParaRPr lang="en-GB" sz="2000" dirty="0" smtClean="0"/>
          </a:p>
          <a:p>
            <a:pPr algn="ctr"/>
            <a:endParaRPr lang="en-GB" sz="2000" dirty="0" smtClean="0"/>
          </a:p>
          <a:p>
            <a:pPr algn="ctr"/>
            <a:endParaRPr lang="en-GB" sz="2000" dirty="0" smtClean="0"/>
          </a:p>
          <a:p>
            <a:pPr algn="ctr"/>
            <a:endParaRPr lang="en-GB" sz="2000" dirty="0" smtClean="0"/>
          </a:p>
          <a:p>
            <a:pPr algn="ctr"/>
            <a:endParaRPr lang="en-GB" sz="2000" dirty="0" smtClean="0"/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Ultimate beam, 3 batches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" b="51775"/>
          <a:stretch/>
        </p:blipFill>
        <p:spPr bwMode="auto">
          <a:xfrm>
            <a:off x="361313" y="3717032"/>
            <a:ext cx="8624965" cy="202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Straight Arrow Connector 44"/>
          <p:cNvCxnSpPr/>
          <p:nvPr/>
        </p:nvCxnSpPr>
        <p:spPr>
          <a:xfrm>
            <a:off x="1547664" y="4077072"/>
            <a:ext cx="0" cy="57606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753246" y="4149080"/>
            <a:ext cx="0" cy="28803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99592" y="37890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injection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3112731" y="37890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injection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5436096" y="486916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injection</a:t>
            </a:r>
            <a:endParaRPr lang="en-GB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5940152" y="4221088"/>
            <a:ext cx="0" cy="64807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941372" y="4844754"/>
            <a:ext cx="7776864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1115616" y="4844754"/>
            <a:ext cx="216024" cy="59117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39552" y="54359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Noise floor</a:t>
            </a:r>
            <a:endParaRPr lang="en-GB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5997045" y="4005064"/>
            <a:ext cx="1656185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660232" y="4005064"/>
            <a:ext cx="0" cy="83969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732241" y="4211796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+ 7 dB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78509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7" grpId="0" animBg="1"/>
      <p:bldP spid="47" grpId="0"/>
      <p:bldP spid="48" grpId="0"/>
      <p:bldP spid="49" grpId="0"/>
      <p:bldP spid="55" grpId="0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27384"/>
            <a:ext cx="8041440" cy="1442674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784"/>
            <a:ext cx="7467600" cy="450494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Ultimate beam delivers a considerably higher phase modulation signal </a:t>
            </a:r>
          </a:p>
          <a:p>
            <a:pPr lvl="1"/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injection: +2dB vs. no increase</a:t>
            </a:r>
          </a:p>
          <a:p>
            <a:pPr lvl="1"/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injection: +5dB vs. +2dB</a:t>
            </a:r>
          </a:p>
          <a:p>
            <a:pPr lvl="1"/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injection: +7dB vs. +3-4dB</a:t>
            </a:r>
          </a:p>
          <a:p>
            <a:endParaRPr lang="en-GB" dirty="0"/>
          </a:p>
          <a:p>
            <a:r>
              <a:rPr lang="en-GB" dirty="0" smtClean="0"/>
              <a:t>For nominal beam there is no signal detectable for the first injected batch. Here we are limited by the dynamic range of our VSA</a:t>
            </a:r>
          </a:p>
          <a:p>
            <a:endParaRPr lang="en-GB" dirty="0"/>
          </a:p>
          <a:p>
            <a:r>
              <a:rPr lang="en-GB" dirty="0" smtClean="0"/>
              <a:t>For the ultimate intensity we see a considerable increase of electron cloud with the second injection. This is a new signature for us. 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3B95-720B-4963-A86D-D5F37A7BDB0D}" type="datetime1">
              <a:rPr lang="en-GB" smtClean="0"/>
              <a:t>21/03/2013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214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562390"/>
            <a:ext cx="8041440" cy="1442674"/>
          </a:xfrm>
        </p:spPr>
        <p:txBody>
          <a:bodyPr/>
          <a:lstStyle/>
          <a:p>
            <a:r>
              <a:rPr lang="en-GB" dirty="0" smtClean="0"/>
              <a:t>Thank you for your attention!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EDB0-7903-46BF-9826-591E0CE64DC0}" type="datetime1">
              <a:rPr lang="en-GB" smtClean="0"/>
              <a:t>21/03/2013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F. Caspers, S. Federmann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77F4-CDC0-4F9E-AC32-C7166978C45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3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</TotalTime>
  <Words>436</Words>
  <Application>Microsoft Office PowerPoint</Application>
  <PresentationFormat>On-screen Show (4:3)</PresentationFormat>
  <Paragraphs>131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Sketchbook</vt:lpstr>
      <vt:lpstr> Results of the Microwave Transmission Measurements: Nominal and Ultimate Intensity Beams</vt:lpstr>
      <vt:lpstr>Overview</vt:lpstr>
      <vt:lpstr>Measurement Set-Up</vt:lpstr>
      <vt:lpstr>General Remarks</vt:lpstr>
      <vt:lpstr>Results</vt:lpstr>
      <vt:lpstr>Results</vt:lpstr>
      <vt:lpstr>Results</vt:lpstr>
      <vt:lpstr>Conclusions</vt:lpstr>
      <vt:lpstr>Thank you for your attention!</vt:lpstr>
      <vt:lpstr>Additional Slides</vt:lpstr>
      <vt:lpstr>Theoretical Basis </vt:lpstr>
      <vt:lpstr>Screenshot of the VSA</vt:lpstr>
      <vt:lpstr>Cable losses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Results of the Microwave Transmission measurements</dc:title>
  <dc:creator>Rolf Michael Holz</dc:creator>
  <cp:lastModifiedBy>Silke Federmann</cp:lastModifiedBy>
  <cp:revision>84</cp:revision>
  <dcterms:created xsi:type="dcterms:W3CDTF">2012-07-31T16:16:08Z</dcterms:created>
  <dcterms:modified xsi:type="dcterms:W3CDTF">2013-03-21T10:20:35Z</dcterms:modified>
</cp:coreProperties>
</file>