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  <p:sldId id="265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A34B-8BC1-4DD4-853C-94D5A381B839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7E67-E4CA-4C90-9F49-0BAD7EC9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20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A34B-8BC1-4DD4-853C-94D5A381B839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7E67-E4CA-4C90-9F49-0BAD7EC9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66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A34B-8BC1-4DD4-853C-94D5A381B839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7E67-E4CA-4C90-9F49-0BAD7EC9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79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A34B-8BC1-4DD4-853C-94D5A381B839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7E67-E4CA-4C90-9F49-0BAD7EC9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5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A34B-8BC1-4DD4-853C-94D5A381B839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7E67-E4CA-4C90-9F49-0BAD7EC9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2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A34B-8BC1-4DD4-853C-94D5A381B839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7E67-E4CA-4C90-9F49-0BAD7EC9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88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A34B-8BC1-4DD4-853C-94D5A381B839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7E67-E4CA-4C90-9F49-0BAD7EC9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613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A34B-8BC1-4DD4-853C-94D5A381B839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7E67-E4CA-4C90-9F49-0BAD7EC9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82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A34B-8BC1-4DD4-853C-94D5A381B839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7E67-E4CA-4C90-9F49-0BAD7EC9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04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A34B-8BC1-4DD4-853C-94D5A381B839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7E67-E4CA-4C90-9F49-0BAD7EC9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38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A34B-8BC1-4DD4-853C-94D5A381B839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7E67-E4CA-4C90-9F49-0BAD7EC9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64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DA34B-8BC1-4DD4-853C-94D5A381B839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07E67-E4CA-4C90-9F49-0BAD7EC9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21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Update on ZS transitions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B. Salvant</a:t>
            </a:r>
          </a:p>
          <a:p>
            <a:endParaRPr lang="en-GB" dirty="0"/>
          </a:p>
          <a:p>
            <a:r>
              <a:rPr lang="en-GB" dirty="0" smtClean="0"/>
              <a:t>Acknowledgments:</a:t>
            </a:r>
          </a:p>
          <a:p>
            <a:r>
              <a:rPr lang="en-GB" dirty="0" smtClean="0"/>
              <a:t>B. Balhan, F. Caspers, J. Varela, C. Zannini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7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Presentation at last SPSU on simulations of transitions between ZS tanks</a:t>
            </a:r>
          </a:p>
          <a:p>
            <a:r>
              <a:rPr lang="en-GB" sz="2800" dirty="0" smtClean="0"/>
              <a:t>Following the comments at the meeting, the simulations were revised and it turned out that:</a:t>
            </a:r>
          </a:p>
          <a:p>
            <a:pPr lvl="1"/>
            <a:r>
              <a:rPr lang="en-GB" sz="2000" dirty="0" smtClean="0"/>
              <a:t>The stainless steel used was not of the correct type, and the conductivity was overestimated (thanks Fritz!)</a:t>
            </a:r>
          </a:p>
          <a:p>
            <a:pPr lvl="1"/>
            <a:r>
              <a:rPr lang="en-GB" sz="2000" dirty="0" smtClean="0"/>
              <a:t>The geometry used was really oversimplified</a:t>
            </a:r>
          </a:p>
          <a:p>
            <a:pPr lvl="1"/>
            <a:r>
              <a:rPr lang="en-GB" sz="2000" dirty="0" smtClean="0"/>
              <a:t>There are damping resistors (as suggested by Jose, and confirmed by Bruno)</a:t>
            </a:r>
          </a:p>
          <a:p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09120"/>
            <a:ext cx="2943424" cy="220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03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Transitions between ZS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3" t="22914" r="21012" b="42873"/>
          <a:stretch/>
        </p:blipFill>
        <p:spPr bwMode="auto">
          <a:xfrm>
            <a:off x="107504" y="2204864"/>
            <a:ext cx="4039142" cy="287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81839" y="1414467"/>
            <a:ext cx="3796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Effective impedances at low frequency</a:t>
            </a:r>
          </a:p>
          <a:p>
            <a:r>
              <a:rPr lang="en-GB" dirty="0" err="1" smtClean="0"/>
              <a:t>Im</a:t>
            </a:r>
            <a:r>
              <a:rPr lang="en-GB" dirty="0" smtClean="0"/>
              <a:t>(</a:t>
            </a:r>
            <a:r>
              <a:rPr lang="en-GB" dirty="0" err="1" smtClean="0"/>
              <a:t>Zlong</a:t>
            </a:r>
            <a:r>
              <a:rPr lang="en-GB" dirty="0" smtClean="0"/>
              <a:t>/n)~ 7 </a:t>
            </a:r>
            <a:r>
              <a:rPr lang="en-GB" dirty="0" err="1" smtClean="0"/>
              <a:t>mOhm</a:t>
            </a:r>
            <a:endParaRPr lang="en-GB" dirty="0" smtClean="0"/>
          </a:p>
          <a:p>
            <a:r>
              <a:rPr lang="en-GB" dirty="0" err="1" smtClean="0"/>
              <a:t>Im</a:t>
            </a:r>
            <a:r>
              <a:rPr lang="en-GB" dirty="0" smtClean="0"/>
              <a:t>(</a:t>
            </a:r>
            <a:r>
              <a:rPr lang="en-GB" dirty="0" err="1" smtClean="0"/>
              <a:t>Zx</a:t>
            </a:r>
            <a:r>
              <a:rPr lang="en-GB" dirty="0" smtClean="0"/>
              <a:t>)~ 2 </a:t>
            </a:r>
            <a:r>
              <a:rPr lang="en-GB" dirty="0" err="1" smtClean="0"/>
              <a:t>kOhm</a:t>
            </a:r>
            <a:r>
              <a:rPr lang="en-GB" dirty="0" smtClean="0"/>
              <a:t>/m</a:t>
            </a:r>
          </a:p>
          <a:p>
            <a:r>
              <a:rPr lang="en-GB" dirty="0" err="1" smtClean="0"/>
              <a:t>Im</a:t>
            </a:r>
            <a:r>
              <a:rPr lang="en-GB" dirty="0" smtClean="0"/>
              <a:t>(</a:t>
            </a:r>
            <a:r>
              <a:rPr lang="en-GB" dirty="0" err="1" smtClean="0"/>
              <a:t>Zy</a:t>
            </a:r>
            <a:r>
              <a:rPr lang="en-GB" dirty="0" smtClean="0"/>
              <a:t>)~ 8 </a:t>
            </a:r>
            <a:r>
              <a:rPr lang="en-GB" dirty="0" err="1" smtClean="0"/>
              <a:t>kOhm</a:t>
            </a:r>
            <a:r>
              <a:rPr lang="en-GB" dirty="0" smtClean="0"/>
              <a:t>/m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4" t="17354" r="1400" b="41323"/>
          <a:stretch/>
        </p:blipFill>
        <p:spPr bwMode="auto">
          <a:xfrm>
            <a:off x="3707904" y="2618770"/>
            <a:ext cx="5544616" cy="204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4" t="16508" r="1957" b="40099"/>
          <a:stretch/>
        </p:blipFill>
        <p:spPr bwMode="auto">
          <a:xfrm>
            <a:off x="3737992" y="4684921"/>
            <a:ext cx="5584327" cy="217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0112" y="4869160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900 MHz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283968" y="2883676"/>
            <a:ext cx="23807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1.18 GHz</a:t>
            </a:r>
          </a:p>
          <a:p>
            <a:r>
              <a:rPr lang="en-GB" sz="1400" dirty="0" err="1" smtClean="0"/>
              <a:t>Rs</a:t>
            </a:r>
            <a:r>
              <a:rPr lang="en-GB" sz="1400" dirty="0" smtClean="0"/>
              <a:t>=1.1 </a:t>
            </a:r>
            <a:r>
              <a:rPr lang="en-GB" sz="1400" dirty="0" err="1" smtClean="0"/>
              <a:t>MOhm</a:t>
            </a:r>
            <a:r>
              <a:rPr lang="en-GB" sz="1400" dirty="0" smtClean="0"/>
              <a:t> (stainless steel)</a:t>
            </a:r>
          </a:p>
          <a:p>
            <a:r>
              <a:rPr lang="en-GB" sz="1400" dirty="0" smtClean="0"/>
              <a:t>Q=14000 (stainless steel)</a:t>
            </a:r>
            <a:endParaRPr lang="en-GB" sz="1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7" t="16388" r="8170" b="34315"/>
          <a:stretch/>
        </p:blipFill>
        <p:spPr bwMode="auto">
          <a:xfrm>
            <a:off x="94973" y="4677664"/>
            <a:ext cx="3468915" cy="207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6012160" y="3573016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3528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7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More realistic pumping module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r>
              <a:rPr lang="en-GB" dirty="0" smtClean="0"/>
              <a:t>No damping resistor</a:t>
            </a:r>
          </a:p>
          <a:p>
            <a:r>
              <a:rPr lang="en-GB" dirty="0" smtClean="0"/>
              <a:t>Stainless steel 316 (conductivity 1.35e6 S/m)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1" t="22241" r="1849" b="23895"/>
          <a:stretch/>
        </p:blipFill>
        <p:spPr bwMode="auto">
          <a:xfrm>
            <a:off x="3563888" y="3221787"/>
            <a:ext cx="4978401" cy="311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076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mode: 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084767" y="4122231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 field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977826" y="1522092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 field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4" t="17771" b="43637"/>
          <a:stretch/>
        </p:blipFill>
        <p:spPr bwMode="auto">
          <a:xfrm>
            <a:off x="683568" y="1640888"/>
            <a:ext cx="3705768" cy="215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396278" y="2431647"/>
            <a:ext cx="2026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Shunt impedance (</a:t>
            </a:r>
            <a:r>
              <a:rPr lang="en-GB" sz="1200" dirty="0" err="1" smtClean="0"/>
              <a:t>LinacOhm</a:t>
            </a:r>
            <a:r>
              <a:rPr lang="en-GB" sz="1200" dirty="0" smtClean="0"/>
              <a:t>)</a:t>
            </a:r>
            <a:endParaRPr lang="en-GB" sz="1200" dirty="0"/>
          </a:p>
        </p:txBody>
      </p:sp>
      <p:sp>
        <p:nvSpPr>
          <p:cNvPr id="6" name="Oval 5"/>
          <p:cNvSpPr/>
          <p:nvPr/>
        </p:nvSpPr>
        <p:spPr>
          <a:xfrm>
            <a:off x="1331640" y="1717223"/>
            <a:ext cx="340716" cy="19996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917258" y="4029898"/>
            <a:ext cx="3238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F=0.54 GHz</a:t>
            </a:r>
          </a:p>
          <a:p>
            <a:r>
              <a:rPr lang="en-GB" dirty="0" err="1" smtClean="0"/>
              <a:t>Rs</a:t>
            </a:r>
            <a:r>
              <a:rPr lang="en-GB" dirty="0" smtClean="0"/>
              <a:t>=130 </a:t>
            </a:r>
            <a:r>
              <a:rPr lang="en-GB" dirty="0" err="1" smtClean="0"/>
              <a:t>kLinacOhm</a:t>
            </a:r>
            <a:r>
              <a:rPr lang="en-GB" dirty="0" smtClean="0"/>
              <a:t> (=65 </a:t>
            </a:r>
            <a:r>
              <a:rPr lang="en-GB" dirty="0" err="1" smtClean="0"/>
              <a:t>kOhm</a:t>
            </a:r>
            <a:r>
              <a:rPr lang="en-GB" dirty="0" smtClean="0"/>
              <a:t>)</a:t>
            </a:r>
          </a:p>
          <a:p>
            <a:r>
              <a:rPr lang="en-GB" dirty="0" smtClean="0"/>
              <a:t>Q=2000</a:t>
            </a:r>
            <a:endParaRPr lang="en-GB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17106" b="30829"/>
          <a:stretch/>
        </p:blipFill>
        <p:spPr bwMode="auto">
          <a:xfrm>
            <a:off x="5459346" y="4459813"/>
            <a:ext cx="3414131" cy="188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0" t="17774" b="31929"/>
          <a:stretch/>
        </p:blipFill>
        <p:spPr bwMode="auto">
          <a:xfrm>
            <a:off x="5364088" y="1903565"/>
            <a:ext cx="3552628" cy="191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3568" y="5949280"/>
            <a:ext cx="3866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 damping resistor, but far from fields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376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mode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4" t="17558" b="22544"/>
          <a:stretch/>
        </p:blipFill>
        <p:spPr bwMode="auto">
          <a:xfrm>
            <a:off x="5940151" y="4491563"/>
            <a:ext cx="3052585" cy="193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4767" y="4122231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 field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7" t="17512" b="26652"/>
          <a:stretch/>
        </p:blipFill>
        <p:spPr bwMode="auto">
          <a:xfrm>
            <a:off x="5758329" y="1903535"/>
            <a:ext cx="3234407" cy="186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77826" y="1522092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 field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4" t="17771" b="43637"/>
          <a:stretch/>
        </p:blipFill>
        <p:spPr bwMode="auto">
          <a:xfrm>
            <a:off x="683568" y="1640888"/>
            <a:ext cx="3705768" cy="215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396278" y="2431647"/>
            <a:ext cx="2026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Shunt impedance (</a:t>
            </a:r>
            <a:r>
              <a:rPr lang="en-GB" sz="1200" dirty="0" err="1" smtClean="0"/>
              <a:t>LinacOhm</a:t>
            </a:r>
            <a:r>
              <a:rPr lang="en-GB" sz="1200" dirty="0" smtClean="0"/>
              <a:t>)</a:t>
            </a:r>
            <a:endParaRPr lang="en-GB" sz="1200" dirty="0"/>
          </a:p>
        </p:txBody>
      </p:sp>
      <p:sp>
        <p:nvSpPr>
          <p:cNvPr id="6" name="Oval 5"/>
          <p:cNvSpPr/>
          <p:nvPr/>
        </p:nvSpPr>
        <p:spPr>
          <a:xfrm>
            <a:off x="2195736" y="1772816"/>
            <a:ext cx="340716" cy="19996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267744" y="4122231"/>
            <a:ext cx="3121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F=1.05 GHz</a:t>
            </a:r>
          </a:p>
          <a:p>
            <a:r>
              <a:rPr lang="en-GB" dirty="0" err="1" smtClean="0"/>
              <a:t>Rs</a:t>
            </a:r>
            <a:r>
              <a:rPr lang="en-GB" dirty="0" smtClean="0"/>
              <a:t>=130 </a:t>
            </a:r>
            <a:r>
              <a:rPr lang="en-GB" dirty="0" err="1" smtClean="0"/>
              <a:t>kLinacOhm</a:t>
            </a:r>
            <a:r>
              <a:rPr lang="en-GB" dirty="0" smtClean="0"/>
              <a:t> (=65 </a:t>
            </a:r>
            <a:r>
              <a:rPr lang="en-GB" dirty="0" err="1" smtClean="0"/>
              <a:t>kOhm</a:t>
            </a:r>
            <a:r>
              <a:rPr lang="en-GB" dirty="0" smtClean="0"/>
              <a:t>)</a:t>
            </a:r>
          </a:p>
          <a:p>
            <a:r>
              <a:rPr lang="en-GB" dirty="0" smtClean="0"/>
              <a:t>Q=2500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32880" y="6242367"/>
            <a:ext cx="208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 damping resistor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801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With damping resistor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0" t="17940" b="29882"/>
          <a:stretch/>
        </p:blipFill>
        <p:spPr bwMode="auto">
          <a:xfrm>
            <a:off x="755576" y="1699064"/>
            <a:ext cx="5852777" cy="331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3" t="19552" r="21424" b="29833"/>
          <a:stretch/>
        </p:blipFill>
        <p:spPr bwMode="auto">
          <a:xfrm>
            <a:off x="5597234" y="3356992"/>
            <a:ext cx="3306619" cy="256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6093296"/>
            <a:ext cx="731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Wingdings" pitchFamily="2" charset="2"/>
              </a:rPr>
              <a:t> First try indicates that the 2</a:t>
            </a:r>
            <a:r>
              <a:rPr lang="en-GB" baseline="30000" dirty="0" smtClean="0">
                <a:sym typeface="Wingdings" pitchFamily="2" charset="2"/>
              </a:rPr>
              <a:t>nd</a:t>
            </a:r>
            <a:r>
              <a:rPr lang="en-GB" dirty="0" smtClean="0">
                <a:sym typeface="Wingdings" pitchFamily="2" charset="2"/>
              </a:rPr>
              <a:t> mode is not affected much by the presence 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     of a damping resistor in the middle of the pumping 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585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With damping resistor and holder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5" t="17880" r="1936" b="30334"/>
          <a:stretch/>
        </p:blipFill>
        <p:spPr bwMode="auto">
          <a:xfrm>
            <a:off x="282020" y="1484784"/>
            <a:ext cx="4984595" cy="288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8" t="18680" r="15596" b="32464"/>
          <a:stretch/>
        </p:blipFill>
        <p:spPr bwMode="auto">
          <a:xfrm>
            <a:off x="3890899" y="2628321"/>
            <a:ext cx="4895275" cy="389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5267" y="6277962"/>
            <a:ext cx="4716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>
                <a:sym typeface="Wingdings" pitchFamily="2" charset="2"/>
              </a:rPr>
              <a:t>Same conclusion as before. Not much change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30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Outlook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Impedance given at the last meeting was overestimated</a:t>
            </a:r>
          </a:p>
          <a:p>
            <a:r>
              <a:rPr lang="en-GB" sz="2800" dirty="0" smtClean="0"/>
              <a:t>Very complicated structure (volume is not closed on both </a:t>
            </a:r>
            <a:r>
              <a:rPr lang="en-GB" sz="2800" dirty="0" smtClean="0"/>
              <a:t>sides), needs </a:t>
            </a:r>
            <a:r>
              <a:rPr lang="en-GB" sz="2800" dirty="0" smtClean="0"/>
              <a:t>more iterations for convergence studies</a:t>
            </a:r>
          </a:p>
          <a:p>
            <a:r>
              <a:rPr lang="en-GB" sz="2800" dirty="0" smtClean="0"/>
              <a:t>Measurements could be redone with TE/ABT if we think it is needed</a:t>
            </a:r>
          </a:p>
        </p:txBody>
      </p:sp>
    </p:spTree>
    <p:extLst>
      <p:ext uri="{BB962C8B-B14F-4D97-AF65-F5344CB8AC3E}">
        <p14:creationId xmlns:p14="http://schemas.microsoft.com/office/powerpoint/2010/main" val="1523643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267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Update on ZS transitions</vt:lpstr>
      <vt:lpstr>Context</vt:lpstr>
      <vt:lpstr>Transitions between ZS </vt:lpstr>
      <vt:lpstr>More realistic pumping module</vt:lpstr>
      <vt:lpstr>1st mode:  </vt:lpstr>
      <vt:lpstr>2nd mode</vt:lpstr>
      <vt:lpstr>With damping resistor</vt:lpstr>
      <vt:lpstr>With damping resistor and holder</vt:lpstr>
      <vt:lpstr>Outlook 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ZS transitions</dc:title>
  <dc:creator>Benoit Salvant</dc:creator>
  <cp:lastModifiedBy>Benoit Salvant</cp:lastModifiedBy>
  <cp:revision>20</cp:revision>
  <dcterms:created xsi:type="dcterms:W3CDTF">2013-09-18T15:03:24Z</dcterms:created>
  <dcterms:modified xsi:type="dcterms:W3CDTF">2013-09-19T13:10:00Z</dcterms:modified>
</cp:coreProperties>
</file>