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0" r:id="rId3"/>
    <p:sldId id="258" r:id="rId4"/>
    <p:sldId id="309" r:id="rId5"/>
    <p:sldId id="298" r:id="rId6"/>
    <p:sldId id="259" r:id="rId7"/>
    <p:sldId id="294" r:id="rId8"/>
    <p:sldId id="271" r:id="rId9"/>
    <p:sldId id="300" r:id="rId10"/>
    <p:sldId id="297" r:id="rId11"/>
    <p:sldId id="299" r:id="rId12"/>
    <p:sldId id="316" r:id="rId13"/>
    <p:sldId id="311" r:id="rId14"/>
    <p:sldId id="308" r:id="rId15"/>
    <p:sldId id="315" r:id="rId16"/>
    <p:sldId id="318" r:id="rId17"/>
    <p:sldId id="303" r:id="rId18"/>
    <p:sldId id="307" r:id="rId19"/>
    <p:sldId id="306" r:id="rId20"/>
    <p:sldId id="301" r:id="rId21"/>
    <p:sldId id="317" r:id="rId22"/>
    <p:sldId id="268" r:id="rId23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A9DD5-DECA-4D81-9060-56BABD3819F6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1E868-2E41-422D-8722-5E3B4575B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9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7079A-3411-48BB-BDC9-13CABEB8946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6A80C-8127-4A15-98F1-007D1B3C8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9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383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001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76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09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9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9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9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9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9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9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28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585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58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247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259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1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6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0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7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4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3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2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7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D592-45FA-4CC0-A2F2-980045C86B79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5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SPS flanges</a:t>
            </a:r>
            <a:br>
              <a:rPr lang="en-GB" dirty="0" smtClean="0"/>
            </a:br>
            <a:r>
              <a:rPr lang="en-GB" dirty="0" smtClean="0"/>
              <a:t>Simulations &amp; Measurements</a:t>
            </a:r>
            <a:br>
              <a:rPr lang="en-GB" dirty="0" smtClean="0"/>
            </a:br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265584"/>
          </a:xfrm>
        </p:spPr>
        <p:txBody>
          <a:bodyPr>
            <a:normAutofit fontScale="40000" lnSpcReduction="20000"/>
          </a:bodyPr>
          <a:lstStyle/>
          <a:p>
            <a:r>
              <a:rPr lang="en-GB" dirty="0" smtClean="0"/>
              <a:t>Fritz Caspers and Jose E. Varela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7353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Acknowledgements: Jose A. Ferreira and Thomas Bohl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6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Effect of a Short Damping Resistor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70229"/>
              </p:ext>
            </p:extLst>
          </p:nvPr>
        </p:nvGraphicFramePr>
        <p:xfrm>
          <a:off x="1235631" y="2564904"/>
          <a:ext cx="6672740" cy="213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52161"/>
                <a:gridCol w="1452161"/>
                <a:gridCol w="1320148"/>
                <a:gridCol w="1584174"/>
              </a:tblGrid>
              <a:tr h="74191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Enamel</a:t>
                      </a:r>
                    </a:p>
                    <a:p>
                      <a:pPr algn="ctr"/>
                      <a:r>
                        <a:rPr lang="en-GB" dirty="0" smtClean="0"/>
                        <a:t>no Resistor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Enamel</a:t>
                      </a:r>
                    </a:p>
                    <a:p>
                      <a:pPr algn="ctr"/>
                      <a:r>
                        <a:rPr lang="en-GB" baseline="0" dirty="0" smtClean="0"/>
                        <a:t>Resistor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Closed</a:t>
                      </a:r>
                    </a:p>
                    <a:p>
                      <a:pPr algn="ctr"/>
                      <a:r>
                        <a:rPr lang="en-GB" baseline="0" dirty="0" smtClean="0"/>
                        <a:t>no Resistor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Closed</a:t>
                      </a:r>
                    </a:p>
                    <a:p>
                      <a:pPr algn="ctr"/>
                      <a:r>
                        <a:rPr lang="en-GB" baseline="0" dirty="0" smtClean="0"/>
                        <a:t>Resistor</a:t>
                      </a:r>
                      <a:endParaRPr lang="en-GB" dirty="0"/>
                    </a:p>
                  </a:txBody>
                  <a:tcPr anchor="ctr"/>
                </a:tc>
              </a:tr>
              <a:tr h="69824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 [GHz]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 (-0.35%)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1.411(-0.42%)</a:t>
                      </a:r>
                      <a:endParaRPr lang="en-GB" dirty="0"/>
                    </a:p>
                  </a:txBody>
                  <a:tcPr anchor="ctr"/>
                </a:tc>
              </a:tr>
              <a:tr h="69824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</a:t>
                      </a:r>
                      <a:r>
                        <a:rPr lang="en-GB" baseline="-25000" dirty="0" smtClean="0"/>
                        <a:t>0</a:t>
                      </a:r>
                      <a:endParaRPr lang="en-GB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186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380181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Properties of the resistor can not be deduced from this measurements.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The volume of the resistor represents around 1.5% of the total cavity volume.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" y="119675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Three types of damping resistors have been provided by Jose A.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Only the short one fits the available bellow.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7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Material </a:t>
            </a:r>
            <a:r>
              <a:rPr lang="en-GB" dirty="0"/>
              <a:t>P</a:t>
            </a:r>
            <a:r>
              <a:rPr lang="en-GB" dirty="0" smtClean="0"/>
              <a:t>roperties ‘Fitting’</a:t>
            </a:r>
            <a:endParaRPr lang="en-GB" dirty="0"/>
          </a:p>
        </p:txBody>
      </p:sp>
      <p:pic>
        <p:nvPicPr>
          <p:cNvPr id="6146" name="Picture 2" descr="C:\Lyx_Docs\SPS_flange\simulations\Final\theDampingResistorFitting\presResonanceF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45" y="1344686"/>
            <a:ext cx="6743185" cy="551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Lyx_Docs\SPS_flange\spsFlange_QF_QF_bellow_HFSSmodel_dampingR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22412"/>
            <a:ext cx="3110576" cy="395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211960" y="2924944"/>
            <a:ext cx="0" cy="7920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11960" y="4365104"/>
            <a:ext cx="0" cy="19442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3968" y="2492896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Increasing</a:t>
            </a:r>
          </a:p>
          <a:p>
            <a:pPr algn="ctr"/>
            <a:r>
              <a:rPr lang="en-GB" sz="1400" dirty="0" smtClean="0"/>
              <a:t>Conductivity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1412775"/>
            <a:ext cx="461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Initial damping resistor properties provided/measured by/with Thomas Bohl.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3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Material </a:t>
            </a:r>
            <a:r>
              <a:rPr lang="en-GB" dirty="0"/>
              <a:t>P</a:t>
            </a:r>
            <a:r>
              <a:rPr lang="en-GB" dirty="0" smtClean="0"/>
              <a:t>roperties ‘Fitting’</a:t>
            </a:r>
            <a:endParaRPr lang="en-GB" dirty="0"/>
          </a:p>
        </p:txBody>
      </p:sp>
      <p:pic>
        <p:nvPicPr>
          <p:cNvPr id="6147" name="Picture 3" descr="C:\Lyx_Docs\SPS_flange\simulations\Final\theDampingResistorFitting\presDeltaF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1" y="1175152"/>
            <a:ext cx="697019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148064" y="2636912"/>
            <a:ext cx="0" cy="7434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55224" y="4149080"/>
            <a:ext cx="0" cy="19442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8064" y="2136940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Increasing</a:t>
            </a:r>
          </a:p>
          <a:p>
            <a:pPr algn="ctr"/>
            <a:r>
              <a:rPr lang="en-GB" sz="1400" dirty="0" smtClean="0"/>
              <a:t>Conductivity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503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Impedance List Update</a:t>
            </a:r>
          </a:p>
          <a:p>
            <a:r>
              <a:rPr lang="en-GB" dirty="0" smtClean="0"/>
              <a:t>Damping Resistors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Next Steps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Damping Resistor Survey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Additional Dangerous Elements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Pumping Port Survey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Next Measurements Set</a:t>
            </a:r>
          </a:p>
          <a:p>
            <a:r>
              <a:rPr lang="en-GB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9913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Next Steps – Damping Resistor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Accurate information about the presence of damping resistors all around the machine is needed.</a:t>
            </a:r>
          </a:p>
          <a:p>
            <a:endParaRPr lang="en-GB" dirty="0" smtClean="0"/>
          </a:p>
          <a:p>
            <a:r>
              <a:rPr lang="en-GB" sz="2800" dirty="0" smtClean="0"/>
              <a:t>Opening all the machine to check the bellows is not feasible.</a:t>
            </a:r>
          </a:p>
          <a:p>
            <a:endParaRPr lang="en-GB" sz="2800" dirty="0" smtClean="0"/>
          </a:p>
          <a:p>
            <a:r>
              <a:rPr lang="en-GB" sz="2800" dirty="0" smtClean="0"/>
              <a:t>Radiography could be ‘easily’ use to check the resistor presence inside bellows (Jean-Michel </a:t>
            </a:r>
            <a:r>
              <a:rPr lang="en-GB" sz="2800" dirty="0" err="1" smtClean="0"/>
              <a:t>Dalin</a:t>
            </a:r>
            <a:r>
              <a:rPr lang="en-GB" sz="2800" dirty="0" smtClean="0"/>
              <a:t>).</a:t>
            </a:r>
          </a:p>
          <a:p>
            <a:pPr lvl="1"/>
            <a:r>
              <a:rPr lang="en-GB" sz="2400" dirty="0" smtClean="0"/>
              <a:t>The cost of this operation depends on the specific places of the bellows. Thus we have no cost estimation.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717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920" y="1052736"/>
            <a:ext cx="91082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Asses additional sets of potentially dangerous elements.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lvl="1"/>
            <a:r>
              <a:rPr lang="en-GB" sz="2400" dirty="0" smtClean="0"/>
              <a:t>There are 37 unshielded pumping ports</a:t>
            </a:r>
          </a:p>
          <a:p>
            <a:pPr marL="457200" lvl="1" indent="0">
              <a:buNone/>
            </a:pPr>
            <a:endParaRPr lang="en-GB" sz="3600" dirty="0" smtClean="0"/>
          </a:p>
          <a:p>
            <a:pPr lvl="1"/>
            <a:r>
              <a:rPr lang="en-GB" sz="2400" dirty="0" smtClean="0"/>
              <a:t>23 positions (in layouts) where the ‘ensemble’ may have high impedance.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marL="457200" lvl="1" indent="0">
              <a:buNone/>
            </a:pPr>
            <a:endParaRPr lang="en-GB" sz="20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The Vacuum Valves (VVS) types A and B</a:t>
            </a:r>
            <a:r>
              <a:rPr lang="en-GB" sz="2400" dirty="0" smtClean="0"/>
              <a:t>.</a:t>
            </a:r>
          </a:p>
          <a:p>
            <a:pPr lvl="2"/>
            <a:r>
              <a:rPr lang="en-GB" sz="2000" dirty="0" smtClean="0"/>
              <a:t>Together with their surroundings.</a:t>
            </a:r>
            <a:endParaRPr lang="en-GB" sz="2000" dirty="0"/>
          </a:p>
          <a:p>
            <a:pPr lvl="1"/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Next Steps – Additional Dangerous Elements</a:t>
            </a:r>
            <a:endParaRPr lang="en-GB" sz="3600" dirty="0"/>
          </a:p>
        </p:txBody>
      </p:sp>
      <p:pic>
        <p:nvPicPr>
          <p:cNvPr id="3075" name="Picture 3" descr="C:\Lyx_Docs\SPS_flange\forPres_VVSA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984" y="5277836"/>
            <a:ext cx="1986512" cy="153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4824"/>
            <a:ext cx="2397850" cy="128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77072"/>
            <a:ext cx="5004048" cy="150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0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920" y="1052736"/>
            <a:ext cx="91082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Asses additional sets of potentially dangerous elements.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lvl="1"/>
            <a:r>
              <a:rPr lang="en-GB" sz="2400" dirty="0" smtClean="0"/>
              <a:t>There are 37 unshielded pumping ports</a:t>
            </a:r>
          </a:p>
          <a:p>
            <a:pPr marL="457200" lvl="1" indent="0">
              <a:buNone/>
            </a:pPr>
            <a:endParaRPr lang="en-GB" sz="3600" dirty="0" smtClean="0"/>
          </a:p>
          <a:p>
            <a:pPr lvl="1"/>
            <a:r>
              <a:rPr lang="en-GB" sz="2400" dirty="0" smtClean="0"/>
              <a:t>23 positions (in layouts) where the ‘ensemble’ may have high impedance.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marL="457200" lvl="1" indent="0">
              <a:buNone/>
            </a:pPr>
            <a:endParaRPr lang="en-GB" sz="20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The Vacuum Valves (VVS) types A and B</a:t>
            </a:r>
            <a:r>
              <a:rPr lang="en-GB" sz="2400" dirty="0" smtClean="0"/>
              <a:t>.</a:t>
            </a:r>
          </a:p>
          <a:p>
            <a:pPr lvl="2"/>
            <a:r>
              <a:rPr lang="en-GB" sz="2000" dirty="0" smtClean="0"/>
              <a:t>Together with their surroundings.</a:t>
            </a:r>
            <a:endParaRPr lang="en-GB" sz="2000" dirty="0"/>
          </a:p>
          <a:p>
            <a:pPr lvl="1"/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Next Steps – Additional Dangerous Elements</a:t>
            </a:r>
            <a:endParaRPr lang="en-GB" sz="3600" dirty="0"/>
          </a:p>
        </p:txBody>
      </p:sp>
      <p:pic>
        <p:nvPicPr>
          <p:cNvPr id="3075" name="Picture 3" descr="C:\Lyx_Docs\SPS_flange\forPres_VVSA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984" y="5277836"/>
            <a:ext cx="1986512" cy="153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4824"/>
            <a:ext cx="2397850" cy="128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4153471" cy="165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dms.cern.ch/file/1077886/1/41602-VTTY_070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4667672" cy="350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8" y="4626392"/>
            <a:ext cx="4290864" cy="202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8760"/>
            <a:ext cx="4009374" cy="487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0" y="-9939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Next Steps – Additional Dangerous Elements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981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38" y="1700808"/>
            <a:ext cx="4009374" cy="487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920" y="980728"/>
            <a:ext cx="91082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Measurement of the pumping port shields.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GB" dirty="0" smtClean="0"/>
              <a:t>Next Steps – Pumping Port Survey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1700808"/>
            <a:ext cx="484246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Reflection measurement sticking a probe in the ‘blade hole’.</a:t>
            </a:r>
          </a:p>
          <a:p>
            <a:endParaRPr lang="en-GB" sz="1600" dirty="0"/>
          </a:p>
          <a:p>
            <a:r>
              <a:rPr lang="en-GB" sz="2000" dirty="0" smtClean="0"/>
              <a:t>Requirements: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Simulation campaign of the different scenarios, i.e. different finger misplacement for each shield type.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Laboratory replica to evaluate viability and sensitivity of the measurement.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Disconnection of the pump.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Portable measurement equipment.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Time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942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38" y="1700808"/>
            <a:ext cx="4009374" cy="487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6751288" y="3068960"/>
            <a:ext cx="0" cy="936104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920" y="980728"/>
            <a:ext cx="91082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Measurement of the pumping port shields.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" y="1700808"/>
            <a:ext cx="484246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Reflection measurement sticking a probe in the ‘blade hole’.</a:t>
            </a:r>
          </a:p>
          <a:p>
            <a:endParaRPr lang="en-GB" sz="1600" dirty="0"/>
          </a:p>
          <a:p>
            <a:r>
              <a:rPr lang="en-GB" sz="2000" dirty="0" smtClean="0"/>
              <a:t>Requirements: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Simulation campaign of the different scenarios, i.e. different finger misplacement for each shield type.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Laboratory replica to evaluate viability and sensitivity of the measurement.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Disconnection of the pump.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Portable measurement equipment.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Time</a:t>
            </a:r>
            <a:endParaRPr lang="en-GB" sz="2000" dirty="0"/>
          </a:p>
          <a:p>
            <a:pPr marL="742950" lvl="1" indent="-285750">
              <a:buFont typeface="Arial" pitchFamily="34" charset="0"/>
              <a:buChar char="•"/>
            </a:pPr>
            <a:endParaRPr lang="en-GB" dirty="0" smtClean="0"/>
          </a:p>
          <a:p>
            <a:pPr lvl="1"/>
            <a:endParaRPr lang="en-GB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751288" y="3239167"/>
            <a:ext cx="0" cy="936104"/>
          </a:xfrm>
          <a:prstGeom prst="line">
            <a:avLst/>
          </a:prstGeom>
          <a:ln w="5715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728428" y="5257462"/>
            <a:ext cx="45719" cy="45719"/>
          </a:xfrm>
          <a:prstGeom prst="ellipse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GB" dirty="0" smtClean="0"/>
              <a:t>Next Steps – Pumping Port Survey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GB" dirty="0" smtClean="0"/>
              <a:t>Impedance List Update</a:t>
            </a:r>
          </a:p>
          <a:p>
            <a:r>
              <a:rPr lang="en-GB" dirty="0" smtClean="0"/>
              <a:t>Damping Resistors</a:t>
            </a:r>
          </a:p>
          <a:p>
            <a:r>
              <a:rPr lang="en-GB" dirty="0" smtClean="0"/>
              <a:t>Next Steps</a:t>
            </a:r>
          </a:p>
          <a:p>
            <a:r>
              <a:rPr lang="en-GB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4205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Next Steps – Next Measurements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8" y="1556792"/>
            <a:ext cx="9144000" cy="5040560"/>
          </a:xfrm>
        </p:spPr>
        <p:txBody>
          <a:bodyPr>
            <a:normAutofit/>
          </a:bodyPr>
          <a:lstStyle/>
          <a:p>
            <a:r>
              <a:rPr lang="en-GB" dirty="0" smtClean="0"/>
              <a:t>Measurements:</a:t>
            </a:r>
          </a:p>
          <a:p>
            <a:pPr lvl="1"/>
            <a:r>
              <a:rPr lang="en-GB" dirty="0" smtClean="0"/>
              <a:t>Pieces of the ‘new’ measurement set-up, MBA-MBA enamelled with bellow, were received last Tuesday.</a:t>
            </a:r>
          </a:p>
          <a:p>
            <a:pPr lvl="2"/>
            <a:r>
              <a:rPr lang="en-GB" dirty="0" smtClean="0"/>
              <a:t>Overcome some ‘tolerance problem’</a:t>
            </a:r>
          </a:p>
          <a:p>
            <a:pPr lvl="1"/>
            <a:r>
              <a:rPr lang="en-GB" dirty="0" smtClean="0"/>
              <a:t>Measurements with/without damping resistor</a:t>
            </a:r>
          </a:p>
          <a:p>
            <a:pPr lvl="2"/>
            <a:r>
              <a:rPr lang="en-GB" dirty="0" smtClean="0"/>
              <a:t>Wire measurement</a:t>
            </a:r>
          </a:p>
          <a:p>
            <a:pPr lvl="2"/>
            <a:r>
              <a:rPr lang="en-GB" dirty="0" smtClean="0"/>
              <a:t>Weak coupling reflection measurement</a:t>
            </a:r>
          </a:p>
          <a:p>
            <a:pPr lvl="2"/>
            <a:r>
              <a:rPr lang="en-GB" dirty="0" smtClean="0"/>
              <a:t>Bead pull? (additional stuff required)</a:t>
            </a:r>
          </a:p>
          <a:p>
            <a:pPr lvl="1"/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6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Impedance List Update</a:t>
            </a:r>
          </a:p>
          <a:p>
            <a:r>
              <a:rPr lang="en-GB" dirty="0" smtClean="0"/>
              <a:t>Damping Resistors</a:t>
            </a:r>
          </a:p>
          <a:p>
            <a:r>
              <a:rPr lang="en-GB" dirty="0" smtClean="0"/>
              <a:t>Next Steps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0162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en-GB" dirty="0" smtClean="0"/>
              <a:t>The impedance list keeps growing as new elements are assessed.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Initial estimation of the effect of damping resistors has been measured and simulated.</a:t>
            </a:r>
          </a:p>
          <a:p>
            <a:endParaRPr lang="en-GB" dirty="0"/>
          </a:p>
          <a:p>
            <a:r>
              <a:rPr lang="en-GB" dirty="0" smtClean="0"/>
              <a:t>Growing list of ‘</a:t>
            </a:r>
            <a:r>
              <a:rPr lang="en-GB" dirty="0"/>
              <a:t>N</a:t>
            </a:r>
            <a:r>
              <a:rPr lang="en-GB" dirty="0" smtClean="0"/>
              <a:t>ext Steps’ that should be done at some point.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0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We continue to search for possible causes of the suspected 1.4GHz microwave instability in the SPS.</a:t>
            </a:r>
          </a:p>
          <a:p>
            <a:endParaRPr lang="en-GB" dirty="0" smtClean="0"/>
          </a:p>
          <a:p>
            <a:r>
              <a:rPr lang="en-GB" dirty="0" smtClean="0"/>
              <a:t>Update of the impedance list with latest simulation results.</a:t>
            </a:r>
          </a:p>
          <a:p>
            <a:endParaRPr lang="en-GB" dirty="0"/>
          </a:p>
          <a:p>
            <a:r>
              <a:rPr lang="en-GB" dirty="0" smtClean="0"/>
              <a:t>Initial addressing of the damping resistor ‘problem’.</a:t>
            </a:r>
          </a:p>
          <a:p>
            <a:endParaRPr lang="en-GB" dirty="0"/>
          </a:p>
          <a:p>
            <a:r>
              <a:rPr lang="en-GB" dirty="0" smtClean="0"/>
              <a:t>Big list of next steps.</a:t>
            </a:r>
          </a:p>
        </p:txBody>
      </p:sp>
    </p:spTree>
    <p:extLst>
      <p:ext uri="{BB962C8B-B14F-4D97-AF65-F5344CB8AC3E}">
        <p14:creationId xmlns:p14="http://schemas.microsoft.com/office/powerpoint/2010/main" val="4449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Impedance List Update</a:t>
            </a:r>
          </a:p>
          <a:p>
            <a:r>
              <a:rPr lang="en-GB" dirty="0" smtClean="0"/>
              <a:t>Damping Resistors</a:t>
            </a:r>
          </a:p>
          <a:p>
            <a:r>
              <a:rPr lang="en-GB" dirty="0" smtClean="0"/>
              <a:t>Next Steps</a:t>
            </a:r>
          </a:p>
          <a:p>
            <a:r>
              <a:rPr lang="en-GB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112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Updated Simulation Status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31089"/>
              </p:ext>
            </p:extLst>
          </p:nvPr>
        </p:nvGraphicFramePr>
        <p:xfrm>
          <a:off x="107502" y="1124744"/>
          <a:ext cx="6753984" cy="569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859"/>
                <a:gridCol w="1246505"/>
                <a:gridCol w="593757"/>
                <a:gridCol w="593757"/>
                <a:gridCol w="593757"/>
                <a:gridCol w="593757"/>
                <a:gridCol w="593757"/>
                <a:gridCol w="593757"/>
                <a:gridCol w="1039078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Flange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</a:tr>
              <a:tr h="604211">
                <a:tc>
                  <a:txBody>
                    <a:bodyPr/>
                    <a:lstStyle/>
                    <a:p>
                      <a:r>
                        <a:rPr lang="en-GB" dirty="0" smtClean="0"/>
                        <a:t>156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QF-MBA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83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4211">
                <a:tc>
                  <a:txBody>
                    <a:bodyPr/>
                    <a:lstStyle/>
                    <a:p>
                      <a:r>
                        <a:rPr lang="en-GB" dirty="0" smtClean="0"/>
                        <a:t>156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MBA-MBA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4211">
                <a:tc>
                  <a:txBody>
                    <a:bodyPr/>
                    <a:lstStyle/>
                    <a:p>
                      <a:r>
                        <a:rPr lang="en-GB" dirty="0" smtClean="0"/>
                        <a:t>156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QD-QD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99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4211">
                <a:tc>
                  <a:txBody>
                    <a:bodyPr/>
                    <a:lstStyle/>
                    <a:p>
                      <a:r>
                        <a:rPr lang="en-GB" dirty="0" smtClean="0"/>
                        <a:t>156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QF-QF</a:t>
                      </a:r>
                    </a:p>
                    <a:p>
                      <a:pPr algn="ctr"/>
                      <a:r>
                        <a:rPr lang="en-GB" sz="1200" dirty="0" smtClean="0"/>
                        <a:t>Non-enamelled</a:t>
                      </a:r>
                      <a:endParaRPr lang="en-GB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4211">
                <a:tc>
                  <a:txBody>
                    <a:bodyPr/>
                    <a:lstStyle/>
                    <a:p>
                      <a:r>
                        <a:rPr lang="en-GB" dirty="0" smtClean="0"/>
                        <a:t>156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QF-QF</a:t>
                      </a:r>
                    </a:p>
                    <a:p>
                      <a:pPr algn="ctr"/>
                      <a:r>
                        <a:rPr lang="en-GB" sz="1200" dirty="0" smtClean="0"/>
                        <a:t>Non-enamelled</a:t>
                      </a:r>
                    </a:p>
                    <a:p>
                      <a:pPr algn="ctr"/>
                      <a:r>
                        <a:rPr lang="en-GB" sz="1200" dirty="0" smtClean="0"/>
                        <a:t>No Bellow</a:t>
                      </a:r>
                      <a:endParaRPr lang="en-GB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60504">
                <a:tc>
                  <a:txBody>
                    <a:bodyPr/>
                    <a:lstStyle/>
                    <a:p>
                      <a:r>
                        <a:rPr lang="en-GB" dirty="0" smtClean="0"/>
                        <a:t>156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QD-QD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Non-enamelled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4211">
                <a:tc>
                  <a:txBody>
                    <a:bodyPr/>
                    <a:lstStyle/>
                    <a:p>
                      <a:r>
                        <a:rPr lang="en-GB" dirty="0" smtClean="0"/>
                        <a:t>219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BPV-QD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90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4211">
                <a:tc>
                  <a:txBody>
                    <a:bodyPr/>
                    <a:lstStyle/>
                    <a:p>
                      <a:r>
                        <a:rPr lang="en-GB" dirty="0" smtClean="0"/>
                        <a:t>219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BPH-QF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16/12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15/7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18/10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18/12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18/11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17/11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102/63</a:t>
                      </a:r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74982" y="61788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Analysed combinations</a:t>
            </a:r>
            <a:endParaRPr lang="en-GB" dirty="0"/>
          </a:p>
        </p:txBody>
      </p:sp>
      <p:cxnSp>
        <p:nvCxnSpPr>
          <p:cNvPr id="7" name="Elbow Connector 6"/>
          <p:cNvCxnSpPr>
            <a:endCxn id="5" idx="0"/>
          </p:cNvCxnSpPr>
          <p:nvPr/>
        </p:nvCxnSpPr>
        <p:spPr>
          <a:xfrm rot="16200000" flipH="1">
            <a:off x="5785410" y="3633160"/>
            <a:ext cx="3600400" cy="1490912"/>
          </a:xfrm>
          <a:prstGeom prst="bentConnector3">
            <a:avLst>
              <a:gd name="adj1" fmla="val -1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6861486" y="5013176"/>
            <a:ext cx="1469580" cy="1440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6840158" y="3140968"/>
            <a:ext cx="1490908" cy="7200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6840154" y="3798082"/>
            <a:ext cx="1490912" cy="1349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6861486" y="4374146"/>
            <a:ext cx="1469580" cy="1349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6861486" y="5805264"/>
            <a:ext cx="1469580" cy="5760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6836422" y="2060848"/>
            <a:ext cx="1490908" cy="517567"/>
          </a:xfrm>
          <a:prstGeom prst="bentConnector3">
            <a:avLst>
              <a:gd name="adj1" fmla="val 100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5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Lyx_Docs\SPS_flange\spsFlange_QF_QF_bellow_HFSSmode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040" y="3429000"/>
            <a:ext cx="3664464" cy="306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Lyx_Docs\SPS_flange\spsFlange_BPH_QF_HFSSmode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8" y="1628800"/>
            <a:ext cx="5415112" cy="341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Simulations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576" y="1052736"/>
            <a:ext cx="9151576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 HFSS models for the enamelled BPH-QF and QF-QF flanges.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389486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QF-QF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736484" y="4437112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BPH-QF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0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9776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Simulations – Total Impedance so far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29100"/>
              </p:ext>
            </p:extLst>
          </p:nvPr>
        </p:nvGraphicFramePr>
        <p:xfrm>
          <a:off x="35496" y="1700808"/>
          <a:ext cx="9073007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3"/>
                <a:gridCol w="936107"/>
                <a:gridCol w="1008112"/>
                <a:gridCol w="1224136"/>
                <a:gridCol w="1278142"/>
                <a:gridCol w="1348851"/>
                <a:gridCol w="919400"/>
                <a:gridCol w="11341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Flange Type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Enamel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Bellow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r>
                        <a:rPr lang="en-GB" sz="1200" dirty="0" smtClean="0"/>
                        <a:t>um.</a:t>
                      </a:r>
                      <a:r>
                        <a:rPr lang="en-GB" sz="1200" baseline="0" dirty="0" smtClean="0"/>
                        <a:t> of elements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Freq.</a:t>
                      </a:r>
                      <a:r>
                        <a:rPr lang="en-GB" baseline="0" dirty="0" smtClean="0"/>
                        <a:t> [GHz]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Impedance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R/Q [</a:t>
                      </a:r>
                      <a:r>
                        <a:rPr lang="el-GR" dirty="0" smtClean="0"/>
                        <a:t>Ω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BPH-QF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1.28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1.03M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2496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QF-MBA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1.41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1.6M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5985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MBA-MBA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1.41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297k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QF-QF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1.41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3.91M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1828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2140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QD-QD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1.57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317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QF-QF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1.61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559k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980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570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BPH-QF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1.62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121k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1014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QD-QD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651k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881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739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QD-QD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1.89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186k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1070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02302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 damping resistors included</a:t>
            </a:r>
          </a:p>
        </p:txBody>
      </p:sp>
    </p:spTree>
    <p:extLst>
      <p:ext uri="{BB962C8B-B14F-4D97-AF65-F5344CB8AC3E}">
        <p14:creationId xmlns:p14="http://schemas.microsoft.com/office/powerpoint/2010/main" val="13616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Impedance List Update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Damping Resistors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Effect of a Short Damping Resistor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Material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roperties Fitting</a:t>
            </a:r>
          </a:p>
          <a:p>
            <a:r>
              <a:rPr lang="en-GB" dirty="0" smtClean="0"/>
              <a:t>Next Steps</a:t>
            </a:r>
          </a:p>
          <a:p>
            <a:r>
              <a:rPr lang="en-GB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9227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GB" dirty="0" smtClean="0"/>
              <a:t>Damping Resistors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167274"/>
              </p:ext>
            </p:extLst>
          </p:nvPr>
        </p:nvGraphicFramePr>
        <p:xfrm>
          <a:off x="435110" y="2852936"/>
          <a:ext cx="8244916" cy="217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86"/>
                <a:gridCol w="1276782"/>
                <a:gridCol w="1368152"/>
                <a:gridCol w="1368152"/>
                <a:gridCol w="1440160"/>
                <a:gridCol w="1296144"/>
                <a:gridCol w="126014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Sextant 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Sextant 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Sextant 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Sextant 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Sextant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Sextant 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002 - 10205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037 – </a:t>
                      </a:r>
                      <a:r>
                        <a:rPr lang="en-GB" sz="1100" dirty="0" smtClean="0">
                          <a:effectLst/>
                        </a:rPr>
                        <a:t>20205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079 – 30805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 Vacuum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109 – 40205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 resistor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151 – 50805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SSS 181 – 60205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008 – 10805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049 – </a:t>
                      </a:r>
                      <a:r>
                        <a:rPr lang="en-GB" sz="1100" dirty="0" smtClean="0">
                          <a:effectLst/>
                        </a:rPr>
                        <a:t>21405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Resistor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097 – 32605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115 – 40805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155 – 51205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SSS 187 – 60805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012 – 11205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061 – 22605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 bellow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103 – 33205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119 – 41205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169 – 52605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 bellow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SSS 191 – 61205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025 – </a:t>
                      </a:r>
                      <a:r>
                        <a:rPr lang="en-GB" sz="1100" dirty="0" smtClean="0">
                          <a:effectLst/>
                        </a:rPr>
                        <a:t>12605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bellow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067 – 23205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133 – 42605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175 – 53205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SSS 204 – 62605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031 – </a:t>
                      </a:r>
                      <a:r>
                        <a:rPr lang="en-GB" sz="1100" dirty="0" smtClean="0">
                          <a:effectLst/>
                        </a:rPr>
                        <a:t>13205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071 – 23605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139 – 43205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179 – 53605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SSS 210 – 63205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SSS 143 – 43605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4432" y="148559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For the QF-QF ‘high-Q’ flanges information about damping resistors can not be found in layouts.</a:t>
            </a:r>
          </a:p>
          <a:p>
            <a:endParaRPr lang="en-GB" dirty="0"/>
          </a:p>
          <a:p>
            <a:pPr algn="ctr"/>
            <a:r>
              <a:rPr lang="en-GB" dirty="0" smtClean="0"/>
              <a:t>Jose A. Ferreira is checking the presence of damping resistors in this particular type of bellows.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0120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Most bellows have the short damping resistor as they are ‘probably’ supposed to.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Two positions don’t have bellows – Outdated Layouts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One position has no resistor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70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40733</TotalTime>
  <Words>1098</Words>
  <Application>Microsoft Office PowerPoint</Application>
  <PresentationFormat>On-screen Show (4:3)</PresentationFormat>
  <Paragraphs>422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SPS flanges Simulations &amp; Measurements Update</vt:lpstr>
      <vt:lpstr>Outline</vt:lpstr>
      <vt:lpstr>Introduction</vt:lpstr>
      <vt:lpstr>Outline</vt:lpstr>
      <vt:lpstr>Updated Simulation Status</vt:lpstr>
      <vt:lpstr>Simulations</vt:lpstr>
      <vt:lpstr>Simulations – Total Impedance so far</vt:lpstr>
      <vt:lpstr>Outline</vt:lpstr>
      <vt:lpstr>Damping Resistors</vt:lpstr>
      <vt:lpstr>Effect of a Short Damping Resistor</vt:lpstr>
      <vt:lpstr>Material Properties ‘Fitting’</vt:lpstr>
      <vt:lpstr>Material Properties ‘Fitting’</vt:lpstr>
      <vt:lpstr>Outline</vt:lpstr>
      <vt:lpstr>Next Steps – Damping Resistor Survey</vt:lpstr>
      <vt:lpstr>Next Steps – Additional Dangerous Elements</vt:lpstr>
      <vt:lpstr>Next Steps – Additional Dangerous Elements</vt:lpstr>
      <vt:lpstr>PowerPoint Presentation</vt:lpstr>
      <vt:lpstr>Next Steps – Pumping Port Survey</vt:lpstr>
      <vt:lpstr>Next Steps – Pumping Port Survey</vt:lpstr>
      <vt:lpstr>Next Steps – Next Measurements Set</vt:lpstr>
      <vt:lpstr>Outline</vt:lpstr>
      <vt:lpstr>Conclusions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for the Measurement of Cavity Q’s in Reflection</dc:title>
  <dc:creator>Jose Enrique Varela Campelo</dc:creator>
  <cp:lastModifiedBy>Jose Enrique Varela Campelo</cp:lastModifiedBy>
  <cp:revision>226</cp:revision>
  <cp:lastPrinted>2013-07-11T13:09:52Z</cp:lastPrinted>
  <dcterms:created xsi:type="dcterms:W3CDTF">2013-02-21T13:42:40Z</dcterms:created>
  <dcterms:modified xsi:type="dcterms:W3CDTF">2013-09-19T13:24:44Z</dcterms:modified>
</cp:coreProperties>
</file>