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2CB0"/>
    <a:srgbClr val="2A3AB2"/>
    <a:srgbClr val="4031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86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12/11/2013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End-of-year talk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LIU-SPS BD WG meeting 12.12.13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9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meetings in</a:t>
            </a:r>
            <a:r>
              <a:rPr lang="en-US" dirty="0" smtClean="0"/>
              <a:t>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During year - 9 meetings of LIU-SPS BD WG</a:t>
            </a:r>
          </a:p>
          <a:p>
            <a:pPr marL="0" indent="0">
              <a:buNone/>
            </a:pPr>
            <a:r>
              <a:rPr lang="en-US" dirty="0" smtClean="0"/>
              <a:t>  (less than usual 12 in the </a:t>
            </a:r>
            <a:r>
              <a:rPr lang="en-US" dirty="0" smtClean="0"/>
              <a:t>past :-)</a:t>
            </a:r>
            <a:endParaRPr lang="en-US" dirty="0" smtClean="0"/>
          </a:p>
          <a:p>
            <a:r>
              <a:rPr lang="en-US" dirty="0" smtClean="0"/>
              <a:t>Main </a:t>
            </a:r>
            <a:r>
              <a:rPr lang="en-US" dirty="0" smtClean="0"/>
              <a:t>topics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SPS impedance – 17 </a:t>
            </a:r>
            <a:r>
              <a:rPr lang="en-US" dirty="0" smtClean="0"/>
              <a:t>talks…</a:t>
            </a:r>
          </a:p>
          <a:p>
            <a:pPr lvl="1"/>
            <a:r>
              <a:rPr lang="en-US" dirty="0" smtClean="0"/>
              <a:t>Instabilities – 7 talks</a:t>
            </a:r>
            <a:endParaRPr lang="en-US" dirty="0" smtClean="0"/>
          </a:p>
          <a:p>
            <a:r>
              <a:rPr lang="en-US" dirty="0" smtClean="0"/>
              <a:t>Main speakers:</a:t>
            </a:r>
          </a:p>
          <a:p>
            <a:pPr lvl="1"/>
            <a:r>
              <a:rPr lang="en-US" dirty="0" smtClean="0"/>
              <a:t>5 talks:  J. Varela,  E. </a:t>
            </a:r>
            <a:r>
              <a:rPr lang="en-US" dirty="0" smtClean="0"/>
              <a:t>S. </a:t>
            </a:r>
            <a:endParaRPr lang="en-US" dirty="0" smtClean="0"/>
          </a:p>
          <a:p>
            <a:pPr lvl="1"/>
            <a:r>
              <a:rPr lang="en-US" dirty="0" smtClean="0"/>
              <a:t>4 talks:  </a:t>
            </a:r>
            <a:r>
              <a:rPr lang="en-US" dirty="0"/>
              <a:t>T. </a:t>
            </a:r>
            <a:r>
              <a:rPr lang="en-US" dirty="0" err="1"/>
              <a:t>Argyropoulos</a:t>
            </a:r>
            <a:r>
              <a:rPr lang="en-US" dirty="0"/>
              <a:t>, B. </a:t>
            </a:r>
            <a:r>
              <a:rPr lang="en-US" dirty="0" err="1" smtClean="0"/>
              <a:t>Salvant</a:t>
            </a:r>
            <a:r>
              <a:rPr lang="en-US" dirty="0" smtClean="0"/>
              <a:t>, H</a:t>
            </a:r>
            <a:r>
              <a:rPr lang="en-US" dirty="0"/>
              <a:t>. </a:t>
            </a:r>
            <a:r>
              <a:rPr lang="en-US" dirty="0" err="1" smtClean="0"/>
              <a:t>Timko</a:t>
            </a:r>
            <a:endParaRPr lang="en-US" dirty="0" smtClean="0"/>
          </a:p>
          <a:p>
            <a:pPr lvl="1"/>
            <a:r>
              <a:rPr lang="en-US" dirty="0" smtClean="0"/>
              <a:t>3 talks – H. Bartosik, F. </a:t>
            </a:r>
            <a:r>
              <a:rPr lang="en-US" dirty="0" smtClean="0"/>
              <a:t>Caspers</a:t>
            </a:r>
          </a:p>
          <a:p>
            <a:r>
              <a:rPr lang="en-US" sz="2200" dirty="0" smtClean="0"/>
              <a:t>Main writer: H. Bartosik - thanks a lot for Minutes!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17256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SPS </a:t>
            </a:r>
            <a:r>
              <a:rPr lang="en-US" dirty="0" smtClean="0"/>
              <a:t>MDs: two months in 2013 and analysis of 2012 data</a:t>
            </a:r>
          </a:p>
          <a:p>
            <a:r>
              <a:rPr lang="en-US" dirty="0" smtClean="0"/>
              <a:t>LIU days </a:t>
            </a:r>
            <a:endParaRPr lang="en-US" dirty="0" smtClean="0"/>
          </a:p>
          <a:p>
            <a:r>
              <a:rPr lang="en-US" dirty="0" smtClean="0"/>
              <a:t>SPS beam </a:t>
            </a:r>
            <a:r>
              <a:rPr lang="en-US" dirty="0" smtClean="0"/>
              <a:t>parameters – for RLIUP</a:t>
            </a:r>
          </a:p>
          <a:p>
            <a:r>
              <a:rPr lang="en-US" dirty="0" smtClean="0"/>
              <a:t>LIU-SPS reviews (10!) </a:t>
            </a:r>
            <a:r>
              <a:rPr lang="en-US" dirty="0"/>
              <a:t>=</a:t>
            </a:r>
            <a:r>
              <a:rPr lang="en-US" dirty="0" smtClean="0"/>
              <a:t>&gt;</a:t>
            </a:r>
            <a:r>
              <a:rPr lang="en-US" dirty="0" smtClean="0"/>
              <a:t> talks</a:t>
            </a:r>
          </a:p>
          <a:p>
            <a:r>
              <a:rPr lang="en-US" dirty="0" smtClean="0"/>
              <a:t>SPS impedance model</a:t>
            </a:r>
            <a:endParaRPr lang="en-US" dirty="0" smtClean="0"/>
          </a:p>
          <a:p>
            <a:r>
              <a:rPr lang="en-US" dirty="0" smtClean="0"/>
              <a:t>Particle s</a:t>
            </a:r>
            <a:r>
              <a:rPr lang="en-US" dirty="0" smtClean="0"/>
              <a:t>imulations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434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Priorities for MDs in 2013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3600" dirty="0" smtClean="0"/>
              <a:t> </a:t>
            </a:r>
            <a:r>
              <a:rPr lang="en-US" sz="3600" dirty="0" smtClean="0"/>
              <a:t>(</a:t>
            </a:r>
            <a:r>
              <a:rPr lang="en-US" sz="3100" dirty="0" smtClean="0"/>
              <a:t>from </a:t>
            </a:r>
            <a:r>
              <a:rPr lang="en-US" sz="3100" dirty="0" smtClean="0"/>
              <a:t>meeting on</a:t>
            </a:r>
            <a:r>
              <a:rPr lang="en-US" sz="3600" dirty="0" smtClean="0"/>
              <a:t> </a:t>
            </a:r>
            <a:r>
              <a:rPr lang="en-US" sz="3600" dirty="0" smtClean="0"/>
              <a:t>13.12.2012)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Reference impedance measurements </a:t>
            </a:r>
            <a:r>
              <a:rPr lang="en-US" sz="1800" dirty="0" smtClean="0"/>
              <a:t>(synchrotron </a:t>
            </a:r>
            <a:r>
              <a:rPr lang="en-US" sz="1800" dirty="0" smtClean="0"/>
              <a:t>frequency shift) in Q26 with single bunches of:</a:t>
            </a:r>
          </a:p>
          <a:p>
            <a:pPr lvl="1"/>
            <a:r>
              <a:rPr lang="en-US" sz="1800" dirty="0" smtClean="0"/>
              <a:t>variable, in range (1-15)x10</a:t>
            </a:r>
            <a:r>
              <a:rPr lang="en-US" sz="1800" baseline="30000" dirty="0" smtClean="0"/>
              <a:t>10 </a:t>
            </a:r>
            <a:r>
              <a:rPr lang="en-US" sz="1800" dirty="0" smtClean="0"/>
              <a:t>, intensity </a:t>
            </a:r>
          </a:p>
          <a:p>
            <a:pPr lvl="1"/>
            <a:r>
              <a:rPr lang="en-US" sz="1800" dirty="0"/>
              <a:t>c</a:t>
            </a:r>
            <a:r>
              <a:rPr lang="en-US" sz="1800" dirty="0" smtClean="0"/>
              <a:t>onstant small (0.25 eVs) longitudinal </a:t>
            </a:r>
            <a:r>
              <a:rPr lang="en-US" sz="1800" dirty="0" err="1" smtClean="0"/>
              <a:t>emittance</a:t>
            </a:r>
            <a:r>
              <a:rPr lang="en-US" sz="1800" dirty="0" smtClean="0"/>
              <a:t> </a:t>
            </a:r>
          </a:p>
          <a:p>
            <a:r>
              <a:rPr lang="en-US" sz="1800" dirty="0"/>
              <a:t>Impedance </a:t>
            </a:r>
            <a:r>
              <a:rPr lang="en-US" sz="1800" dirty="0" smtClean="0"/>
              <a:t>identification: long bunches with RF off in Q20 (very high intensity ~ </a:t>
            </a:r>
            <a:r>
              <a:rPr lang="en-US" sz="1800" dirty="0" smtClean="0"/>
              <a:t>8x3x10</a:t>
            </a:r>
            <a:r>
              <a:rPr lang="en-US" sz="1800" baseline="30000" dirty="0" smtClean="0"/>
              <a:t>10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Single bunch stability in Q26 and Q20  (effect of bunch distribution due to the PS bunch rotation)</a:t>
            </a:r>
          </a:p>
          <a:p>
            <a:r>
              <a:rPr lang="en-US" sz="1800" dirty="0" smtClean="0"/>
              <a:t>Single bunch stability in double RF system  (</a:t>
            </a:r>
            <a:r>
              <a:rPr lang="en-US" sz="1800" dirty="0" smtClean="0"/>
              <a:t>Q26&amp;Q20</a:t>
            </a:r>
            <a:endParaRPr lang="en-US" sz="1800" dirty="0"/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=&gt;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All measurements were done</a:t>
            </a:r>
            <a:r>
              <a:rPr lang="en-US" sz="2000" dirty="0" smtClean="0"/>
              <a:t> and </a:t>
            </a:r>
            <a:r>
              <a:rPr lang="en-US" sz="2000" dirty="0" err="1" smtClean="0"/>
              <a:t>analysed</a:t>
            </a:r>
            <a:r>
              <a:rPr lang="en-US" sz="2000" dirty="0" smtClean="0"/>
              <a:t>. Now they should be compared with simulations 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042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639" y="1396424"/>
            <a:ext cx="6716713" cy="388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68072" y="1396424"/>
            <a:ext cx="1859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 Goddard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310639" y="5318682"/>
            <a:ext cx="5222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482CB0"/>
                </a:solidFill>
              </a:rPr>
              <a:t>LIU-SPS 800 MHz RF </a:t>
            </a:r>
            <a:r>
              <a:rPr lang="en-US" dirty="0" smtClean="0"/>
              <a:t>12 December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1234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Beam r</a:t>
            </a:r>
            <a:r>
              <a:rPr lang="en-US" dirty="0" smtClean="0"/>
              <a:t>e-commissioning after LS1</a:t>
            </a:r>
          </a:p>
          <a:p>
            <a:r>
              <a:rPr lang="en-US" dirty="0" smtClean="0"/>
              <a:t>E-cloud: </a:t>
            </a:r>
            <a:r>
              <a:rPr lang="en-US" dirty="0" smtClean="0">
                <a:solidFill>
                  <a:srgbClr val="C00000"/>
                </a:solidFill>
              </a:rPr>
              <a:t>SPS scrubbing </a:t>
            </a:r>
            <a:r>
              <a:rPr lang="en-US" dirty="0" smtClean="0"/>
              <a:t>(do we need Ac-coating?)</a:t>
            </a:r>
            <a:endParaRPr lang="en-US" dirty="0" smtClean="0"/>
          </a:p>
          <a:p>
            <a:r>
              <a:rPr lang="en-US" dirty="0" smtClean="0"/>
              <a:t>Preparation of the LHC beam: 50 ns &amp; 25 ns (BCMS)</a:t>
            </a:r>
          </a:p>
          <a:p>
            <a:r>
              <a:rPr lang="en-US" dirty="0" smtClean="0"/>
              <a:t>Pushing intensity of 25 ns beam to the </a:t>
            </a:r>
            <a:r>
              <a:rPr lang="en-US" dirty="0" smtClean="0">
                <a:solidFill>
                  <a:srgbClr val="C00000"/>
                </a:solidFill>
              </a:rPr>
              <a:t>maximum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Preparation of </a:t>
            </a:r>
            <a:r>
              <a:rPr lang="en-US" dirty="0" smtClean="0">
                <a:solidFill>
                  <a:srgbClr val="C00000"/>
                </a:solidFill>
              </a:rPr>
              <a:t>doublets </a:t>
            </a:r>
            <a:r>
              <a:rPr lang="en-US" dirty="0" smtClean="0"/>
              <a:t>for </a:t>
            </a:r>
            <a:r>
              <a:rPr lang="en-US" dirty="0" smtClean="0"/>
              <a:t>scrubbing of LHC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new (longer) magnetic cycle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LLRF, transverse damper</a:t>
            </a:r>
          </a:p>
          <a:p>
            <a:r>
              <a:rPr lang="en-US" dirty="0" smtClean="0"/>
              <a:t>SPS MDs</a:t>
            </a:r>
          </a:p>
          <a:p>
            <a:r>
              <a:rPr lang="en-US" dirty="0" smtClean="0"/>
              <a:t>Effort for SPS </a:t>
            </a:r>
            <a:r>
              <a:rPr lang="en-US" dirty="0" smtClean="0">
                <a:solidFill>
                  <a:srgbClr val="C00000"/>
                </a:solidFill>
              </a:rPr>
              <a:t>impedance identification</a:t>
            </a:r>
          </a:p>
          <a:p>
            <a:r>
              <a:rPr lang="en-US" dirty="0" smtClean="0"/>
              <a:t>Space charge studies</a:t>
            </a:r>
          </a:p>
          <a:p>
            <a:r>
              <a:rPr lang="en-US" dirty="0"/>
              <a:t>LIU day on 11 April </a:t>
            </a:r>
            <a:r>
              <a:rPr lang="en-US" dirty="0" smtClean="0"/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635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23" y="1243773"/>
            <a:ext cx="7229474" cy="455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10760" y="3627120"/>
            <a:ext cx="77724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MDs?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434080" y="3996452"/>
            <a:ext cx="1709420" cy="1124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3" idx="2"/>
          </p:cNvCxnSpPr>
          <p:nvPr/>
        </p:nvCxnSpPr>
        <p:spPr>
          <a:xfrm>
            <a:off x="5199380" y="3996452"/>
            <a:ext cx="388620" cy="1124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3" idx="2"/>
          </p:cNvCxnSpPr>
          <p:nvPr/>
        </p:nvCxnSpPr>
        <p:spPr>
          <a:xfrm flipH="1">
            <a:off x="4439920" y="3996452"/>
            <a:ext cx="759460" cy="10124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82560" y="741680"/>
            <a:ext cx="345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Injector schedule for 2014</a:t>
            </a:r>
            <a:endParaRPr lang="en-GB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560" y="579477"/>
            <a:ext cx="4771380" cy="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15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Merry Christmas!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Happy New Year</a:t>
            </a:r>
            <a:r>
              <a:rPr lang="en-US" dirty="0" smtClean="0">
                <a:solidFill>
                  <a:srgbClr val="C00000"/>
                </a:solidFill>
              </a:rPr>
              <a:t>!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3267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1100</TotalTime>
  <Words>291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Pushpin</vt:lpstr>
      <vt:lpstr>End-of-year talk</vt:lpstr>
      <vt:lpstr>Our meetings in 2013</vt:lpstr>
      <vt:lpstr>Main efforts</vt:lpstr>
      <vt:lpstr>Priorities for MDs in 2013  (from meeting on 13.12.2012)</vt:lpstr>
      <vt:lpstr>PowerPoint Presentation</vt:lpstr>
      <vt:lpstr>Plans for 2014</vt:lpstr>
      <vt:lpstr>PowerPoint Presentation</vt:lpstr>
      <vt:lpstr>Merry Christmas! Happy New Year!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End-of-year talk</dc:title>
  <dc:creator>Elena Chapochnikova</dc:creator>
  <cp:lastModifiedBy>Elena Chapochnikova</cp:lastModifiedBy>
  <cp:revision>23</cp:revision>
  <dcterms:created xsi:type="dcterms:W3CDTF">2013-12-11T14:08:33Z</dcterms:created>
  <dcterms:modified xsi:type="dcterms:W3CDTF">2013-12-12T08:31:36Z</dcterms:modified>
</cp:coreProperties>
</file>