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8" r:id="rId4"/>
    <p:sldId id="265" r:id="rId5"/>
    <p:sldId id="266" r:id="rId6"/>
    <p:sldId id="267" r:id="rId7"/>
    <p:sldId id="269" r:id="rId8"/>
    <p:sldId id="270" r:id="rId9"/>
    <p:sldId id="271" r:id="rId10"/>
    <p:sldId id="273" r:id="rId11"/>
    <p:sldId id="260" r:id="rId12"/>
    <p:sldId id="261" r:id="rId13"/>
    <p:sldId id="263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7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4B0-22DD-4856-BF7E-F1AD1A6BCAFC}" type="datetimeFigureOut">
              <a:rPr lang="en-GB" smtClean="0"/>
              <a:t>11/07/2013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E69-2C0A-4032-8FE7-B7A361B6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78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4B0-22DD-4856-BF7E-F1AD1A6BCAFC}" type="datetimeFigureOut">
              <a:rPr lang="en-GB" smtClean="0"/>
              <a:t>11/07/2013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E69-2C0A-4032-8FE7-B7A361B6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703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4B0-22DD-4856-BF7E-F1AD1A6BCAFC}" type="datetimeFigureOut">
              <a:rPr lang="en-GB" smtClean="0"/>
              <a:t>11/07/2013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E69-2C0A-4032-8FE7-B7A361B6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97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4B0-22DD-4856-BF7E-F1AD1A6BCAFC}" type="datetimeFigureOut">
              <a:rPr lang="en-GB" smtClean="0"/>
              <a:t>11/07/2013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E69-2C0A-4032-8FE7-B7A361B6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40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4B0-22DD-4856-BF7E-F1AD1A6BCAFC}" type="datetimeFigureOut">
              <a:rPr lang="en-GB" smtClean="0"/>
              <a:t>11/07/2013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E69-2C0A-4032-8FE7-B7A361B6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4B0-22DD-4856-BF7E-F1AD1A6BCAFC}" type="datetimeFigureOut">
              <a:rPr lang="en-GB" smtClean="0"/>
              <a:t>11/07/2013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E69-2C0A-4032-8FE7-B7A361B6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78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4B0-22DD-4856-BF7E-F1AD1A6BCAFC}" type="datetimeFigureOut">
              <a:rPr lang="en-GB" smtClean="0"/>
              <a:t>11/07/2013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E69-2C0A-4032-8FE7-B7A361B6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41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4B0-22DD-4856-BF7E-F1AD1A6BCAFC}" type="datetimeFigureOut">
              <a:rPr lang="en-GB" smtClean="0"/>
              <a:t>11/07/2013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E69-2C0A-4032-8FE7-B7A361B6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43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4B0-22DD-4856-BF7E-F1AD1A6BCAFC}" type="datetimeFigureOut">
              <a:rPr lang="en-GB" smtClean="0"/>
              <a:t>11/07/2013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E69-2C0A-4032-8FE7-B7A361B6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99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4B0-22DD-4856-BF7E-F1AD1A6BCAFC}" type="datetimeFigureOut">
              <a:rPr lang="en-GB" smtClean="0"/>
              <a:t>11/07/2013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E69-2C0A-4032-8FE7-B7A361B6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429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4B0-22DD-4856-BF7E-F1AD1A6BCAFC}" type="datetimeFigureOut">
              <a:rPr lang="en-GB" smtClean="0"/>
              <a:t>11/07/2013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E69-2C0A-4032-8FE7-B7A361B6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45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254B0-22DD-4856-BF7E-F1AD1A6BCAFC}" type="datetimeFigureOut">
              <a:rPr lang="en-GB" smtClean="0"/>
              <a:t>11/07/2013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CCE69-2C0A-4032-8FE7-B7A361B6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10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52400" y="1472208"/>
            <a:ext cx="8763000" cy="2388840"/>
          </a:xfrm>
          <a:solidFill>
            <a:schemeClr val="bg1"/>
          </a:solidFill>
          <a:ln w="127000">
            <a:solidFill>
              <a:schemeClr val="accent2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/>
              <a:t>Threshold for microwave instability of the LHC beam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2468363" y="4246637"/>
            <a:ext cx="4421596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cs typeface="Arial" charset="0"/>
              </a:rPr>
              <a:t>T. </a:t>
            </a:r>
            <a:r>
              <a:rPr lang="en-US" sz="2400" dirty="0" err="1" smtClean="0">
                <a:cs typeface="Arial" charset="0"/>
              </a:rPr>
              <a:t>Argyropoulos</a:t>
            </a:r>
            <a:r>
              <a:rPr lang="en-US" sz="2400" dirty="0" smtClean="0">
                <a:cs typeface="Arial" charset="0"/>
              </a:rPr>
              <a:t>, E. </a:t>
            </a:r>
            <a:r>
              <a:rPr lang="en-US" sz="2400" dirty="0" err="1" smtClean="0">
                <a:cs typeface="Arial" charset="0"/>
              </a:rPr>
              <a:t>Shaposhnikova</a:t>
            </a:r>
            <a:endParaRPr lang="en-US" sz="2400" dirty="0" smtClean="0">
              <a:cs typeface="Arial" charset="0"/>
            </a:endParaRPr>
          </a:p>
          <a:p>
            <a:pPr algn="ctr"/>
            <a:r>
              <a:rPr lang="en-US" sz="2400" dirty="0" smtClean="0">
                <a:cs typeface="Arial" charset="0"/>
              </a:rPr>
              <a:t> </a:t>
            </a:r>
          </a:p>
          <a:p>
            <a:pPr algn="ctr"/>
            <a:r>
              <a:rPr lang="en-US" sz="2400" dirty="0" smtClean="0">
                <a:cs typeface="Arial" charset="0"/>
              </a:rPr>
              <a:t>LIU-SPS </a:t>
            </a:r>
            <a:r>
              <a:rPr lang="en-US" sz="2400" dirty="0">
                <a:cs typeface="Arial" charset="0"/>
              </a:rPr>
              <a:t>BD WG </a:t>
            </a:r>
          </a:p>
          <a:p>
            <a:pPr algn="ctr"/>
            <a:r>
              <a:rPr lang="en-US" sz="2400" dirty="0" smtClean="0">
                <a:cs typeface="Arial" charset="0"/>
              </a:rPr>
              <a:t>11/07/2013</a:t>
            </a:r>
            <a:endParaRPr lang="en-US" sz="2400" dirty="0">
              <a:cs typeface="Arial" charset="0"/>
            </a:endParaRPr>
          </a:p>
          <a:p>
            <a:pPr algn="ctr"/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32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41784" y="914400"/>
            <a:ext cx="846043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533400" y="76200"/>
            <a:ext cx="80772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atin typeface="+mn-lt"/>
                <a:sym typeface="Wingdings" pitchFamily="2" charset="2"/>
              </a:rPr>
              <a:t>Summary</a:t>
            </a:r>
            <a:endParaRPr lang="en-US" sz="40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784" y="980728"/>
            <a:ext cx="846043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GB" sz="2200" dirty="0" smtClean="0"/>
              <a:t>Results </a:t>
            </a:r>
            <a:r>
              <a:rPr lang="en-GB" sz="2200" dirty="0" smtClean="0"/>
              <a:t>generally agree with the bunch </a:t>
            </a:r>
            <a:r>
              <a:rPr lang="en-GB" sz="2200" dirty="0" smtClean="0"/>
              <a:t>rotation and LHC MD</a:t>
            </a:r>
          </a:p>
          <a:p>
            <a:r>
              <a:rPr lang="en-GB" sz="2200" dirty="0"/>
              <a:t> </a:t>
            </a:r>
            <a:r>
              <a:rPr lang="en-GB" sz="2200" dirty="0" smtClean="0"/>
              <a:t>    measurements</a:t>
            </a:r>
          </a:p>
          <a:p>
            <a:endParaRPr lang="en-GB" sz="2200" dirty="0"/>
          </a:p>
          <a:p>
            <a:pPr marL="342900" indent="-342900">
              <a:buFont typeface="Wingdings" pitchFamily="2" charset="2"/>
              <a:buChar char="q"/>
            </a:pPr>
            <a:r>
              <a:rPr lang="en-GB" sz="2200" dirty="0" smtClean="0"/>
              <a:t>Threshold seems to improve with higher RF voltage </a:t>
            </a:r>
            <a:r>
              <a:rPr lang="en-GB" sz="2200" dirty="0" smtClean="0">
                <a:sym typeface="Wingdings" pitchFamily="2" charset="2"/>
              </a:rPr>
              <a:t> indication of microwave instability (MI)  1.4 GHz</a:t>
            </a:r>
          </a:p>
          <a:p>
            <a:pPr marL="342900" indent="-342900">
              <a:buFont typeface="Wingdings" pitchFamily="2" charset="2"/>
              <a:buChar char="q"/>
            </a:pPr>
            <a:endParaRPr lang="en-GB" sz="2200" dirty="0">
              <a:sym typeface="Wingdings" pitchFamily="2" charset="2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GB" sz="2200" dirty="0" smtClean="0">
                <a:sym typeface="Wingdings" pitchFamily="2" charset="2"/>
              </a:rPr>
              <a:t>Comparison of Q20 and Q26 scales according to the </a:t>
            </a:r>
            <a:r>
              <a:rPr lang="en-GB" sz="2400" dirty="0" err="1">
                <a:sym typeface="Wingdings" pitchFamily="2" charset="2"/>
              </a:rPr>
              <a:t>Keil</a:t>
            </a:r>
            <a:r>
              <a:rPr lang="en-GB" sz="2400" dirty="0">
                <a:sym typeface="Wingdings" pitchFamily="2" charset="2"/>
              </a:rPr>
              <a:t>-Schnell-</a:t>
            </a:r>
            <a:r>
              <a:rPr lang="en-GB" sz="2400" dirty="0" err="1">
                <a:sym typeface="Wingdings" pitchFamily="2" charset="2"/>
              </a:rPr>
              <a:t>Boussard</a:t>
            </a:r>
            <a:r>
              <a:rPr lang="en-GB" sz="2400" dirty="0">
                <a:sym typeface="Wingdings" pitchFamily="2" charset="2"/>
              </a:rPr>
              <a:t> criterion </a:t>
            </a:r>
            <a:endParaRPr lang="en-GB" sz="2200" dirty="0" smtClean="0">
              <a:sym typeface="Wingdings" pitchFamily="2" charset="2"/>
            </a:endParaRPr>
          </a:p>
          <a:p>
            <a:endParaRPr lang="en-GB" sz="2200" dirty="0">
              <a:sym typeface="Wingdings" pitchFamily="2" charset="2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GB" sz="2200" dirty="0" smtClean="0">
                <a:sym typeface="Wingdings" pitchFamily="2" charset="2"/>
              </a:rPr>
              <a:t>In reality we have a mixture of MI and LLD</a:t>
            </a:r>
            <a:endParaRPr lang="en-GB" sz="2200" dirty="0" smtClean="0"/>
          </a:p>
          <a:p>
            <a:endParaRPr lang="en-GB" sz="22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en-GB" sz="2200" dirty="0" smtClean="0"/>
              <a:t>More accurate simulations are needed for better agreement: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200" dirty="0" smtClean="0"/>
              <a:t>Particle distribution to be close to the measured one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200" dirty="0" smtClean="0"/>
              <a:t>Simulation of the ramp where the actual blow-up was observed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200" dirty="0" smtClean="0"/>
              <a:t>Implementation of phase loop</a:t>
            </a:r>
          </a:p>
        </p:txBody>
      </p:sp>
    </p:spTree>
    <p:extLst>
      <p:ext uri="{BB962C8B-B14F-4D97-AF65-F5344CB8AC3E}">
        <p14:creationId xmlns:p14="http://schemas.microsoft.com/office/powerpoint/2010/main" val="1035757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41784" y="914400"/>
            <a:ext cx="846043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533400" y="76200"/>
            <a:ext cx="80772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+mn-lt"/>
                <a:sym typeface="Wingdings" pitchFamily="2" charset="2"/>
              </a:rPr>
              <a:t>    </a:t>
            </a:r>
            <a:r>
              <a:rPr lang="en-US" sz="4000" dirty="0" smtClean="0">
                <a:latin typeface="+mj-lt"/>
                <a:sym typeface="Wingdings" pitchFamily="2" charset="2"/>
              </a:rPr>
              <a:t>Simulation results - with 1.4 GHz</a:t>
            </a:r>
            <a:endParaRPr lang="en-US" sz="40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784" y="980728"/>
            <a:ext cx="846043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GB" sz="2200" dirty="0" smtClean="0"/>
              <a:t>With the 1.4 GHz resonance: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400" i="1" dirty="0" err="1" smtClean="0">
                <a:latin typeface="Calibri" pitchFamily="34" charset="0"/>
                <a:cs typeface="Arial" pitchFamily="34" charset="0"/>
              </a:rPr>
              <a:t>f</a:t>
            </a:r>
            <a:r>
              <a:rPr lang="en-GB" sz="2400" i="1" baseline="-25000" dirty="0" err="1" smtClean="0">
                <a:latin typeface="Calibri" pitchFamily="34" charset="0"/>
                <a:cs typeface="Arial" pitchFamily="34" charset="0"/>
              </a:rPr>
              <a:t>r</a:t>
            </a:r>
            <a:r>
              <a:rPr lang="en-GB" sz="2400" i="1" dirty="0" smtClean="0">
                <a:latin typeface="Calibri" pitchFamily="34" charset="0"/>
                <a:cs typeface="Arial" pitchFamily="34" charset="0"/>
              </a:rPr>
              <a:t>=1.42 GHz,  Q=10, </a:t>
            </a:r>
            <a:r>
              <a:rPr lang="en-GB" sz="2400" i="1" dirty="0" err="1" smtClean="0">
                <a:latin typeface="Calibri" pitchFamily="34" charset="0"/>
                <a:cs typeface="Arial" pitchFamily="34" charset="0"/>
              </a:rPr>
              <a:t>R</a:t>
            </a:r>
            <a:r>
              <a:rPr lang="en-GB" sz="2400" i="1" baseline="-25000" dirty="0" err="1" smtClean="0">
                <a:latin typeface="Calibri" pitchFamily="34" charset="0"/>
                <a:cs typeface="Arial" pitchFamily="34" charset="0"/>
              </a:rPr>
              <a:t>sh</a:t>
            </a:r>
            <a:r>
              <a:rPr lang="en-GB" sz="2400" i="1" dirty="0" smtClean="0">
                <a:latin typeface="Calibri" pitchFamily="34" charset="0"/>
                <a:cs typeface="Arial" pitchFamily="34" charset="0"/>
              </a:rPr>
              <a:t> = 400 k</a:t>
            </a:r>
            <a:r>
              <a:rPr lang="el-GR" sz="2400" i="1" dirty="0" smtClean="0">
                <a:latin typeface="Calibri" pitchFamily="34" charset="0"/>
                <a:cs typeface="Arial" pitchFamily="34" charset="0"/>
              </a:rPr>
              <a:t>Ω</a:t>
            </a:r>
            <a:endParaRPr lang="en-GB" sz="22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en-GB" sz="2200" dirty="0" smtClean="0"/>
              <a:t>Micro-structure pattern inside the bunch</a:t>
            </a:r>
            <a:endParaRPr lang="en-GB" sz="2200" dirty="0"/>
          </a:p>
          <a:p>
            <a:pPr marL="285750" indent="-285750">
              <a:buFont typeface="Wingdings" pitchFamily="2" charset="2"/>
              <a:buChar char="q"/>
            </a:pPr>
            <a:r>
              <a:rPr lang="en-GB" sz="2200" dirty="0" smtClean="0"/>
              <a:t>Bunch is blowing-up after a few hundreds of turns (depends on the intensity) </a:t>
            </a:r>
            <a:endParaRPr lang="en-GB" sz="2200" dirty="0"/>
          </a:p>
          <a:p>
            <a:r>
              <a:rPr lang="en-GB" sz="2200" dirty="0" smtClean="0"/>
              <a:t> </a:t>
            </a:r>
          </a:p>
        </p:txBody>
      </p:sp>
      <p:sp>
        <p:nvSpPr>
          <p:cNvPr id="7" name="TextBox 15"/>
          <p:cNvSpPr txBox="1">
            <a:spLocks noChangeArrowheads="1"/>
          </p:cNvSpPr>
          <p:nvPr/>
        </p:nvSpPr>
        <p:spPr bwMode="auto">
          <a:xfrm>
            <a:off x="1331639" y="2992879"/>
            <a:ext cx="6912769" cy="430887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200" b="1" dirty="0" smtClean="0">
                <a:cs typeface="Arial" charset="0"/>
              </a:rPr>
              <a:t>Phase-space at different times for </a:t>
            </a:r>
            <a:r>
              <a:rPr lang="en-US" sz="2200" b="1" dirty="0" err="1" smtClean="0">
                <a:cs typeface="Arial" charset="0"/>
              </a:rPr>
              <a:t>N</a:t>
            </a:r>
            <a:r>
              <a:rPr lang="en-US" sz="2200" b="1" baseline="-25000" dirty="0" err="1" smtClean="0">
                <a:cs typeface="Arial" charset="0"/>
              </a:rPr>
              <a:t>p</a:t>
            </a:r>
            <a:r>
              <a:rPr lang="en-US" sz="2200" b="1" dirty="0" smtClean="0">
                <a:cs typeface="Arial" charset="0"/>
              </a:rPr>
              <a:t> = 1.9x10</a:t>
            </a:r>
            <a:r>
              <a:rPr lang="en-US" sz="2200" b="1" baseline="30000" dirty="0" smtClean="0">
                <a:cs typeface="Arial" charset="0"/>
              </a:rPr>
              <a:t>11</a:t>
            </a:r>
            <a:r>
              <a:rPr lang="en-US" sz="2200" b="1" dirty="0" smtClean="0">
                <a:cs typeface="Arial" charset="0"/>
              </a:rPr>
              <a:t> </a:t>
            </a:r>
            <a:endParaRPr lang="en-US" sz="2200" b="1" dirty="0">
              <a:cs typeface="Arial" charset="0"/>
            </a:endParaRPr>
          </a:p>
        </p:txBody>
      </p:sp>
      <p:pic>
        <p:nvPicPr>
          <p:cNvPr id="14" name="Picture 2" descr="C:\Dropbox\1p4GHz_19e10p_phSp_turn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67136"/>
            <a:ext cx="3299181" cy="246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C:\Dropbox\1p4GHz_19e10p_phSp_turn50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010" y="3625072"/>
            <a:ext cx="3289323" cy="246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C:\Dropbox\1p4GHz_19e10p_phSp_turn1k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192" y="3588258"/>
            <a:ext cx="3289323" cy="246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115529" y="6056481"/>
            <a:ext cx="2127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Bucket corresponds to Turn=1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8148924" y="5517232"/>
            <a:ext cx="0" cy="5554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80564" y="6056482"/>
            <a:ext cx="3688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High azimuthal mode(s)  </a:t>
            </a:r>
            <a:r>
              <a:rPr lang="en-GB" smtClean="0"/>
              <a:t>(m=3,4 </a:t>
            </a:r>
            <a:r>
              <a:rPr lang="en-GB" dirty="0" smtClean="0"/>
              <a:t>?) of  bunch oscillations for this resonance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755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41784" y="914400"/>
            <a:ext cx="846043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533400" y="76200"/>
            <a:ext cx="80772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+mn-lt"/>
                <a:sym typeface="Wingdings" pitchFamily="2" charset="2"/>
              </a:rPr>
              <a:t>    </a:t>
            </a:r>
            <a:r>
              <a:rPr lang="en-US" sz="4000" dirty="0" smtClean="0">
                <a:latin typeface="+mj-lt"/>
                <a:sym typeface="Wingdings" pitchFamily="2" charset="2"/>
              </a:rPr>
              <a:t>Simulation results - w/o 1.4 GHz</a:t>
            </a:r>
            <a:endParaRPr lang="en-US" sz="40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784" y="980728"/>
            <a:ext cx="8460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GB" sz="2200" dirty="0" smtClean="0"/>
              <a:t>Bunch is more stable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GB" sz="2200" dirty="0" smtClean="0"/>
              <a:t>Blows-up slowly and at higher intensities</a:t>
            </a:r>
          </a:p>
        </p:txBody>
      </p:sp>
      <p:sp>
        <p:nvSpPr>
          <p:cNvPr id="7" name="TextBox 15"/>
          <p:cNvSpPr txBox="1">
            <a:spLocks noChangeArrowheads="1"/>
          </p:cNvSpPr>
          <p:nvPr/>
        </p:nvSpPr>
        <p:spPr bwMode="auto">
          <a:xfrm>
            <a:off x="971600" y="2350041"/>
            <a:ext cx="6912769" cy="430887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200" b="1" dirty="0" smtClean="0">
                <a:cs typeface="Arial" charset="0"/>
              </a:rPr>
              <a:t>Phase-space at different times for </a:t>
            </a:r>
            <a:r>
              <a:rPr lang="en-US" sz="2200" b="1" dirty="0" err="1" smtClean="0">
                <a:cs typeface="Arial" charset="0"/>
              </a:rPr>
              <a:t>N</a:t>
            </a:r>
            <a:r>
              <a:rPr lang="en-US" sz="2200" b="1" baseline="-25000" dirty="0" err="1" smtClean="0">
                <a:cs typeface="Arial" charset="0"/>
              </a:rPr>
              <a:t>p</a:t>
            </a:r>
            <a:r>
              <a:rPr lang="en-US" sz="2200" b="1" dirty="0" smtClean="0">
                <a:cs typeface="Arial" charset="0"/>
              </a:rPr>
              <a:t> = 2.3x10</a:t>
            </a:r>
            <a:r>
              <a:rPr lang="en-US" sz="2200" b="1" baseline="30000" dirty="0" smtClean="0">
                <a:cs typeface="Arial" charset="0"/>
              </a:rPr>
              <a:t>11</a:t>
            </a:r>
            <a:r>
              <a:rPr lang="en-US" sz="2200" b="1" dirty="0" smtClean="0">
                <a:cs typeface="Arial" charset="0"/>
              </a:rPr>
              <a:t> </a:t>
            </a:r>
            <a:endParaRPr lang="en-US" sz="2200" b="1" dirty="0">
              <a:cs typeface="Arial" charset="0"/>
            </a:endParaRPr>
          </a:p>
        </p:txBody>
      </p:sp>
      <p:pic>
        <p:nvPicPr>
          <p:cNvPr id="2050" name="Picture 2" descr="C:\Dropbox\no1p4GHz_23e10p_phSp_turn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12" y="2880098"/>
            <a:ext cx="4378088" cy="328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ropbox\no1p4GHz_23e10p_phSp_turn50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960" y="2880098"/>
            <a:ext cx="4378088" cy="328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316511" y="6021288"/>
            <a:ext cx="2127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Bucket corresponds to Turn=1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748559" y="5085184"/>
            <a:ext cx="831553" cy="9361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64288" y="6021288"/>
            <a:ext cx="2127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Initial distribution</a:t>
            </a:r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7164288" y="4941168"/>
            <a:ext cx="828649" cy="1118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668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76200"/>
            <a:ext cx="80772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+mn-lt"/>
                <a:sym typeface="Wingdings" pitchFamily="2" charset="2"/>
              </a:rPr>
              <a:t>    </a:t>
            </a:r>
            <a:r>
              <a:rPr lang="en-US" sz="4000" dirty="0" smtClean="0">
                <a:latin typeface="+mj-lt"/>
                <a:sym typeface="Wingdings" pitchFamily="2" charset="2"/>
              </a:rPr>
              <a:t>Simulation results</a:t>
            </a:r>
            <a:endParaRPr lang="en-US" sz="4000" dirty="0">
              <a:latin typeface="+mj-lt"/>
            </a:endParaRPr>
          </a:p>
        </p:txBody>
      </p:sp>
      <p:pic>
        <p:nvPicPr>
          <p:cNvPr id="4098" name="Picture 2" descr="C:\Dropbox\blEvolution_w1p4GHz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034129"/>
            <a:ext cx="4364969" cy="3258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Dropbox\blEvolution_w1p4GHz_zoo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358" y="1042367"/>
            <a:ext cx="3968154" cy="2962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Dropbox\blEvolution_wo1p4GHz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89" y="4149080"/>
            <a:ext cx="3618255" cy="271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15"/>
          <p:cNvSpPr txBox="1">
            <a:spLocks noChangeArrowheads="1"/>
          </p:cNvSpPr>
          <p:nvPr/>
        </p:nvSpPr>
        <p:spPr bwMode="auto">
          <a:xfrm>
            <a:off x="107505" y="976954"/>
            <a:ext cx="4647458" cy="400110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cs typeface="Arial" charset="0"/>
              </a:rPr>
              <a:t>Bunch length evolution with 1.4 GHz</a:t>
            </a:r>
            <a:endParaRPr lang="en-US" sz="2000" b="1" dirty="0">
              <a:cs typeface="Arial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41784" y="914400"/>
            <a:ext cx="846043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Arrow 6"/>
          <p:cNvSpPr/>
          <p:nvPr/>
        </p:nvSpPr>
        <p:spPr>
          <a:xfrm>
            <a:off x="4283968" y="2276872"/>
            <a:ext cx="1008112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283968" y="2417390"/>
            <a:ext cx="94198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b="1" dirty="0" smtClean="0">
                <a:solidFill>
                  <a:schemeClr val="bg1"/>
                </a:solidFill>
              </a:rPr>
              <a:t>zoom</a:t>
            </a:r>
            <a:endParaRPr lang="en-GB" sz="2600" b="1" dirty="0">
              <a:solidFill>
                <a:schemeClr val="bg1"/>
              </a:solidFill>
            </a:endParaRPr>
          </a:p>
        </p:txBody>
      </p:sp>
      <p:sp>
        <p:nvSpPr>
          <p:cNvPr id="17" name="TextBox 15"/>
          <p:cNvSpPr txBox="1">
            <a:spLocks noChangeArrowheads="1"/>
          </p:cNvSpPr>
          <p:nvPr/>
        </p:nvSpPr>
        <p:spPr bwMode="auto">
          <a:xfrm>
            <a:off x="140566" y="4005064"/>
            <a:ext cx="4647458" cy="400110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cs typeface="Arial" charset="0"/>
              </a:rPr>
              <a:t>Bunch length evolution w/o 1.4 GHz</a:t>
            </a:r>
            <a:endParaRPr lang="en-US" sz="2000" b="1" dirty="0"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8024" y="4148836"/>
            <a:ext cx="41547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GB" sz="2200" b="1" dirty="0"/>
              <a:t>w</a:t>
            </a:r>
            <a:r>
              <a:rPr lang="en-GB" sz="2200" b="1" dirty="0" smtClean="0"/>
              <a:t>ith 1.4 GHz resonance</a:t>
            </a:r>
            <a:r>
              <a:rPr lang="en-GB" sz="2200" dirty="0" smtClean="0"/>
              <a:t>: bunch blows-up at the beginning even at low intensities (~1.4x10</a:t>
            </a:r>
            <a:r>
              <a:rPr lang="en-GB" sz="2200" baseline="30000" dirty="0" smtClean="0"/>
              <a:t>11</a:t>
            </a:r>
            <a:r>
              <a:rPr lang="en-GB" sz="2200" dirty="0" smtClean="0"/>
              <a:t> p)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GB" sz="2200" b="1" dirty="0" smtClean="0"/>
              <a:t>w/o 1.4 GHz</a:t>
            </a:r>
            <a:r>
              <a:rPr lang="en-GB" sz="2200" dirty="0" smtClean="0"/>
              <a:t>: higher intensity threshold</a:t>
            </a:r>
            <a:endParaRPr lang="en-GB" sz="2200" dirty="0"/>
          </a:p>
          <a:p>
            <a:r>
              <a:rPr lang="en-GB" sz="2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50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41784" y="914400"/>
            <a:ext cx="846043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533400" y="76200"/>
            <a:ext cx="80772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+mn-lt"/>
                <a:sym typeface="Wingdings" pitchFamily="2" charset="2"/>
              </a:rPr>
              <a:t>    </a:t>
            </a:r>
            <a:r>
              <a:rPr lang="en-US" sz="4000" dirty="0" smtClean="0">
                <a:latin typeface="+mj-lt"/>
                <a:sym typeface="Wingdings" pitchFamily="2" charset="2"/>
              </a:rPr>
              <a:t>Simulation results</a:t>
            </a:r>
            <a:endParaRPr lang="en-US" sz="4000" dirty="0">
              <a:latin typeface="+mj-lt"/>
            </a:endParaRPr>
          </a:p>
        </p:txBody>
      </p:sp>
      <p:pic>
        <p:nvPicPr>
          <p:cNvPr id="3074" name="Picture 2" descr="C:\Dropbox\blIn_blFin_w_wo_1p4GHz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987482"/>
            <a:ext cx="4679011" cy="3487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ropbox\fitLaclar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519" y="980728"/>
            <a:ext cx="4851977" cy="3638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41784" y="4543520"/>
                <a:ext cx="8460432" cy="2053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itchFamily="2" charset="2"/>
                  <a:buChar char="q"/>
                </a:pPr>
                <a:r>
                  <a:rPr lang="en-GB" sz="2200" dirty="0" smtClean="0"/>
                  <a:t>Fit with the formula:</a:t>
                </a:r>
                <a:r>
                  <a:rPr lang="el-GR" sz="2200" dirty="0" smtClean="0"/>
                  <a:t>   </a:t>
                </a:r>
                <a:r>
                  <a:rPr lang="en-GB" sz="22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b="0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2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200" b="0" i="1" dirty="0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sz="2200" b="0" i="1" dirty="0" smtClean="0">
                                    <a:latin typeface="Cambria Math"/>
                                  </a:rPr>
                                  <m:t>𝐵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GB" sz="2200" b="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200" b="0" i="1" dirty="0" smtClean="0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GB" sz="2200" b="0" i="1" dirty="0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200" b="0" i="1" dirty="0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GB" sz="2200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200" b="0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2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200" b="0" i="1" dirty="0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sz="2200" b="0" i="1" dirty="0" smtClean="0">
                                    <a:latin typeface="Cambria Math"/>
                                  </a:rPr>
                                  <m:t>𝐵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GB" sz="2200" b="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200" b="0" i="1" dirty="0" smtClean="0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GB" sz="2200" b="0" i="1" dirty="0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200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200" b="0" i="1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GB" sz="22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200" b="0" i="0" dirty="0" smtClean="0">
                            <a:latin typeface="Cambria Math"/>
                          </a:rPr>
                          <m:t>Δ</m:t>
                        </m:r>
                      </m:e>
                      <m:sub>
                        <m:r>
                          <a:rPr lang="el-GR" sz="2200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GB" sz="22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200" b="0" i="1" dirty="0" smtClean="0">
                            <a:latin typeface="Cambria Math"/>
                          </a:rPr>
                          <m:t>𝐼</m:t>
                        </m:r>
                        <m:r>
                          <a:rPr lang="en-GB" sz="2200" b="0" i="1" dirty="0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GB" sz="22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200" b="0" i="1" dirty="0" smtClean="0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GB" sz="2200" b="0" i="1" dirty="0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GB" sz="2200" b="0" i="1" dirty="0" smtClean="0">
                            <a:latin typeface="Cambria Math"/>
                          </a:rPr>
                          <m:t>, </m:t>
                        </m:r>
                        <m:r>
                          <a:rPr lang="en-GB" sz="2200" b="0" i="1" dirty="0" smtClean="0">
                            <a:latin typeface="Cambria Math"/>
                          </a:rPr>
                          <m:t>𝐼𝑚</m:t>
                        </m:r>
                        <m:d>
                          <m:dPr>
                            <m:ctrlPr>
                              <a:rPr lang="en-GB" sz="22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200" b="0" i="1" dirty="0" smtClean="0">
                                <a:latin typeface="Cambria Math"/>
                              </a:rPr>
                              <m:t>𝑍</m:t>
                            </m:r>
                            <m:r>
                              <a:rPr lang="en-GB" sz="2200" b="0" i="1" dirty="0" smtClean="0">
                                <a:latin typeface="Cambria Math"/>
                              </a:rPr>
                              <m:t>/</m:t>
                            </m:r>
                            <m:r>
                              <a:rPr lang="en-GB" sz="2200" b="0" i="1" dirty="0" smtClean="0">
                                <a:latin typeface="Cambria Math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l-GR" sz="2200" dirty="0" smtClean="0"/>
                  <a:t>  (</a:t>
                </a:r>
                <a:r>
                  <a:rPr lang="en-GB" sz="2200" dirty="0" smtClean="0"/>
                  <a:t>neglecting synch. phase shift) (</a:t>
                </a:r>
                <a:r>
                  <a:rPr lang="en-GB" sz="2200" dirty="0" err="1" smtClean="0"/>
                  <a:t>Laclare</a:t>
                </a:r>
                <a:r>
                  <a:rPr lang="en-GB" sz="2200" dirty="0" smtClean="0"/>
                  <a:t>) for parabolic amplitude density and constant inductive 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𝑍</m:t>
                    </m:r>
                    <m:r>
                      <a:rPr lang="en-GB" sz="2200" b="0" i="1" smtClean="0">
                        <a:latin typeface="Cambria Math"/>
                      </a:rPr>
                      <m:t>/</m:t>
                    </m:r>
                    <m:r>
                      <a:rPr lang="en-GB" sz="22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sz="2200" dirty="0" smtClean="0"/>
                  <a:t> </a:t>
                </a:r>
              </a:p>
              <a:p>
                <a:pPr marL="285750" indent="-285750">
                  <a:buFont typeface="Wingdings" pitchFamily="2" charset="2"/>
                  <a:buChar char="q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200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GB" sz="22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GB" sz="22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GB" sz="2200" b="0" i="1" smtClean="0">
                            <a:latin typeface="Cambria Math"/>
                          </a:rPr>
                          <m:t>𝑟𝑒𝑣</m:t>
                        </m:r>
                      </m:sub>
                    </m:sSub>
                    <m:sSub>
                      <m:sSub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l-GR" sz="2200" b="0" i="1" smtClean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el-GR" sz="22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l-GR" sz="2200" dirty="0" smtClean="0"/>
                  <a:t>,</a:t>
                </a:r>
                <a:r>
                  <a:rPr lang="en-GB" sz="2200" dirty="0" smtClean="0"/>
                  <a:t>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l-GR" sz="2200" b="0" i="1" smtClean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el-GR" sz="22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l-GR" sz="2200" b="0" i="1" smtClean="0">
                        <a:latin typeface="Cambria Math"/>
                      </a:rPr>
                      <m:t>=1.4 </m:t>
                    </m:r>
                    <m:r>
                      <a:rPr lang="en-GB" sz="2200" b="0" i="1" smtClean="0">
                        <a:latin typeface="Cambria Math"/>
                      </a:rPr>
                      <m:t>𝑛𝑠</m:t>
                    </m:r>
                  </m:oMath>
                </a14:m>
                <a:r>
                  <a:rPr lang="el-GR" sz="2200" dirty="0" smtClean="0"/>
                  <a:t> </a:t>
                </a:r>
                <a:r>
                  <a:rPr lang="en-GB" sz="2200" dirty="0" smtClean="0"/>
                  <a:t>(from simulation)</a:t>
                </a:r>
              </a:p>
              <a:p>
                <a:pPr marL="285750" indent="-285750">
                  <a:buFont typeface="Wingdings" pitchFamily="2" charset="2"/>
                  <a:buChar char="q"/>
                </a:pPr>
                <a:r>
                  <a:rPr lang="en-GB" sz="2200" b="1" dirty="0" smtClean="0"/>
                  <a:t>Injection</a:t>
                </a:r>
                <a:r>
                  <a:rPr lang="en-GB" sz="2200" dirty="0" smtClean="0"/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200">
                        <a:latin typeface="Cambria Math"/>
                      </a:rPr>
                      <m:t>Z</m:t>
                    </m:r>
                    <m:r>
                      <a:rPr lang="en-GB" sz="2200" b="0" i="0" smtClean="0">
                        <a:latin typeface="Cambria Math"/>
                      </a:rPr>
                      <m:t>/</m:t>
                    </m:r>
                    <m:r>
                      <m:rPr>
                        <m:sty m:val="p"/>
                      </m:rPr>
                      <a:rPr lang="en-GB" sz="2200" b="0" i="0" smtClean="0">
                        <a:latin typeface="Cambria Math"/>
                      </a:rPr>
                      <m:t>n</m:t>
                    </m:r>
                    <m:r>
                      <a:rPr lang="en-GB" sz="2200" b="0" i="1" smtClean="0">
                        <a:latin typeface="Cambria Math"/>
                        <a:ea typeface="Cambria Math"/>
                      </a:rPr>
                      <m:t>≅4</m:t>
                    </m:r>
                    <m:r>
                      <a:rPr lang="el-GR" sz="22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l-GR" sz="2200" b="0" i="0" smtClean="0">
                        <a:latin typeface="Cambria Math"/>
                        <a:ea typeface="Cambria Math"/>
                      </a:rPr>
                      <m:t>Ω</m:t>
                    </m:r>
                    <m:r>
                      <a:rPr lang="en-GB" sz="22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GB" sz="2200" dirty="0" smtClean="0"/>
                  <a:t>  -  </a:t>
                </a:r>
                <a:r>
                  <a:rPr lang="en-GB" sz="2200" b="1" dirty="0" smtClean="0"/>
                  <a:t>at 50k Turns</a:t>
                </a:r>
                <a:r>
                  <a:rPr lang="en-GB" sz="2200" dirty="0" smtClean="0"/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200" smtClean="0">
                        <a:latin typeface="Cambria Math"/>
                      </a:rPr>
                      <m:t>Z</m:t>
                    </m:r>
                    <m:r>
                      <a:rPr lang="en-GB" sz="2200" b="0" i="0" smtClean="0">
                        <a:latin typeface="Cambria Math"/>
                      </a:rPr>
                      <m:t>/</m:t>
                    </m:r>
                    <m:r>
                      <m:rPr>
                        <m:sty m:val="p"/>
                      </m:rPr>
                      <a:rPr lang="en-GB" sz="2200" b="0" i="0" smtClean="0">
                        <a:latin typeface="Cambria Math"/>
                      </a:rPr>
                      <m:t>n</m:t>
                    </m:r>
                    <m:r>
                      <a:rPr lang="en-GB" sz="2200" b="0" i="1" smtClean="0">
                        <a:latin typeface="Cambria Math"/>
                        <a:ea typeface="Cambria Math"/>
                      </a:rPr>
                      <m:t>≅15</m:t>
                    </m:r>
                    <m:r>
                      <a:rPr lang="el-GR" sz="22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l-GR" sz="2200" b="0" i="0" smtClean="0">
                        <a:latin typeface="Cambria Math"/>
                        <a:ea typeface="Cambria Math"/>
                      </a:rPr>
                      <m:t>Ω</m:t>
                    </m:r>
                    <m:r>
                      <a:rPr lang="en-GB" sz="2200" b="0" i="1" smtClean="0">
                        <a:latin typeface="Cambria Math"/>
                      </a:rPr>
                      <m:t> </m:t>
                    </m:r>
                  </m:oMath>
                </a14:m>
                <a:endParaRPr lang="en-GB" sz="2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84" y="4543520"/>
                <a:ext cx="8460432" cy="2053832"/>
              </a:xfrm>
              <a:prstGeom prst="rect">
                <a:avLst/>
              </a:prstGeom>
              <a:blipFill rotWithShape="1">
                <a:blip r:embed="rId4"/>
                <a:stretch>
                  <a:fillRect l="-720" b="-50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955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41784" y="914400"/>
            <a:ext cx="846043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533400" y="76200"/>
            <a:ext cx="80772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+mn-lt"/>
                <a:sym typeface="Wingdings" pitchFamily="2" charset="2"/>
              </a:rPr>
              <a:t>    </a:t>
            </a:r>
            <a:r>
              <a:rPr lang="en-US" sz="4000" dirty="0" smtClean="0">
                <a:latin typeface="+mj-lt"/>
                <a:sym typeface="Wingdings" pitchFamily="2" charset="2"/>
              </a:rPr>
              <a:t>Introduction</a:t>
            </a:r>
            <a:endParaRPr lang="en-US" sz="40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784" y="980728"/>
            <a:ext cx="846043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GB" sz="2200" dirty="0" smtClean="0"/>
              <a:t>Beam measurements with RF off and long injected bunches (</a:t>
            </a:r>
            <a:r>
              <a:rPr lang="el-GR" sz="2200" dirty="0" smtClean="0"/>
              <a:t>τ</a:t>
            </a:r>
            <a:r>
              <a:rPr lang="en-GB" sz="2200" baseline="-25000" dirty="0" smtClean="0"/>
              <a:t>4</a:t>
            </a:r>
            <a:r>
              <a:rPr lang="el-GR" sz="2200" baseline="-25000" dirty="0" smtClean="0"/>
              <a:t>σ</a:t>
            </a:r>
            <a:r>
              <a:rPr lang="en-GB" sz="2200" dirty="0" smtClean="0"/>
              <a:t> </a:t>
            </a:r>
            <a:r>
              <a:rPr lang="el-GR" sz="2200" dirty="0" smtClean="0"/>
              <a:t>~</a:t>
            </a:r>
            <a:r>
              <a:rPr lang="en-GB" sz="2200" dirty="0" smtClean="0"/>
              <a:t> 25 ns)</a:t>
            </a:r>
            <a:r>
              <a:rPr lang="el-GR" sz="2200" dirty="0" smtClean="0"/>
              <a:t> </a:t>
            </a:r>
            <a:r>
              <a:rPr lang="en-GB" sz="2200" dirty="0" smtClean="0"/>
              <a:t>showed a strong resonance at 1.4 GHz: high </a:t>
            </a:r>
            <a:r>
              <a:rPr lang="en-GB" sz="2200" dirty="0" err="1" smtClean="0"/>
              <a:t>R</a:t>
            </a:r>
            <a:r>
              <a:rPr lang="en-GB" sz="2200" baseline="-25000" dirty="0" err="1" smtClean="0"/>
              <a:t>sh</a:t>
            </a:r>
            <a:r>
              <a:rPr lang="en-GB" sz="2200" dirty="0" smtClean="0"/>
              <a:t> and low Q</a:t>
            </a:r>
          </a:p>
          <a:p>
            <a:pPr marL="285750" indent="-285750">
              <a:buFont typeface="Wingdings" pitchFamily="2" charset="2"/>
              <a:buChar char="q"/>
            </a:pPr>
            <a:endParaRPr lang="en-GB" sz="2200" dirty="0"/>
          </a:p>
          <a:p>
            <a:pPr marL="285750" indent="-285750">
              <a:buFont typeface="Wingdings" pitchFamily="2" charset="2"/>
              <a:buChar char="q"/>
            </a:pPr>
            <a:r>
              <a:rPr lang="en-GB" sz="2200" dirty="0" smtClean="0"/>
              <a:t>Macro-particle simulations performed to identify the parameter space of this </a:t>
            </a:r>
            <a:r>
              <a:rPr lang="en-GB" sz="2200" dirty="0" smtClean="0"/>
              <a:t>effective impedance</a:t>
            </a:r>
            <a:r>
              <a:rPr lang="en-GB" sz="2200" dirty="0" smtClean="0"/>
              <a:t>:</a:t>
            </a:r>
          </a:p>
          <a:p>
            <a:pPr marL="285750" indent="-285750">
              <a:buFont typeface="Wingdings" pitchFamily="2" charset="2"/>
              <a:buChar char="q"/>
            </a:pPr>
            <a:endParaRPr lang="en-GB" sz="2200" dirty="0"/>
          </a:p>
          <a:p>
            <a:pPr marL="285750" indent="-285750">
              <a:buFont typeface="Wingdings" pitchFamily="2" charset="2"/>
              <a:buChar char="q"/>
            </a:pPr>
            <a:endParaRPr lang="en-GB" sz="2200" dirty="0" smtClean="0"/>
          </a:p>
          <a:p>
            <a:pPr marL="285750" indent="-285750">
              <a:buFont typeface="Wingdings" pitchFamily="2" charset="2"/>
              <a:buChar char="q"/>
            </a:pPr>
            <a:endParaRPr lang="en-GB" sz="2200" dirty="0"/>
          </a:p>
          <a:p>
            <a:pPr marL="285750" indent="-285750">
              <a:buFont typeface="Wingdings" pitchFamily="2" charset="2"/>
              <a:buChar char="q"/>
            </a:pPr>
            <a:endParaRPr lang="en-GB" sz="22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en-GB" sz="2200" dirty="0" smtClean="0"/>
              <a:t>Next step is to identify the source of this impedance in the SPS ring:</a:t>
            </a:r>
          </a:p>
          <a:p>
            <a:r>
              <a:rPr lang="en-GB" sz="2200" b="1" dirty="0"/>
              <a:t> </a:t>
            </a:r>
            <a:r>
              <a:rPr lang="en-GB" sz="2200" b="1" dirty="0" smtClean="0"/>
              <a:t>            Most probable candidate the isolated vacuum flanges </a:t>
            </a:r>
          </a:p>
          <a:p>
            <a:r>
              <a:rPr lang="en-GB" sz="2200" dirty="0" smtClean="0"/>
              <a:t>             (talk of </a:t>
            </a:r>
            <a:r>
              <a:rPr lang="en-GB" sz="2400" dirty="0" smtClean="0">
                <a:effectLst/>
              </a:rPr>
              <a:t>J. E. Varela </a:t>
            </a:r>
            <a:r>
              <a:rPr lang="en-GB" sz="2400" dirty="0" err="1" smtClean="0">
                <a:effectLst/>
              </a:rPr>
              <a:t>Campelo</a:t>
            </a:r>
            <a:r>
              <a:rPr lang="en-GB" sz="2400" dirty="0" smtClean="0">
                <a:effectLst/>
              </a:rPr>
              <a:t>‎)</a:t>
            </a:r>
            <a:endParaRPr lang="en-GB" sz="2200" dirty="0" smtClean="0"/>
          </a:p>
          <a:p>
            <a:endParaRPr lang="en-GB" sz="2200" b="1" dirty="0"/>
          </a:p>
          <a:p>
            <a:pPr marL="342900" indent="-342900">
              <a:buFont typeface="Wingdings" pitchFamily="2" charset="2"/>
              <a:buChar char="q"/>
            </a:pPr>
            <a:r>
              <a:rPr lang="en-GB" sz="2200" b="1" dirty="0" smtClean="0"/>
              <a:t>What is the effect that this impedance has on the beam? </a:t>
            </a:r>
            <a:r>
              <a:rPr lang="en-GB" sz="2200" b="1" dirty="0" smtClean="0">
                <a:sym typeface="Wingdings" pitchFamily="2" charset="2"/>
              </a:rPr>
              <a:t> important to understand for future actions </a:t>
            </a:r>
            <a:endParaRPr lang="en-GB" sz="2200" b="1" dirty="0" smtClean="0">
              <a:sym typeface="Wingdings" pitchFamily="2" charset="2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200" dirty="0" smtClean="0">
                <a:sym typeface="Wingdings" pitchFamily="2" charset="2"/>
              </a:rPr>
              <a:t>Results of simulations for the SPS flat top are presented</a:t>
            </a:r>
            <a:endParaRPr lang="en-GB" sz="22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221184"/>
              </p:ext>
            </p:extLst>
          </p:nvPr>
        </p:nvGraphicFramePr>
        <p:xfrm>
          <a:off x="1259632" y="2852936"/>
          <a:ext cx="609600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err="1" smtClean="0"/>
                        <a:t>f</a:t>
                      </a:r>
                      <a:r>
                        <a:rPr lang="en-GB" sz="2200" baseline="-25000" dirty="0" err="1" smtClean="0"/>
                        <a:t>r</a:t>
                      </a:r>
                      <a:r>
                        <a:rPr lang="en-GB" sz="2200" dirty="0" smtClean="0"/>
                        <a:t> (GHz)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Q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err="1" smtClean="0"/>
                        <a:t>R</a:t>
                      </a:r>
                      <a:r>
                        <a:rPr lang="en-GB" sz="2200" baseline="-25000" dirty="0" err="1" smtClean="0"/>
                        <a:t>sh</a:t>
                      </a:r>
                      <a:r>
                        <a:rPr lang="en-GB" sz="2200" dirty="0" smtClean="0"/>
                        <a:t> (k</a:t>
                      </a:r>
                      <a:r>
                        <a:rPr lang="el-GR" sz="2200" dirty="0" smtClean="0"/>
                        <a:t>Ω)</a:t>
                      </a:r>
                      <a:endParaRPr lang="en-GB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/>
                        <a:t>1.35 – 1.45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/>
                        <a:t>5 – 10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/>
                        <a:t>300 – 400 </a:t>
                      </a:r>
                      <a:endParaRPr lang="en-GB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629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41784" y="914400"/>
            <a:ext cx="846043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533400" y="76200"/>
            <a:ext cx="80772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+mn-lt"/>
                <a:sym typeface="Wingdings" pitchFamily="2" charset="2"/>
              </a:rPr>
              <a:t>    </a:t>
            </a:r>
            <a:r>
              <a:rPr lang="en-US" sz="4000" dirty="0" smtClean="0">
                <a:latin typeface="+mj-lt"/>
                <a:sym typeface="Wingdings" pitchFamily="2" charset="2"/>
              </a:rPr>
              <a:t>Outline</a:t>
            </a:r>
            <a:endParaRPr lang="en-US" sz="40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784" y="980728"/>
            <a:ext cx="84604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GB" sz="2200" dirty="0" smtClean="0"/>
              <a:t>Measurements used as reference for our simulation studies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GB" sz="2200" dirty="0" smtClean="0"/>
              <a:t>Q20: bunch rotation at the SPS extraction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GB" sz="2200" dirty="0" smtClean="0"/>
              <a:t>Q26: LHC single bunch MD</a:t>
            </a:r>
          </a:p>
          <a:p>
            <a:pPr marL="742950" lvl="1" indent="-285750">
              <a:buFont typeface="Wingdings" pitchFamily="2" charset="2"/>
              <a:buChar char="q"/>
            </a:pPr>
            <a:endParaRPr lang="en-GB" sz="2200" dirty="0"/>
          </a:p>
          <a:p>
            <a:pPr marL="285750" indent="-285750">
              <a:buFont typeface="Wingdings" pitchFamily="2" charset="2"/>
              <a:buChar char="q"/>
            </a:pPr>
            <a:r>
              <a:rPr lang="en-GB" sz="2200" dirty="0" smtClean="0"/>
              <a:t>Simulation results</a:t>
            </a:r>
          </a:p>
          <a:p>
            <a:pPr marL="285750" indent="-285750">
              <a:buFont typeface="Wingdings" pitchFamily="2" charset="2"/>
              <a:buChar char="q"/>
            </a:pPr>
            <a:endParaRPr lang="en-GB" sz="22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en-GB" sz="2200" dirty="0" smtClean="0"/>
              <a:t>Summary</a:t>
            </a:r>
            <a:endParaRPr lang="en-GB" sz="2200" dirty="0"/>
          </a:p>
          <a:p>
            <a:pPr marL="285750" indent="-285750">
              <a:buFont typeface="Wingdings" pitchFamily="2" charset="2"/>
              <a:buChar char="q"/>
            </a:pPr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271912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41784" y="914400"/>
            <a:ext cx="846043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533400" y="76200"/>
            <a:ext cx="80772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+mn-lt"/>
                <a:sym typeface="Wingdings" pitchFamily="2" charset="2"/>
              </a:rPr>
              <a:t>    </a:t>
            </a:r>
            <a:r>
              <a:rPr lang="en-US" sz="4000" dirty="0" smtClean="0">
                <a:latin typeface="+mj-lt"/>
                <a:sym typeface="Wingdings" pitchFamily="2" charset="2"/>
              </a:rPr>
              <a:t>Measurements (1)</a:t>
            </a:r>
            <a:endParaRPr lang="en-US" sz="4000" dirty="0">
              <a:latin typeface="+mj-lt"/>
            </a:endParaRPr>
          </a:p>
        </p:txBody>
      </p:sp>
      <p:pic>
        <p:nvPicPr>
          <p:cNvPr id="6" name="Picture 5" descr="C:\MatlabFiles\MD_2012_10_30_analysis\analysis_plots\Q20_bunchLengths_inj_fi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384" y="1882094"/>
            <a:ext cx="3311995" cy="2483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MatlabFiles\MD_2012_10_30_analysis\analysis_plots\Q20_bunchLengths_FB_fi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621" y="1882094"/>
            <a:ext cx="3311995" cy="2483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MatlabFiles\MD_2012_10_30_analysis\analysis_plots\Q20_bunchLengths_before_rotation_fi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555" y="4079897"/>
            <a:ext cx="3643195" cy="2731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MatlabFiles\MD_2012_10_30_analysis\analysis_plots\Q20_bunchLengths_injvsFB_fi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79897"/>
            <a:ext cx="3645362" cy="2733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0" y="918981"/>
            <a:ext cx="903649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200" b="1" dirty="0" smtClean="0"/>
              <a:t>Bunch rotation: </a:t>
            </a:r>
            <a:r>
              <a:rPr lang="en-GB" sz="2200" dirty="0" smtClean="0"/>
              <a:t>Q20 </a:t>
            </a:r>
            <a:r>
              <a:rPr lang="en-GB" sz="2200" dirty="0"/>
              <a:t>optics , V</a:t>
            </a:r>
            <a:r>
              <a:rPr lang="en-GB" sz="2200" baseline="-25000" dirty="0"/>
              <a:t>200</a:t>
            </a:r>
            <a:r>
              <a:rPr lang="en-GB" sz="2200" dirty="0"/>
              <a:t> = 2 MV, V</a:t>
            </a:r>
            <a:r>
              <a:rPr lang="en-GB" sz="2200" baseline="-25000" dirty="0"/>
              <a:t>800</a:t>
            </a:r>
            <a:r>
              <a:rPr lang="en-GB" sz="2200" dirty="0"/>
              <a:t> = 0.2 MV, p = 450 </a:t>
            </a:r>
            <a:r>
              <a:rPr lang="en-GB" sz="2200" dirty="0" err="1"/>
              <a:t>GeV</a:t>
            </a:r>
            <a:r>
              <a:rPr lang="en-GB" sz="2200" dirty="0"/>
              <a:t>/c , </a:t>
            </a:r>
            <a:r>
              <a:rPr lang="en-GB" sz="2200" dirty="0" err="1"/>
              <a:t>N</a:t>
            </a:r>
            <a:r>
              <a:rPr lang="en-GB" sz="2200" baseline="-25000" dirty="0" err="1"/>
              <a:t>p</a:t>
            </a:r>
            <a:r>
              <a:rPr lang="en-GB" sz="2200" dirty="0"/>
              <a:t>: (1.1 - </a:t>
            </a:r>
            <a:r>
              <a:rPr lang="en-GB" sz="2200" dirty="0" smtClean="0"/>
              <a:t>2.7)x10</a:t>
            </a:r>
            <a:r>
              <a:rPr lang="en-GB" sz="2200" baseline="30000" dirty="0" smtClean="0"/>
              <a:t>11  </a:t>
            </a:r>
            <a:r>
              <a:rPr lang="en-GB" sz="2200" dirty="0" smtClean="0"/>
              <a:t>- (Action from the previous meeting to check the bunch length dependence after </a:t>
            </a:r>
            <a:r>
              <a:rPr lang="en-GB" sz="2200" dirty="0" err="1" smtClean="0"/>
              <a:t>filamentation</a:t>
            </a:r>
            <a:r>
              <a:rPr lang="en-GB" sz="2200" dirty="0" smtClean="0"/>
              <a:t> (~60 </a:t>
            </a:r>
            <a:r>
              <a:rPr lang="en-GB" sz="2200" dirty="0" err="1" smtClean="0"/>
              <a:t>ms</a:t>
            </a:r>
            <a:r>
              <a:rPr lang="en-GB" sz="2200" dirty="0" smtClean="0"/>
              <a:t> FB))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213516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74015"/>
            <a:ext cx="4944335" cy="3265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341784" y="914400"/>
            <a:ext cx="846043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533400" y="76200"/>
            <a:ext cx="80772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+mn-lt"/>
                <a:sym typeface="Wingdings" pitchFamily="2" charset="2"/>
              </a:rPr>
              <a:t>    </a:t>
            </a:r>
            <a:r>
              <a:rPr lang="en-US" sz="4000" dirty="0" smtClean="0">
                <a:latin typeface="+mj-lt"/>
                <a:sym typeface="Wingdings" pitchFamily="2" charset="2"/>
              </a:rPr>
              <a:t>Measurements (2)</a:t>
            </a:r>
            <a:endParaRPr lang="en-US" sz="4000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18981"/>
            <a:ext cx="90364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200" b="1" dirty="0" smtClean="0"/>
              <a:t>LHC single bunch MD: </a:t>
            </a:r>
            <a:r>
              <a:rPr lang="en-GB" sz="2200" dirty="0" smtClean="0"/>
              <a:t>Q26 </a:t>
            </a:r>
            <a:r>
              <a:rPr lang="en-GB" sz="2200" dirty="0"/>
              <a:t>optics , </a:t>
            </a:r>
            <a:r>
              <a:rPr lang="en-GB" sz="2200" b="1" dirty="0"/>
              <a:t>V</a:t>
            </a:r>
            <a:r>
              <a:rPr lang="en-GB" sz="2200" b="1" baseline="-25000" dirty="0"/>
              <a:t>200</a:t>
            </a:r>
            <a:r>
              <a:rPr lang="en-GB" sz="2200" b="1" dirty="0"/>
              <a:t> = </a:t>
            </a:r>
            <a:r>
              <a:rPr lang="en-GB" sz="2200" b="1" dirty="0" smtClean="0"/>
              <a:t>4.5 </a:t>
            </a:r>
            <a:r>
              <a:rPr lang="en-GB" sz="2200" b="1" dirty="0"/>
              <a:t>MV</a:t>
            </a:r>
            <a:r>
              <a:rPr lang="en-GB" sz="2200" dirty="0"/>
              <a:t>, V</a:t>
            </a:r>
            <a:r>
              <a:rPr lang="en-GB" sz="2200" baseline="-25000" dirty="0"/>
              <a:t>800</a:t>
            </a:r>
            <a:r>
              <a:rPr lang="en-GB" sz="2200" dirty="0"/>
              <a:t> = </a:t>
            </a:r>
            <a:r>
              <a:rPr lang="en-GB" sz="2200" dirty="0" smtClean="0"/>
              <a:t>0.5 </a:t>
            </a:r>
            <a:r>
              <a:rPr lang="en-GB" sz="2200" dirty="0"/>
              <a:t>MV, p = 450 </a:t>
            </a:r>
            <a:r>
              <a:rPr lang="en-GB" sz="2200" dirty="0" err="1"/>
              <a:t>GeV</a:t>
            </a:r>
            <a:r>
              <a:rPr lang="en-GB" sz="2200" dirty="0"/>
              <a:t>/c , </a:t>
            </a:r>
            <a:r>
              <a:rPr lang="en-GB" sz="2200" dirty="0" err="1"/>
              <a:t>N</a:t>
            </a:r>
            <a:r>
              <a:rPr lang="en-GB" sz="2200" baseline="-25000" dirty="0" err="1"/>
              <a:t>p</a:t>
            </a:r>
            <a:r>
              <a:rPr lang="en-GB" sz="2200" dirty="0"/>
              <a:t>: </a:t>
            </a:r>
            <a:r>
              <a:rPr lang="en-GB" sz="2200" dirty="0" smtClean="0"/>
              <a:t>(0.6 </a:t>
            </a:r>
            <a:r>
              <a:rPr lang="en-GB" sz="2200" dirty="0"/>
              <a:t>- </a:t>
            </a:r>
            <a:r>
              <a:rPr lang="en-GB" sz="2200" dirty="0" smtClean="0"/>
              <a:t>2.4)x10</a:t>
            </a:r>
            <a:r>
              <a:rPr lang="en-GB" sz="2200" baseline="30000" dirty="0" smtClean="0"/>
              <a:t>11</a:t>
            </a:r>
            <a:endParaRPr lang="en-GB" sz="2200" dirty="0"/>
          </a:p>
        </p:txBody>
      </p:sp>
      <p:sp>
        <p:nvSpPr>
          <p:cNvPr id="9" name="TextBox 15"/>
          <p:cNvSpPr txBox="1">
            <a:spLocks noChangeArrowheads="1"/>
          </p:cNvSpPr>
          <p:nvPr/>
        </p:nvSpPr>
        <p:spPr bwMode="auto">
          <a:xfrm>
            <a:off x="1340358" y="2080224"/>
            <a:ext cx="4873219" cy="430887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200" b="1" dirty="0" smtClean="0">
                <a:cs typeface="Arial" charset="0"/>
              </a:rPr>
              <a:t>Bunch length </a:t>
            </a:r>
            <a:r>
              <a:rPr lang="en-US" sz="2200" b="1" dirty="0" err="1" smtClean="0">
                <a:cs typeface="Arial" charset="0"/>
              </a:rPr>
              <a:t>vs</a:t>
            </a:r>
            <a:r>
              <a:rPr lang="en-US" sz="2200" b="1" dirty="0" smtClean="0">
                <a:cs typeface="Arial" charset="0"/>
              </a:rPr>
              <a:t> Intensity at FT</a:t>
            </a:r>
            <a:endParaRPr lang="en-US" sz="2200" b="1" dirty="0">
              <a:cs typeface="Arial" charset="0"/>
            </a:endParaRPr>
          </a:p>
        </p:txBody>
      </p:sp>
      <p:sp>
        <p:nvSpPr>
          <p:cNvPr id="11" name="Right Arrow 10"/>
          <p:cNvSpPr/>
          <p:nvPr/>
        </p:nvSpPr>
        <p:spPr>
          <a:xfrm rot="16200000">
            <a:off x="5074096" y="4533726"/>
            <a:ext cx="792089" cy="212105"/>
          </a:xfrm>
          <a:prstGeom prst="right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771097" y="5611887"/>
            <a:ext cx="4011739" cy="76944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GB" sz="2200" dirty="0" smtClean="0"/>
              <a:t>Threshold estimation at the time:</a:t>
            </a:r>
          </a:p>
          <a:p>
            <a:pPr algn="ctr"/>
            <a:r>
              <a:rPr lang="en-GB" sz="2200" b="1" dirty="0" smtClean="0">
                <a:solidFill>
                  <a:srgbClr val="C00000"/>
                </a:solidFill>
              </a:rPr>
              <a:t>N</a:t>
            </a:r>
            <a:r>
              <a:rPr lang="en-GB" sz="2200" b="1" baseline="-25000" dirty="0" smtClean="0">
                <a:solidFill>
                  <a:srgbClr val="C00000"/>
                </a:solidFill>
              </a:rPr>
              <a:t>th</a:t>
            </a:r>
            <a:r>
              <a:rPr lang="en-GB" sz="2200" b="1" dirty="0" smtClean="0">
                <a:solidFill>
                  <a:srgbClr val="C00000"/>
                </a:solidFill>
              </a:rPr>
              <a:t>~2.2x10</a:t>
            </a:r>
            <a:r>
              <a:rPr lang="en-GB" sz="2200" b="1" baseline="30000" dirty="0" smtClean="0">
                <a:solidFill>
                  <a:srgbClr val="C00000"/>
                </a:solidFill>
              </a:rPr>
              <a:t>11</a:t>
            </a:r>
            <a:endParaRPr lang="en-GB" sz="2200" b="1" baseline="30000" dirty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508104" y="1303701"/>
            <a:ext cx="1368152" cy="97031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300192" y="2333779"/>
            <a:ext cx="2702984" cy="203132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Selected to reduce </a:t>
            </a:r>
          </a:p>
          <a:p>
            <a:r>
              <a:rPr lang="en-GB" dirty="0"/>
              <a:t> </a:t>
            </a:r>
            <a:r>
              <a:rPr lang="en-GB" dirty="0" smtClean="0"/>
              <a:t>     the dependence of the </a:t>
            </a:r>
          </a:p>
          <a:p>
            <a:r>
              <a:rPr lang="en-GB" dirty="0"/>
              <a:t> </a:t>
            </a:r>
            <a:r>
              <a:rPr lang="en-GB" dirty="0" smtClean="0"/>
              <a:t>     bunch lengths at FT on </a:t>
            </a:r>
          </a:p>
          <a:p>
            <a:r>
              <a:rPr lang="en-GB" dirty="0"/>
              <a:t> </a:t>
            </a:r>
            <a:r>
              <a:rPr lang="en-GB" dirty="0" smtClean="0"/>
              <a:t>     intensity</a:t>
            </a:r>
          </a:p>
          <a:p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constant </a:t>
            </a:r>
            <a:r>
              <a:rPr lang="el-GR" dirty="0" smtClean="0"/>
              <a:t>ε</a:t>
            </a:r>
            <a:r>
              <a:rPr lang="en-GB" baseline="-25000" dirty="0" smtClean="0"/>
              <a:t>l</a:t>
            </a:r>
            <a:r>
              <a:rPr lang="en-GB" dirty="0" smtClean="0"/>
              <a:t> at injection </a:t>
            </a:r>
          </a:p>
          <a:p>
            <a:r>
              <a:rPr lang="en-GB" dirty="0"/>
              <a:t> </a:t>
            </a:r>
            <a:r>
              <a:rPr lang="en-GB" dirty="0" smtClean="0"/>
              <a:t>     </a:t>
            </a:r>
            <a:r>
              <a:rPr lang="el-GR" dirty="0" smtClean="0"/>
              <a:t>ε</a:t>
            </a:r>
            <a:r>
              <a:rPr lang="en-GB" baseline="-25000" dirty="0" smtClean="0"/>
              <a:t>l</a:t>
            </a:r>
            <a:r>
              <a:rPr lang="en-GB" dirty="0" smtClean="0"/>
              <a:t>~0.</a:t>
            </a:r>
            <a:r>
              <a:rPr lang="el-GR" dirty="0" smtClean="0"/>
              <a:t>3</a:t>
            </a:r>
            <a:r>
              <a:rPr lang="en-GB" dirty="0" smtClean="0"/>
              <a:t>5 </a:t>
            </a:r>
            <a:r>
              <a:rPr lang="en-GB" dirty="0" err="1" smtClean="0"/>
              <a:t>eVs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48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41784" y="914400"/>
            <a:ext cx="846043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533400" y="76200"/>
            <a:ext cx="80772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+mn-lt"/>
                <a:sym typeface="Wingdings" pitchFamily="2" charset="2"/>
              </a:rPr>
              <a:t>    </a:t>
            </a:r>
            <a:r>
              <a:rPr lang="en-US" sz="4000" dirty="0" smtClean="0">
                <a:latin typeface="+mj-lt"/>
                <a:sym typeface="Wingdings" pitchFamily="2" charset="2"/>
              </a:rPr>
              <a:t>Simulation set-up</a:t>
            </a:r>
            <a:endParaRPr lang="en-US" sz="4000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41784" y="908720"/>
                <a:ext cx="8802216" cy="554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itchFamily="2" charset="2"/>
                  <a:buChar char="q"/>
                </a:pPr>
                <a:r>
                  <a:rPr lang="en-GB" sz="2200" dirty="0" smtClean="0"/>
                  <a:t>Distribution function: 	</a:t>
                </a:r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/>
                      </a:rPr>
                      <m:t> </m:t>
                    </m:r>
                    <m:r>
                      <a:rPr lang="en-GB" sz="2200" b="0" i="1" smtClean="0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pt-BR" sz="22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200" b="0" i="1" smtClean="0">
                            <a:latin typeface="Cambria Math"/>
                          </a:rPr>
                          <m:t>𝐻</m:t>
                        </m:r>
                      </m:e>
                    </m:d>
                    <m:r>
                      <a:rPr lang="pt-BR" sz="220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pt-BR" sz="2200" i="1" smtClean="0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pt-BR" sz="2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2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GB" sz="2200" b="0" i="1" smtClean="0"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GB" sz="2200" b="0" i="1" smtClean="0">
                                <a:latin typeface="Cambria Math"/>
                              </a:rPr>
                              <m:t>𝑙𝑖𝑚</m:t>
                            </m:r>
                          </m:sub>
                        </m:sSub>
                        <m:r>
                          <a:rPr lang="en-GB" sz="2200" b="0" i="1" smtClean="0">
                            <a:latin typeface="Cambria Math"/>
                          </a:rPr>
                          <m:t>−</m:t>
                        </m:r>
                        <m:r>
                          <a:rPr lang="en-GB" sz="2200" b="0" i="1" smtClean="0">
                            <a:latin typeface="Cambria Math"/>
                          </a:rPr>
                          <m:t>𝐻</m:t>
                        </m:r>
                        <m:r>
                          <a:rPr lang="en-GB" sz="2200" b="0" i="1" smtClean="0">
                            <a:latin typeface="Cambria Math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GB" sz="2200" dirty="0" smtClean="0"/>
                          <m:t> 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200" dirty="0" smtClean="0"/>
                  <a:t> , </a:t>
                </a:r>
                <a:endParaRPr lang="en-GB" sz="2200" b="0" i="0" dirty="0" smtClean="0">
                  <a:latin typeface="Cambria Math"/>
                </a:endParaRPr>
              </a:p>
              <a:p>
                <a:r>
                  <a:rPr lang="en-GB" sz="2200" dirty="0"/>
                  <a:t> </a:t>
                </a:r>
                <a:r>
                  <a:rPr lang="en-GB" sz="2200" dirty="0" smtClean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200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GB" sz="2200" b="0" i="1" smtClean="0">
                            <a:latin typeface="Cambria Math"/>
                          </a:rPr>
                          <m:t>𝑙𝑖𝑚</m:t>
                        </m:r>
                      </m:sub>
                    </m:sSub>
                  </m:oMath>
                </a14:m>
                <a:r>
                  <a:rPr lang="en-GB" sz="2200" dirty="0" smtClean="0"/>
                  <a:t> corresponds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200" i="1" smtClean="0">
                            <a:latin typeface="Cambria Math"/>
                          </a:rPr>
                          <m:t>ε</m:t>
                        </m:r>
                      </m:e>
                      <m:sub>
                        <m:r>
                          <a:rPr lang="en-GB" sz="2200" b="0" i="1" smtClean="0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en-GB" sz="2200" b="0" i="1" smtClean="0">
                        <a:latin typeface="Cambria Math"/>
                      </a:rPr>
                      <m:t>=</m:t>
                    </m:r>
                    <m:r>
                      <a:rPr lang="en-GB" sz="2200" b="0" i="1" smtClean="0">
                        <a:latin typeface="Cambria Math"/>
                      </a:rPr>
                      <m:t>0.4</m:t>
                    </m:r>
                    <m:r>
                      <a:rPr lang="en-GB" sz="2200" b="0" i="1" smtClean="0">
                        <a:latin typeface="Cambria Math"/>
                      </a:rPr>
                      <m:t> </m:t>
                    </m:r>
                    <m:r>
                      <a:rPr lang="en-GB" sz="2200" b="0" i="1" smtClean="0">
                        <a:latin typeface="Cambria Math"/>
                      </a:rPr>
                      <m:t>𝑒𝑉𝑠</m:t>
                    </m:r>
                  </m:oMath>
                </a14:m>
                <a:r>
                  <a:rPr lang="en-GB" sz="2200" dirty="0" smtClean="0"/>
                  <a:t> and </a:t>
                </a:r>
                <a14:m>
                  <m:oMath xmlns:m="http://schemas.openxmlformats.org/officeDocument/2006/math">
                    <m:r>
                      <a:rPr lang="en-GB" sz="2200" i="1">
                        <a:latin typeface="Cambria Math"/>
                      </a:rPr>
                      <m:t>0.</m:t>
                    </m:r>
                    <m:r>
                      <a:rPr lang="en-GB" sz="2200" b="0" i="1" smtClean="0">
                        <a:latin typeface="Cambria Math"/>
                      </a:rPr>
                      <m:t>35</m:t>
                    </m:r>
                    <m:r>
                      <a:rPr lang="en-GB" sz="2200" i="1">
                        <a:latin typeface="Cambria Math"/>
                      </a:rPr>
                      <m:t> </m:t>
                    </m:r>
                    <m:r>
                      <a:rPr lang="en-GB" sz="2200" i="1">
                        <a:latin typeface="Cambria Math"/>
                      </a:rPr>
                      <m:t>𝑒𝑉𝑠</m:t>
                    </m:r>
                  </m:oMath>
                </a14:m>
                <a:r>
                  <a:rPr lang="en-GB" sz="2200" dirty="0"/>
                  <a:t> </a:t>
                </a:r>
                <a:endParaRPr lang="en-GB" sz="2200" dirty="0"/>
              </a:p>
              <a:p>
                <a:pPr marL="342900" indent="-342900">
                  <a:buFont typeface="Wingdings" pitchFamily="2" charset="2"/>
                  <a:buChar char="q"/>
                </a:pPr>
                <a:r>
                  <a:rPr lang="en-GB" sz="2200" dirty="0" smtClean="0"/>
                  <a:t>SPS known impedance model:</a:t>
                </a:r>
                <a:endParaRPr lang="en-GB" sz="2200" dirty="0"/>
              </a:p>
              <a:p>
                <a:pPr marL="342900" indent="-342900">
                  <a:buFont typeface="Wingdings" pitchFamily="2" charset="2"/>
                  <a:buChar char="q"/>
                </a:pPr>
                <a:endParaRPr lang="en-GB" sz="2200" dirty="0" smtClean="0"/>
              </a:p>
              <a:p>
                <a:pPr marL="342900" indent="-342900">
                  <a:buFont typeface="Wingdings" pitchFamily="2" charset="2"/>
                  <a:buChar char="q"/>
                </a:pPr>
                <a:endParaRPr lang="en-GB" sz="2200" dirty="0" smtClean="0"/>
              </a:p>
              <a:p>
                <a:pPr marL="342900" indent="-342900">
                  <a:buFont typeface="Wingdings" pitchFamily="2" charset="2"/>
                  <a:buChar char="q"/>
                </a:pPr>
                <a:endParaRPr lang="en-GB" sz="2200" dirty="0"/>
              </a:p>
              <a:p>
                <a:pPr marL="342900" indent="-342900">
                  <a:buFont typeface="Wingdings" pitchFamily="2" charset="2"/>
                  <a:buChar char="q"/>
                </a:pPr>
                <a:endParaRPr lang="en-GB" sz="2200" dirty="0" smtClean="0"/>
              </a:p>
              <a:p>
                <a:pPr marL="342900" indent="-342900">
                  <a:buFont typeface="Wingdings" pitchFamily="2" charset="2"/>
                  <a:buChar char="q"/>
                </a:pPr>
                <a:endParaRPr lang="en-GB" sz="2200" dirty="0"/>
              </a:p>
              <a:p>
                <a:pPr marL="342900" indent="-342900">
                  <a:buFont typeface="Wingdings" pitchFamily="2" charset="2"/>
                  <a:buChar char="q"/>
                </a:pPr>
                <a:endParaRPr lang="en-GB" sz="2200" dirty="0" smtClean="0"/>
              </a:p>
              <a:p>
                <a:pPr marL="342900" indent="-342900">
                  <a:buFont typeface="Wingdings" pitchFamily="2" charset="2"/>
                  <a:buChar char="q"/>
                </a:pPr>
                <a:endParaRPr lang="en-GB" sz="2200" dirty="0"/>
              </a:p>
              <a:p>
                <a:r>
                  <a:rPr lang="en-GB" sz="2200" dirty="0" smtClean="0"/>
                  <a:t>      </a:t>
                </a:r>
                <a:r>
                  <a:rPr lang="en-GB" sz="2200" b="1" dirty="0" smtClean="0"/>
                  <a:t>+ SPS kickers </a:t>
                </a:r>
                <a:r>
                  <a:rPr lang="en-GB" sz="2200" dirty="0" smtClean="0"/>
                  <a:t>(C. </a:t>
                </a:r>
                <a:r>
                  <a:rPr lang="en-GB" sz="2200" dirty="0" err="1" smtClean="0"/>
                  <a:t>Zannini</a:t>
                </a:r>
                <a:r>
                  <a:rPr lang="en-GB" sz="2200" dirty="0" smtClean="0"/>
                  <a:t>)</a:t>
                </a:r>
              </a:p>
              <a:p>
                <a:endParaRPr lang="en-GB" sz="2200" b="1" dirty="0" smtClean="0"/>
              </a:p>
              <a:p>
                <a:pPr marL="342900" indent="-342900">
                  <a:buFont typeface="Wingdings" pitchFamily="2" charset="2"/>
                  <a:buChar char="q"/>
                </a:pPr>
                <a:r>
                  <a:rPr lang="en-GB" sz="2200" dirty="0" smtClean="0"/>
                  <a:t>Initial matched distribution created iteratively  with conditions to match those in </a:t>
                </a:r>
                <a:r>
                  <a:rPr lang="en-GB" sz="2200" dirty="0" smtClean="0"/>
                  <a:t>measurements</a:t>
                </a:r>
                <a:endParaRPr lang="en-GB" sz="2200" dirty="0" smtClean="0"/>
              </a:p>
              <a:p>
                <a:pPr marL="342900" indent="-342900">
                  <a:buFont typeface="Wingdings" pitchFamily="2" charset="2"/>
                  <a:buChar char="q"/>
                </a:pPr>
                <a:endParaRPr lang="en-GB" sz="2200" dirty="0" smtClean="0"/>
              </a:p>
              <a:p>
                <a:pPr marL="342900" indent="-342900">
                  <a:buFont typeface="Wingdings" pitchFamily="2" charset="2"/>
                  <a:buChar char="q"/>
                </a:pPr>
                <a:r>
                  <a:rPr lang="en-GB" sz="2200" dirty="0" smtClean="0"/>
                  <a:t>5x10</a:t>
                </a:r>
                <a:r>
                  <a:rPr lang="en-GB" sz="2200" baseline="30000" dirty="0" smtClean="0"/>
                  <a:t>5</a:t>
                </a:r>
                <a:r>
                  <a:rPr lang="en-GB" sz="2200" dirty="0" smtClean="0"/>
                  <a:t> </a:t>
                </a:r>
                <a:r>
                  <a:rPr lang="en-GB" sz="2200" dirty="0" smtClean="0"/>
                  <a:t>macro-particles tracked for 5x10</a:t>
                </a:r>
                <a:r>
                  <a:rPr lang="en-GB" sz="2200" baseline="30000" dirty="0" smtClean="0"/>
                  <a:t>4</a:t>
                </a:r>
                <a:r>
                  <a:rPr lang="en-GB" sz="2200" dirty="0" smtClean="0"/>
                  <a:t> turns ( ~ 1.15 s)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84" y="908720"/>
                <a:ext cx="8802216" cy="5540619"/>
              </a:xfrm>
              <a:prstGeom prst="rect">
                <a:avLst/>
              </a:prstGeom>
              <a:blipFill rotWithShape="1">
                <a:blip r:embed="rId2"/>
                <a:stretch>
                  <a:fillRect l="-693" t="-110" b="-12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951667"/>
              </p:ext>
            </p:extLst>
          </p:nvPr>
        </p:nvGraphicFramePr>
        <p:xfrm>
          <a:off x="755576" y="2060848"/>
          <a:ext cx="7992889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7866"/>
                <a:gridCol w="1598579"/>
                <a:gridCol w="1998222"/>
                <a:gridCol w="199822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err="1" smtClean="0"/>
                        <a:t>f</a:t>
                      </a:r>
                      <a:r>
                        <a:rPr lang="en-GB" sz="2200" baseline="-25000" dirty="0" err="1" smtClean="0"/>
                        <a:t>r</a:t>
                      </a:r>
                      <a:r>
                        <a:rPr lang="en-GB" sz="2200" dirty="0" smtClean="0"/>
                        <a:t> (MHz)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err="1" smtClean="0"/>
                        <a:t>R</a:t>
                      </a:r>
                      <a:r>
                        <a:rPr lang="en-GB" sz="2200" baseline="-25000" dirty="0" err="1" smtClean="0"/>
                        <a:t>sh</a:t>
                      </a:r>
                      <a:r>
                        <a:rPr lang="en-GB" sz="2200" dirty="0" smtClean="0"/>
                        <a:t> (M</a:t>
                      </a:r>
                      <a:r>
                        <a:rPr lang="el-GR" sz="2200" dirty="0" smtClean="0"/>
                        <a:t>Ω)</a:t>
                      </a:r>
                      <a:endParaRPr lang="en-GB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Q</a:t>
                      </a:r>
                      <a:endParaRPr lang="en-GB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>
                          <a:solidFill>
                            <a:schemeClr val="bg1"/>
                          </a:solidFill>
                        </a:rPr>
                        <a:t>TWC200 – F (long)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200.2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2.86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150</a:t>
                      </a:r>
                      <a:endParaRPr lang="en-GB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>
                          <a:solidFill>
                            <a:schemeClr val="bg1"/>
                          </a:solidFill>
                        </a:rPr>
                        <a:t>TWC200 – F (short)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200.2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1.84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120</a:t>
                      </a:r>
                      <a:endParaRPr lang="en-GB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>
                          <a:solidFill>
                            <a:schemeClr val="bg1"/>
                          </a:solidFill>
                        </a:rPr>
                        <a:t>TWC200 – H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629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0.388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500</a:t>
                      </a:r>
                      <a:endParaRPr lang="en-GB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>
                          <a:solidFill>
                            <a:schemeClr val="bg1"/>
                          </a:solidFill>
                        </a:rPr>
                        <a:t>TWC800 - F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800.8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1.94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300</a:t>
                      </a:r>
                      <a:endParaRPr lang="en-GB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37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MatlabFiles\MD_2012_10_30_analysis\analysis_plots\Q20_bunchLengths_after_rotation_simu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00" y="1947193"/>
            <a:ext cx="5337175" cy="400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41784" y="914400"/>
            <a:ext cx="846043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533400" y="76200"/>
            <a:ext cx="80772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+mn-lt"/>
                <a:sym typeface="Wingdings" pitchFamily="2" charset="2"/>
              </a:rPr>
              <a:t>    </a:t>
            </a:r>
            <a:r>
              <a:rPr lang="en-US" sz="4000" dirty="0" smtClean="0">
                <a:latin typeface="+mj-lt"/>
                <a:sym typeface="Wingdings" pitchFamily="2" charset="2"/>
              </a:rPr>
              <a:t>Simulation </a:t>
            </a:r>
            <a:r>
              <a:rPr lang="en-US" sz="4000" dirty="0" err="1" smtClean="0">
                <a:latin typeface="+mj-lt"/>
                <a:sym typeface="Wingdings" pitchFamily="2" charset="2"/>
              </a:rPr>
              <a:t>vs</a:t>
            </a:r>
            <a:r>
              <a:rPr lang="en-US" sz="4000" dirty="0" smtClean="0">
                <a:latin typeface="+mj-lt"/>
                <a:sym typeface="Wingdings" pitchFamily="2" charset="2"/>
              </a:rPr>
              <a:t> Measurements (1)</a:t>
            </a:r>
            <a:endParaRPr lang="en-US" sz="4000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18981"/>
            <a:ext cx="90364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200" b="1" dirty="0" smtClean="0"/>
              <a:t>Bunch rotation: </a:t>
            </a:r>
            <a:r>
              <a:rPr lang="en-GB" sz="2200" dirty="0" smtClean="0"/>
              <a:t>Q20 </a:t>
            </a:r>
            <a:r>
              <a:rPr lang="en-GB" sz="2200" dirty="0"/>
              <a:t>optics , V</a:t>
            </a:r>
            <a:r>
              <a:rPr lang="en-GB" sz="2200" baseline="-25000" dirty="0"/>
              <a:t>200</a:t>
            </a:r>
            <a:r>
              <a:rPr lang="en-GB" sz="2200" dirty="0"/>
              <a:t> = 2 MV, V</a:t>
            </a:r>
            <a:r>
              <a:rPr lang="en-GB" sz="2200" baseline="-25000" dirty="0"/>
              <a:t>800</a:t>
            </a:r>
            <a:r>
              <a:rPr lang="en-GB" sz="2200" dirty="0"/>
              <a:t> = 0.2 MV, p = 450 </a:t>
            </a:r>
            <a:r>
              <a:rPr lang="en-GB" sz="2200" dirty="0" err="1"/>
              <a:t>GeV</a:t>
            </a:r>
            <a:r>
              <a:rPr lang="en-GB" sz="2200" dirty="0"/>
              <a:t>/c , </a:t>
            </a:r>
            <a:r>
              <a:rPr lang="en-GB" sz="2200" dirty="0" err="1"/>
              <a:t>N</a:t>
            </a:r>
            <a:r>
              <a:rPr lang="en-GB" sz="2200" baseline="-25000" dirty="0" err="1"/>
              <a:t>p</a:t>
            </a:r>
            <a:r>
              <a:rPr lang="en-GB" sz="2200" dirty="0"/>
              <a:t>: (1.1 - </a:t>
            </a:r>
            <a:r>
              <a:rPr lang="en-GB" sz="2200" dirty="0" smtClean="0"/>
              <a:t>2.7)x10</a:t>
            </a:r>
            <a:r>
              <a:rPr lang="en-GB" sz="2200" baseline="30000" dirty="0" smtClean="0"/>
              <a:t>11</a:t>
            </a:r>
            <a:endParaRPr lang="en-GB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5427067" y="2204864"/>
            <a:ext cx="3377015" cy="341632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ε</a:t>
            </a:r>
            <a:r>
              <a:rPr lang="en-GB" baseline="-25000" dirty="0" smtClean="0"/>
              <a:t>l</a:t>
            </a:r>
            <a:r>
              <a:rPr lang="en-GB" dirty="0" smtClean="0"/>
              <a:t> </a:t>
            </a:r>
            <a:r>
              <a:rPr lang="el-GR" dirty="0" smtClean="0"/>
              <a:t>=</a:t>
            </a:r>
            <a:r>
              <a:rPr lang="en-GB" dirty="0" smtClean="0"/>
              <a:t> 0.4 </a:t>
            </a:r>
            <a:r>
              <a:rPr lang="en-GB" dirty="0" err="1" smtClean="0"/>
              <a:t>eVs</a:t>
            </a:r>
            <a:r>
              <a:rPr lang="en-GB" dirty="0" smtClean="0"/>
              <a:t> (&gt; measurements?)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comparable bunch lengths 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similar slopes (see talks from </a:t>
            </a:r>
          </a:p>
          <a:p>
            <a:r>
              <a:rPr lang="en-GB" dirty="0"/>
              <a:t> </a:t>
            </a:r>
            <a:r>
              <a:rPr lang="en-GB" dirty="0" smtClean="0"/>
              <a:t>    previous meeting)</a:t>
            </a:r>
          </a:p>
          <a:p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threshold from simulations </a:t>
            </a:r>
          </a:p>
          <a:p>
            <a:pPr algn="ctr"/>
            <a:r>
              <a:rPr lang="en-GB" b="1" dirty="0" smtClean="0"/>
              <a:t>N</a:t>
            </a:r>
            <a:r>
              <a:rPr lang="en-GB" b="1" baseline="-25000" dirty="0" smtClean="0"/>
              <a:t>th</a:t>
            </a:r>
            <a:r>
              <a:rPr lang="en-GB" b="1" dirty="0" smtClean="0"/>
              <a:t>~1.3x10</a:t>
            </a:r>
            <a:r>
              <a:rPr lang="en-GB" b="1" baseline="30000" dirty="0" smtClean="0"/>
              <a:t>11</a:t>
            </a:r>
          </a:p>
          <a:p>
            <a:r>
              <a:rPr lang="en-GB" dirty="0"/>
              <a:t> </a:t>
            </a:r>
            <a:r>
              <a:rPr lang="en-GB" dirty="0" smtClean="0"/>
              <a:t>     does not correspond to reality</a:t>
            </a:r>
          </a:p>
          <a:p>
            <a:r>
              <a:rPr lang="en-GB" dirty="0" smtClean="0"/>
              <a:t>      (no ramp and phase loop in </a:t>
            </a:r>
          </a:p>
          <a:p>
            <a:r>
              <a:rPr lang="en-GB" dirty="0" smtClean="0"/>
              <a:t>      simulations)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5262" y="6110002"/>
            <a:ext cx="7293122" cy="36933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GB" dirty="0" err="1"/>
              <a:t>e</a:t>
            </a:r>
            <a:r>
              <a:rPr lang="en-GB" dirty="0" err="1" smtClean="0"/>
              <a:t>rrobars</a:t>
            </a:r>
            <a:r>
              <a:rPr lang="en-GB" dirty="0" smtClean="0"/>
              <a:t> indicate the stability of the bunches - (</a:t>
            </a:r>
            <a:r>
              <a:rPr lang="en-GB" dirty="0" err="1" smtClean="0"/>
              <a:t>quadrupole</a:t>
            </a:r>
            <a:r>
              <a:rPr lang="en-GB" dirty="0" smtClean="0"/>
              <a:t> oscillations)</a:t>
            </a:r>
          </a:p>
        </p:txBody>
      </p:sp>
    </p:spTree>
    <p:extLst>
      <p:ext uri="{BB962C8B-B14F-4D97-AF65-F5344CB8AC3E}">
        <p14:creationId xmlns:p14="http://schemas.microsoft.com/office/powerpoint/2010/main" val="220979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41784" y="914400"/>
            <a:ext cx="846043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533400" y="76200"/>
            <a:ext cx="80772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+mn-lt"/>
                <a:sym typeface="Wingdings" pitchFamily="2" charset="2"/>
              </a:rPr>
              <a:t>    </a:t>
            </a:r>
            <a:r>
              <a:rPr lang="en-US" sz="4000" dirty="0" smtClean="0">
                <a:latin typeface="+mj-lt"/>
                <a:sym typeface="Wingdings" pitchFamily="2" charset="2"/>
              </a:rPr>
              <a:t>Simulation </a:t>
            </a:r>
            <a:r>
              <a:rPr lang="en-US" sz="4000" dirty="0" err="1" smtClean="0">
                <a:latin typeface="+mj-lt"/>
                <a:sym typeface="Wingdings" pitchFamily="2" charset="2"/>
              </a:rPr>
              <a:t>vs</a:t>
            </a:r>
            <a:r>
              <a:rPr lang="en-US" sz="4000" dirty="0" smtClean="0">
                <a:latin typeface="+mj-lt"/>
                <a:sym typeface="Wingdings" pitchFamily="2" charset="2"/>
              </a:rPr>
              <a:t> Measurements (2)</a:t>
            </a:r>
            <a:endParaRPr lang="en-US" sz="4000" dirty="0">
              <a:latin typeface="+mj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461"/>
            <a:ext cx="3714752" cy="2453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C:\Dropbox\simulationsForLHCMDparam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85391"/>
            <a:ext cx="4009898" cy="3006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15"/>
          <p:cNvSpPr txBox="1">
            <a:spLocks noChangeArrowheads="1"/>
          </p:cNvSpPr>
          <p:nvPr/>
        </p:nvSpPr>
        <p:spPr bwMode="auto">
          <a:xfrm>
            <a:off x="1187624" y="2060267"/>
            <a:ext cx="2627784" cy="430887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200" b="1" dirty="0" smtClean="0">
                <a:cs typeface="Arial" charset="0"/>
              </a:rPr>
              <a:t>Measurements</a:t>
            </a:r>
            <a:endParaRPr lang="en-US" sz="2200" b="1" dirty="0">
              <a:cs typeface="Arial" charset="0"/>
            </a:endParaRPr>
          </a:p>
        </p:txBody>
      </p:sp>
      <p:sp>
        <p:nvSpPr>
          <p:cNvPr id="9" name="TextBox 15"/>
          <p:cNvSpPr txBox="1">
            <a:spLocks noChangeArrowheads="1"/>
          </p:cNvSpPr>
          <p:nvPr/>
        </p:nvSpPr>
        <p:spPr bwMode="auto">
          <a:xfrm>
            <a:off x="5508104" y="1785501"/>
            <a:ext cx="2376264" cy="430887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200" b="1" dirty="0" smtClean="0">
                <a:cs typeface="Arial" charset="0"/>
              </a:rPr>
              <a:t>Simulations</a:t>
            </a:r>
            <a:endParaRPr lang="en-US" sz="2200" b="1" dirty="0"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918981"/>
            <a:ext cx="90364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200" b="1" dirty="0" smtClean="0"/>
              <a:t>LHC single bunch MD: </a:t>
            </a:r>
            <a:r>
              <a:rPr lang="en-GB" sz="2200" dirty="0" smtClean="0"/>
              <a:t>Q26 </a:t>
            </a:r>
            <a:r>
              <a:rPr lang="en-GB" sz="2200" dirty="0"/>
              <a:t>optics , </a:t>
            </a:r>
            <a:r>
              <a:rPr lang="en-GB" sz="2200" b="1" dirty="0"/>
              <a:t>V</a:t>
            </a:r>
            <a:r>
              <a:rPr lang="en-GB" sz="2200" b="1" baseline="-25000" dirty="0"/>
              <a:t>200</a:t>
            </a:r>
            <a:r>
              <a:rPr lang="en-GB" sz="2200" b="1" dirty="0"/>
              <a:t> = </a:t>
            </a:r>
            <a:r>
              <a:rPr lang="en-GB" sz="2200" b="1" dirty="0" smtClean="0"/>
              <a:t>4.5 </a:t>
            </a:r>
            <a:r>
              <a:rPr lang="en-GB" sz="2200" b="1" dirty="0"/>
              <a:t>MV</a:t>
            </a:r>
            <a:r>
              <a:rPr lang="en-GB" sz="2200" dirty="0"/>
              <a:t>, V</a:t>
            </a:r>
            <a:r>
              <a:rPr lang="en-GB" sz="2200" baseline="-25000" dirty="0"/>
              <a:t>800</a:t>
            </a:r>
            <a:r>
              <a:rPr lang="en-GB" sz="2200" dirty="0"/>
              <a:t> = </a:t>
            </a:r>
            <a:r>
              <a:rPr lang="en-GB" sz="2200" dirty="0" smtClean="0"/>
              <a:t>0.5 </a:t>
            </a:r>
            <a:r>
              <a:rPr lang="en-GB" sz="2200" dirty="0"/>
              <a:t>MV, p = 450 </a:t>
            </a:r>
            <a:r>
              <a:rPr lang="en-GB" sz="2200" dirty="0" err="1"/>
              <a:t>GeV</a:t>
            </a:r>
            <a:r>
              <a:rPr lang="en-GB" sz="2200" dirty="0"/>
              <a:t>/c , </a:t>
            </a:r>
            <a:r>
              <a:rPr lang="en-GB" sz="2200" dirty="0" err="1"/>
              <a:t>N</a:t>
            </a:r>
            <a:r>
              <a:rPr lang="en-GB" sz="2200" baseline="-25000" dirty="0" err="1"/>
              <a:t>p</a:t>
            </a:r>
            <a:r>
              <a:rPr lang="en-GB" sz="2200" dirty="0"/>
              <a:t>: </a:t>
            </a:r>
            <a:r>
              <a:rPr lang="en-GB" sz="2200" dirty="0" smtClean="0"/>
              <a:t>(0.6 </a:t>
            </a:r>
            <a:r>
              <a:rPr lang="en-GB" sz="2200" dirty="0"/>
              <a:t>- </a:t>
            </a:r>
            <a:r>
              <a:rPr lang="en-GB" sz="2200" dirty="0" smtClean="0"/>
              <a:t>2.4)x10</a:t>
            </a:r>
            <a:r>
              <a:rPr lang="en-GB" sz="2200" baseline="30000" dirty="0" smtClean="0"/>
              <a:t>11</a:t>
            </a:r>
            <a:endParaRPr lang="en-GB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755576" y="5161939"/>
            <a:ext cx="4374232" cy="92333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ε</a:t>
            </a:r>
            <a:r>
              <a:rPr lang="en-GB" baseline="-25000" dirty="0" smtClean="0"/>
              <a:t>l</a:t>
            </a:r>
            <a:r>
              <a:rPr lang="en-GB" dirty="0" smtClean="0"/>
              <a:t> </a:t>
            </a:r>
            <a:r>
              <a:rPr lang="el-GR" dirty="0" smtClean="0"/>
              <a:t>=</a:t>
            </a:r>
            <a:r>
              <a:rPr lang="en-GB" dirty="0" smtClean="0"/>
              <a:t> 0.35 </a:t>
            </a:r>
            <a:r>
              <a:rPr lang="en-GB" dirty="0" err="1" smtClean="0"/>
              <a:t>eVs</a:t>
            </a:r>
            <a:r>
              <a:rPr lang="en-GB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comparable bunch lengths </a:t>
            </a: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t</a:t>
            </a:r>
            <a:r>
              <a:rPr lang="en-GB" dirty="0" smtClean="0"/>
              <a:t>hreshold from simulations </a:t>
            </a:r>
            <a:r>
              <a:rPr lang="en-GB" b="1" dirty="0" smtClean="0"/>
              <a:t>N</a:t>
            </a:r>
            <a:r>
              <a:rPr lang="en-GB" b="1" baseline="-25000" dirty="0" smtClean="0"/>
              <a:t>th</a:t>
            </a:r>
            <a:r>
              <a:rPr lang="en-GB" b="1" dirty="0" smtClean="0"/>
              <a:t>~1.4x10</a:t>
            </a:r>
            <a:r>
              <a:rPr lang="en-GB" b="1" baseline="30000" dirty="0" smtClean="0"/>
              <a:t>11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18092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ropbox\simul1p4GHzdiffVoltagesQ20Q26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2"/>
            <a:ext cx="5297435" cy="397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 rot="16200000">
            <a:off x="2265784" y="3718992"/>
            <a:ext cx="792089" cy="212105"/>
          </a:xfrm>
          <a:prstGeom prst="right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 rot="5400000">
            <a:off x="3849960" y="1414736"/>
            <a:ext cx="792089" cy="21210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341784" y="914400"/>
            <a:ext cx="846043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533400" y="76200"/>
            <a:ext cx="80772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+mn-lt"/>
                <a:sym typeface="Wingdings" pitchFamily="2" charset="2"/>
              </a:rPr>
              <a:t>    </a:t>
            </a:r>
            <a:r>
              <a:rPr lang="en-US" sz="4000" dirty="0" smtClean="0">
                <a:latin typeface="+mj-lt"/>
                <a:sym typeface="Wingdings" pitchFamily="2" charset="2"/>
              </a:rPr>
              <a:t>Simulation Q26 </a:t>
            </a:r>
            <a:r>
              <a:rPr lang="en-US" sz="4000" dirty="0" err="1" smtClean="0">
                <a:latin typeface="+mj-lt"/>
                <a:sym typeface="Wingdings" pitchFamily="2" charset="2"/>
              </a:rPr>
              <a:t>vs</a:t>
            </a:r>
            <a:r>
              <a:rPr lang="en-US" sz="4000" dirty="0" smtClean="0">
                <a:latin typeface="+mj-lt"/>
                <a:sym typeface="Wingdings" pitchFamily="2" charset="2"/>
              </a:rPr>
              <a:t> Q20</a:t>
            </a:r>
            <a:endParaRPr lang="en-US" sz="40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28630" y="1631453"/>
            <a:ext cx="2515945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4F81BD"/>
                </a:solidFill>
              </a:rPr>
              <a:t>N</a:t>
            </a:r>
            <a:r>
              <a:rPr lang="en-GB" b="1" baseline="-25000" dirty="0" smtClean="0">
                <a:solidFill>
                  <a:srgbClr val="4F81BD"/>
                </a:solidFill>
              </a:rPr>
              <a:t>th</a:t>
            </a:r>
            <a:r>
              <a:rPr lang="en-GB" b="1" dirty="0" smtClean="0">
                <a:solidFill>
                  <a:srgbClr val="4F81BD"/>
                </a:solidFill>
              </a:rPr>
              <a:t>~1.3x10</a:t>
            </a:r>
            <a:r>
              <a:rPr lang="en-GB" b="1" baseline="30000" dirty="0" smtClean="0">
                <a:solidFill>
                  <a:srgbClr val="4F81BD"/>
                </a:solidFill>
              </a:rPr>
              <a:t>11</a:t>
            </a:r>
          </a:p>
          <a:p>
            <a:endParaRPr lang="en-GB" b="1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N</a:t>
            </a:r>
            <a:r>
              <a:rPr lang="en-GB" b="1" baseline="-25000" dirty="0" smtClean="0">
                <a:solidFill>
                  <a:srgbClr val="FF0000"/>
                </a:solidFill>
              </a:rPr>
              <a:t>th</a:t>
            </a:r>
            <a:r>
              <a:rPr lang="en-GB" b="1" dirty="0" smtClean="0">
                <a:solidFill>
                  <a:srgbClr val="FF0000"/>
                </a:solidFill>
              </a:rPr>
              <a:t>~1.5x10</a:t>
            </a:r>
            <a:r>
              <a:rPr lang="en-GB" b="1" baseline="30000" dirty="0" smtClean="0">
                <a:solidFill>
                  <a:srgbClr val="FF0000"/>
                </a:solidFill>
              </a:rPr>
              <a:t>11 </a:t>
            </a:r>
            <a:r>
              <a:rPr lang="en-GB" dirty="0" smtClean="0"/>
              <a:t>(estimated)</a:t>
            </a:r>
            <a:endParaRPr lang="en-GB" dirty="0"/>
          </a:p>
          <a:p>
            <a:endParaRPr lang="en-GB" dirty="0" smtClean="0"/>
          </a:p>
          <a:p>
            <a:r>
              <a:rPr lang="en-GB" b="1" dirty="0"/>
              <a:t>N</a:t>
            </a:r>
            <a:r>
              <a:rPr lang="en-GB" b="1" baseline="-25000" dirty="0"/>
              <a:t>th</a:t>
            </a:r>
            <a:r>
              <a:rPr lang="en-GB" b="1" dirty="0"/>
              <a:t>~1.9x10</a:t>
            </a:r>
            <a:r>
              <a:rPr lang="en-GB" b="1" baseline="30000" dirty="0"/>
              <a:t>11</a:t>
            </a:r>
            <a:endParaRPr lang="en-GB" dirty="0"/>
          </a:p>
          <a:p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665312" y="4760180"/>
                <a:ext cx="8136904" cy="16931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en-GB" dirty="0" smtClean="0"/>
                  <a:t>For Q26 is clearly better with 7 MV </a:t>
                </a:r>
                <a:r>
                  <a:rPr lang="en-GB" dirty="0" smtClean="0">
                    <a:sym typeface="Wingdings" pitchFamily="2" charset="2"/>
                  </a:rPr>
                  <a:t> threshold for microwave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  <a:sym typeface="Wingdings" pitchFamily="2" charset="2"/>
                      </a:rPr>
                      <m:t> </m:t>
                    </m:r>
                    <m:sSup>
                      <m:sSupPr>
                        <m:ctrlPr>
                          <a:rPr lang="en-GB" i="1" smtClean="0">
                            <a:latin typeface="Cambria Math"/>
                            <a:sym typeface="Wingdings" pitchFamily="2" charset="2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  <a:sym typeface="Wingdings" pitchFamily="2" charset="2"/>
                          </a:rPr>
                          <m:t> </m:t>
                        </m:r>
                        <m:r>
                          <a:rPr lang="en-GB" i="1" smtClean="0">
                            <a:latin typeface="Cambria Math"/>
                            <a:ea typeface="Cambria Math"/>
                            <a:sym typeface="Wingdings" pitchFamily="2" charset="2"/>
                          </a:rPr>
                          <m:t>∝</m:t>
                        </m:r>
                        <m:d>
                          <m:dPr>
                            <m:ctrlPr>
                              <a:rPr lang="en-GB" i="1">
                                <a:latin typeface="Cambria Math"/>
                                <a:sym typeface="Wingdings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>
                                    <a:latin typeface="Cambria Math"/>
                                    <a:sym typeface="Wingdings" pitchFamily="2" charset="2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l-GR">
                                    <a:latin typeface="Cambria Math"/>
                                    <a:sym typeface="Wingdings" pitchFamily="2" charset="2"/>
                                  </a:rPr>
                                  <m:t>Δ</m:t>
                                </m:r>
                                <m:r>
                                  <m:rPr>
                                    <m:sty m:val="p"/>
                                  </m:rPr>
                                  <a:rPr lang="en-GB">
                                    <a:latin typeface="Cambria Math"/>
                                    <a:sym typeface="Wingdings" pitchFamily="2" charset="2"/>
                                  </a:rPr>
                                  <m:t>p</m:t>
                                </m:r>
                              </m:num>
                              <m:den>
                                <m:r>
                                  <a:rPr lang="en-GB" i="1">
                                    <a:latin typeface="Cambria Math"/>
                                    <a:sym typeface="Wingdings" pitchFamily="2" charset="2"/>
                                  </a:rPr>
                                  <m:t>𝑝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  <a:sym typeface="Wingdings" pitchFamily="2" charset="2"/>
                          </a:rPr>
                          <m:t>2</m:t>
                        </m:r>
                      </m:sup>
                    </m:sSup>
                  </m:oMath>
                </a14:m>
                <a:endParaRPr lang="en-GB" dirty="0" smtClean="0">
                  <a:sym typeface="Wingdings" pitchFamily="2" charset="2"/>
                </a:endParaRP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GB" dirty="0" smtClean="0">
                    <a:sym typeface="Wingdings" pitchFamily="2" charset="2"/>
                  </a:rPr>
                  <a:t>Instability starts later during the tracking &gt; 20.000 turns (for 4.5 MV &lt;5000 turns)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GB" dirty="0" smtClean="0">
                    <a:sym typeface="Wingdings" pitchFamily="2" charset="2"/>
                  </a:rPr>
                  <a:t>For Q20 again fast instability (&lt;5000 turns) 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GB" dirty="0" smtClean="0">
                    <a:sym typeface="Wingdings" pitchFamily="2" charset="2"/>
                  </a:rPr>
                  <a:t>Comparing thresholds between Q26 (4.5 MV) and Q20 (5.5 MV) it seems that it scales according to the </a:t>
                </a:r>
                <a:r>
                  <a:rPr lang="en-GB" dirty="0" err="1" smtClean="0">
                    <a:sym typeface="Wingdings" pitchFamily="2" charset="2"/>
                  </a:rPr>
                  <a:t>Keil</a:t>
                </a:r>
                <a:r>
                  <a:rPr lang="en-GB" dirty="0" smtClean="0">
                    <a:sym typeface="Wingdings" pitchFamily="2" charset="2"/>
                  </a:rPr>
                  <a:t>-Schnell-</a:t>
                </a:r>
                <a:r>
                  <a:rPr lang="en-GB" dirty="0" err="1" smtClean="0">
                    <a:sym typeface="Wingdings" pitchFamily="2" charset="2"/>
                  </a:rPr>
                  <a:t>Boussard</a:t>
                </a:r>
                <a:r>
                  <a:rPr lang="en-GB" dirty="0" smtClean="0">
                    <a:sym typeface="Wingdings" pitchFamily="2" charset="2"/>
                  </a:rPr>
                  <a:t> criterion </a:t>
                </a: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312" y="4760180"/>
                <a:ext cx="8136904" cy="1693156"/>
              </a:xfrm>
              <a:prstGeom prst="rect">
                <a:avLst/>
              </a:prstGeom>
              <a:blipFill rotWithShape="1">
                <a:blip r:embed="rId3"/>
                <a:stretch>
                  <a:fillRect l="-449" b="-467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ight Arrow 11"/>
          <p:cNvSpPr/>
          <p:nvPr/>
        </p:nvSpPr>
        <p:spPr>
          <a:xfrm rot="16200000">
            <a:off x="2917244" y="3859619"/>
            <a:ext cx="497282" cy="21210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448509" y="1150687"/>
            <a:ext cx="1388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ε</a:t>
            </a:r>
            <a:r>
              <a:rPr lang="en-GB" baseline="-25000" dirty="0"/>
              <a:t>l</a:t>
            </a:r>
            <a:r>
              <a:rPr lang="en-GB" dirty="0"/>
              <a:t> </a:t>
            </a:r>
            <a:r>
              <a:rPr lang="el-GR" dirty="0"/>
              <a:t>=</a:t>
            </a:r>
            <a:r>
              <a:rPr lang="en-GB" dirty="0"/>
              <a:t> 0.35 </a:t>
            </a:r>
            <a:r>
              <a:rPr lang="en-GB" dirty="0" err="1"/>
              <a:t>eVs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9793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</TotalTime>
  <Words>903</Words>
  <Application>Microsoft Office PowerPoint</Application>
  <PresentationFormat>On-screen Show (4:3)</PresentationFormat>
  <Paragraphs>155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Threshold for microwave instability of the LHC beam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the 1.4 GHz impedance on a single bunch at the SPS  flat top</dc:title>
  <dc:creator>Theodoros Argyropoulos</dc:creator>
  <cp:lastModifiedBy>Theodoros Argyropoulos</cp:lastModifiedBy>
  <cp:revision>66</cp:revision>
  <dcterms:created xsi:type="dcterms:W3CDTF">2013-05-29T14:17:19Z</dcterms:created>
  <dcterms:modified xsi:type="dcterms:W3CDTF">2013-07-11T13:28:39Z</dcterms:modified>
</cp:coreProperties>
</file>