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48" r:id="rId2"/>
    <p:sldMasterId id="2147483651" r:id="rId3"/>
  </p:sldMasterIdLst>
  <p:notesMasterIdLst>
    <p:notesMasterId r:id="rId21"/>
  </p:notesMasterIdLst>
  <p:handoutMasterIdLst>
    <p:handoutMasterId r:id="rId22"/>
  </p:handoutMasterIdLst>
  <p:sldIdLst>
    <p:sldId id="319" r:id="rId4"/>
    <p:sldId id="346" r:id="rId5"/>
    <p:sldId id="337" r:id="rId6"/>
    <p:sldId id="385" r:id="rId7"/>
    <p:sldId id="380" r:id="rId8"/>
    <p:sldId id="390" r:id="rId9"/>
    <p:sldId id="359" r:id="rId10"/>
    <p:sldId id="388" r:id="rId11"/>
    <p:sldId id="361" r:id="rId12"/>
    <p:sldId id="366" r:id="rId13"/>
    <p:sldId id="377" r:id="rId14"/>
    <p:sldId id="376" r:id="rId15"/>
    <p:sldId id="391" r:id="rId16"/>
    <p:sldId id="353" r:id="rId17"/>
    <p:sldId id="381" r:id="rId18"/>
    <p:sldId id="372" r:id="rId19"/>
    <p:sldId id="386" r:id="rId20"/>
  </p:sldIdLst>
  <p:sldSz cx="9144000" cy="6858000" type="screen4x3"/>
  <p:notesSz cx="6645275" cy="97758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990033"/>
    <a:srgbClr val="F63ADB"/>
    <a:srgbClr val="3C8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4707" autoAdjust="0"/>
  </p:normalViewPr>
  <p:slideViewPr>
    <p:cSldViewPr>
      <p:cViewPr varScale="1">
        <p:scale>
          <a:sx n="113" d="100"/>
          <a:sy n="113" d="100"/>
        </p:scale>
        <p:origin x="-42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950" y="-78"/>
      </p:cViewPr>
      <p:guideLst>
        <p:guide orient="horz" pos="3079"/>
        <p:guide pos="209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829" cy="48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3878" y="0"/>
            <a:ext cx="2879829" cy="48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5147"/>
            <a:ext cx="2879829" cy="48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3878" y="9285147"/>
            <a:ext cx="2879829" cy="48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0AF5A1C-758C-405C-95DD-3E6E999CC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54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829" cy="48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3878" y="0"/>
            <a:ext cx="2879829" cy="48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4215" y="4644147"/>
            <a:ext cx="5316848" cy="439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147"/>
            <a:ext cx="2879829" cy="48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3878" y="9285147"/>
            <a:ext cx="2879829" cy="48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ABBB331-807E-414C-A715-D158A750F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20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62747-781E-4CDA-910A-4887D760522C}" type="datetime1">
              <a:rPr lang="en-US" smtClean="0"/>
              <a:t>7/17/2013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74496-02FD-432D-B0F5-E96CA3E7E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F55EE-42FD-4DC7-9BBD-744C41D63B50}" type="datetime1">
              <a:rPr lang="en-US" smtClean="0"/>
              <a:t>7/17/2013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3399E-153B-4D4A-81F2-56BA02ECA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A9CB3-703C-40EA-B48D-6833CA396500}" type="datetime1">
              <a:rPr lang="en-US" smtClean="0"/>
              <a:t>7/17/2013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AB68D-8028-4FDC-8A2B-E6250A74C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CELHC2_07-08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28600" y="2286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0EDACB6-94A5-458F-9599-7BCD0A7BBCF7}" type="datetime1">
              <a:rPr lang="en-US" smtClean="0"/>
              <a:t>7/17/2013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18CDB-EB79-4B7D-9BEC-619414372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6FA03-D39A-494D-9901-A89F1A7AE7BC}" type="datetime1">
              <a:rPr lang="en-US" smtClean="0"/>
              <a:t>7/17/2013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F69A5-33DB-4FC1-842D-3E5ADAFBE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F7C2C-5CA3-479F-B61E-0562C51313D8}" type="datetime1">
              <a:rPr lang="en-US" smtClean="0"/>
              <a:t>7/17/2013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5975B-F761-4DED-ADCA-8441E10D5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9DC86-961D-4502-AFF0-CFF7C0B462E2}" type="datetime1">
              <a:rPr lang="en-US" smtClean="0"/>
              <a:t>7/17/2013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6AE65-A901-49C0-A50A-DDA9F71C6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672FC-AA04-4938-95FD-EB3A94ABB633}" type="datetime1">
              <a:rPr lang="en-US" smtClean="0"/>
              <a:t>7/17/2013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A9173-EAC6-4993-840D-0E86289B7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D7F16-739C-43BD-830E-DF07D70DA502}" type="datetime1">
              <a:rPr lang="en-US" smtClean="0"/>
              <a:t>7/17/2013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FF57F-BF48-43EA-9B12-F86BC0B49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AABDA-1635-43BD-B869-7412D65B5A8A}" type="datetime1">
              <a:rPr lang="en-US" smtClean="0"/>
              <a:t>7/17/2013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3B98E-6756-484B-A949-247BEE7A8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F4F17-FCCD-4CF6-B870-7F5D870954B8}" type="datetime1">
              <a:rPr lang="en-US" smtClean="0"/>
              <a:t>7/17/2013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8A9A4-7FA4-42E4-AF8C-06F048F25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22F72-9F69-4A93-8459-A746B762D7FF}" type="datetime1">
              <a:rPr lang="en-US" smtClean="0"/>
              <a:t>7/17/2013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35980-2CE7-41D8-8BA0-1BA1FFDD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ED2A7-4954-40EC-BB40-9455284A98A6}" type="datetime1">
              <a:rPr lang="en-US" smtClean="0"/>
              <a:t>7/17/2013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87791-8424-40E1-933A-FD4309C6A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53E34-DE7E-4190-8848-9EBEDF5FF121}" type="datetime1">
              <a:rPr lang="en-US" smtClean="0"/>
              <a:t>7/17/2013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6EAEB-8E23-4013-95F2-AB884BC5C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ED84A-DBE9-4906-B835-55290C543D15}" type="datetime1">
              <a:rPr lang="en-US" smtClean="0"/>
              <a:t>7/17/2013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A90DB-D76F-4A4F-A0DC-3C4969283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8866D-81EA-4814-9521-EA158561F13A}" type="datetime1">
              <a:rPr lang="en-US" smtClean="0"/>
              <a:t>7/17/2013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B1985-A2C8-4BCE-BA73-E924F218A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0FCBD-5CA2-42A1-B03C-13117BFC00FC}" type="datetime1">
              <a:rPr lang="en-US" smtClean="0"/>
              <a:t>7/17/2013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235F0-2C7E-4B06-BA26-6CA5EA910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C616F-FCB5-4EE6-81B4-85CF28EF22BB}" type="datetime1">
              <a:rPr lang="en-US" smtClean="0"/>
              <a:t>7/17/2013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33960-CF0E-4BAD-935D-3FF95414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C049A-F56D-44B7-803E-14E58E185CFA}" type="datetime1">
              <a:rPr lang="en-US" smtClean="0"/>
              <a:t>7/17/2013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261E1-487D-4C5B-909E-A0D61FF5D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B01D3-BEA0-4568-8BB9-262720233EBB}" type="datetime1">
              <a:rPr lang="en-US" smtClean="0"/>
              <a:t>7/17/2013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C2C4A-5F30-496E-B359-C617A5740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96B5-87C0-4553-AA97-C9DBA96D2ADE}" type="datetime1">
              <a:rPr lang="en-US" smtClean="0"/>
              <a:t>7/17/2013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A05E1-1AC1-4BC1-9CDC-0DA732381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C9820-BB58-4EF7-8A80-93E23CCF2BFC}" type="datetime1">
              <a:rPr lang="en-US" smtClean="0"/>
              <a:t>7/17/2013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66B96-73CC-4AED-91F9-3F1408E2C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496D6-F4D5-45D8-8490-5D9690C2A41C}" type="datetime1">
              <a:rPr lang="en-US" smtClean="0"/>
              <a:t>7/17/2013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F23A5-8441-4273-8101-27AFCDC81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ABD87-D2B9-4F2A-BCBC-81EE6841D5B0}" type="datetime1">
              <a:rPr lang="en-US" smtClean="0"/>
              <a:t>7/17/2013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5A497-5B53-4CDF-8CD3-55B2B495B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8F0C2-C822-4E94-8694-B36FEAAA662F}" type="datetime1">
              <a:rPr lang="en-US" smtClean="0"/>
              <a:t>7/17/2013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75DCB-CBC6-4EA9-9169-7BA419A99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01056-7B8A-4518-AD91-214D07B10194}" type="datetime1">
              <a:rPr lang="en-US" smtClean="0"/>
              <a:t>7/17/2013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89F3B-CDD4-4B09-ABC6-E2769BEFA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B5AEE-F807-49D7-82C9-5EACEC30586B}" type="datetime1">
              <a:rPr lang="en-US" smtClean="0"/>
              <a:t>7/17/2013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9A78B-CA0E-4040-87A2-D15504255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F6029-1592-4D28-8C0D-215B0B692009}" type="datetime1">
              <a:rPr lang="en-US" smtClean="0"/>
              <a:t>7/17/2013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5DADB-9F56-4D68-8CE3-34D21B568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386EC-03FF-453D-A223-9CFCD75C68F7}" type="datetime1">
              <a:rPr lang="en-US" smtClean="0"/>
              <a:t>7/17/2013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20843-F710-44A6-ACA4-923D104D9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CF04C-04C9-47FF-BE74-5A781BAAAE7D}" type="datetime1">
              <a:rPr lang="en-US" smtClean="0"/>
              <a:t>7/17/2013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F6AC1-80EF-4F2F-AE37-A119F4681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7D3E8-F6C9-46B2-9B14-00A26199542A}" type="datetime1">
              <a:rPr lang="en-US" smtClean="0"/>
              <a:t>7/17/2013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8BAC0-F384-451E-BC32-90A245FA2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D0D93-070C-4434-AB5F-2207461FC40B}" type="datetime1">
              <a:rPr lang="en-US" smtClean="0"/>
              <a:t>7/17/2013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ECF5F-4ACE-4B7B-9790-470D0180A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732ED-ACF0-4B4A-A5A2-0C337A4BE30D}" type="datetime1">
              <a:rPr lang="en-US" smtClean="0"/>
              <a:t>7/17/2013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44940-552B-4390-BD5C-DDEF556F8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79596-13FE-47E6-8CF2-9B06760C0658}" type="datetime1">
              <a:rPr lang="en-US" smtClean="0"/>
              <a:t>7/17/2013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44ABC-9F43-4766-B35B-77794443F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D8484-4511-4312-BA1B-E2FE07E3551E}" type="datetime1">
              <a:rPr lang="en-US" smtClean="0"/>
              <a:t>7/17/2013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64240-9C7E-45AC-B568-757B398A4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49ECE-9F04-4906-A3C2-5A76ED3A0AC3}" type="datetime1">
              <a:rPr lang="en-US" smtClean="0"/>
              <a:t>7/17/2013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36B09-4326-47DA-93BD-D23560073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63EF8-10C1-49FF-AED5-5171B66D0B42}" type="datetime1">
              <a:rPr lang="en-US" smtClean="0"/>
              <a:t>7/17/2013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675D0-1FAD-4EC9-809D-503F23AE0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95D62-3CCE-4E66-AECB-4859A7232525}" type="datetime1">
              <a:rPr lang="en-US" smtClean="0"/>
              <a:t>7/17/2013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94525-8F2B-4A80-BB74-F86014A4C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6E411234-91C2-4661-A511-9D68FA841959}" type="datetime1">
              <a:rPr lang="en-US" smtClean="0"/>
              <a:t>7/17/2013</a:t>
            </a:fld>
            <a:endParaRPr lang="en-US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A5020FE-9D98-41B3-B60B-CA4ED9169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0295" name="Picture 7"/>
          <p:cNvPicPr>
            <a:picLocks noChangeAspect="1" noChangeArrowheads="1"/>
          </p:cNvPicPr>
          <p:nvPr userDrawn="1"/>
        </p:nvPicPr>
        <p:blipFill>
          <a:blip r:embed="rId13" cstate="print">
            <a:lum bright="42000" contrast="-6000"/>
          </a:blip>
          <a:srcRect b="9435"/>
          <a:stretch>
            <a:fillRect/>
          </a:stretch>
        </p:blipFill>
        <p:spPr bwMode="auto">
          <a:xfrm>
            <a:off x="457200" y="304800"/>
            <a:ext cx="8229600" cy="6400800"/>
          </a:xfrm>
          <a:prstGeom prst="rect">
            <a:avLst/>
          </a:prstGeom>
          <a:noFill/>
          <a:ln w="28575">
            <a:solidFill>
              <a:srgbClr val="CC3399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CCELHC2_07-08"/>
          <p:cNvPicPr>
            <a:picLocks noChangeAspect="1" noChangeArrowheads="1"/>
          </p:cNvPicPr>
          <p:nvPr userDrawn="1"/>
        </p:nvPicPr>
        <p:blipFill>
          <a:blip r:embed="rId18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28600" y="2286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fld id="{14BE00D6-8BEB-4017-8692-54B6B2DD84B1}" type="datetime1">
              <a:rPr lang="en-US" smtClean="0"/>
              <a:t>7/17/2013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5FF3A93-B61B-4DB3-B0AC-76428AA3B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Rounded MT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Rounded MT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Rounded MT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Rounded MT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425ACCFA-13A2-4F6D-9221-EA16132CD763}" type="datetime1">
              <a:rPr lang="en-US" smtClean="0"/>
              <a:t>7/17/2013</a:t>
            </a:fld>
            <a:endParaRPr lang="en-US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5E31376-649D-4181-B7C5-EA1BEF0B9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SPS </a:t>
            </a:r>
            <a:r>
              <a:rPr lang="en-US" sz="3600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i</a:t>
            </a:r>
            <a:r>
              <a:rPr lang="en-US" sz="36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ntensity limitation with </a:t>
            </a:r>
            <a:br>
              <a:rPr lang="en-US" sz="36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</a:br>
            <a:r>
              <a:rPr lang="en-US" sz="36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and without 200 MHz RF upgrade</a:t>
            </a:r>
            <a:endParaRPr lang="en-US" sz="3600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algn="r"/>
            <a:r>
              <a:rPr lang="en-US" sz="20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E. Shaposhnikova </a:t>
            </a:r>
          </a:p>
          <a:p>
            <a:pPr algn="r"/>
            <a:r>
              <a:rPr lang="en-US" sz="18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LIU-SPS meeting  </a:t>
            </a:r>
          </a:p>
          <a:p>
            <a:pPr algn="r"/>
            <a:r>
              <a:rPr lang="en-US" sz="18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July 2013 </a:t>
            </a:r>
            <a:endParaRPr lang="en-US" sz="2000" dirty="0" smtClean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  <a:p>
            <a:pPr algn="l"/>
            <a:r>
              <a:rPr lang="en-US" sz="18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Acknowledgments: T. Argyropoulos, T. Bohl, E. Montesinos, J. Esteban Muller </a:t>
            </a:r>
            <a:endParaRPr lang="en-US" sz="1800" dirty="0" smtClean="0">
              <a:latin typeface="Tahoma" pitchFamily="34" charset="0"/>
              <a:cs typeface="Tahoma" pitchFamily="34" charset="0"/>
            </a:endParaRPr>
          </a:p>
          <a:p>
            <a:pPr algn="r"/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+mn-lt"/>
              </a:rPr>
              <a:t>SPS voltage programs for Q26 </a:t>
            </a:r>
            <a:endParaRPr lang="en-US" sz="32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4ACC4F-8D16-48C8-9734-C83BB5EC07EA}" type="datetime1">
              <a:rPr lang="en-US" smtClean="0"/>
              <a:t>7/17/2013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F69A5-33DB-4FC1-842D-3E5ADAFBEA1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122" name="Picture 2" descr="\\cern.ch\dfs\Users\e\elenas\Desktop\Voltage_program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5343525" cy="4000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76400" y="2514600"/>
            <a:ext cx="144780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HI 25 ns beam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3200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 MHz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1752600"/>
            <a:ext cx="1143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err="1" smtClean="0"/>
              <a:t>emittance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blow-up MD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505200" y="4267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800 MHz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00" y="3581400"/>
            <a:ext cx="1447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nominal beams</a:t>
            </a:r>
          </a:p>
          <a:p>
            <a:r>
              <a:rPr lang="en-US" sz="1400" dirty="0" smtClean="0"/>
              <a:t>ultimate 50 ns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90800" y="28194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657600" y="22860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3962400" y="3276600"/>
            <a:ext cx="3810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53000" y="1752600"/>
            <a:ext cx="144780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transfer to LHC</a:t>
            </a:r>
            <a:endParaRPr lang="en-US" sz="1400" dirty="0"/>
          </a:p>
        </p:txBody>
      </p:sp>
      <p:cxnSp>
        <p:nvCxnSpPr>
          <p:cNvPr id="19" name="Straight Arrow Connector 18"/>
          <p:cNvCxnSpPr>
            <a:stCxn id="17" idx="1"/>
          </p:cNvCxnSpPr>
          <p:nvPr/>
        </p:nvCxnSpPr>
        <p:spPr>
          <a:xfrm rot="10800000" flipV="1">
            <a:off x="4648200" y="1906488"/>
            <a:ext cx="304800" cy="747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85800" y="51816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T</a:t>
            </a:r>
            <a:r>
              <a:rPr lang="en-US" sz="1400" dirty="0" smtClean="0">
                <a:latin typeface="+mn-lt"/>
              </a:rPr>
              <a:t>. Argyropoulos et al.</a:t>
            </a:r>
            <a:endParaRPr lang="en-GB" sz="1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2602468"/>
            <a:ext cx="34673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arger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emittance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and higher voltage</a:t>
            </a:r>
          </a:p>
          <a:p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w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ere also required in Q26 optics </a:t>
            </a:r>
          </a:p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 high intensity 25 ns beam</a:t>
            </a:r>
            <a:endParaRPr lang="en-GB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4582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+mn-lt"/>
              </a:rPr>
              <a:t>Voltage programs for Q20 (MDs)</a:t>
            </a: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028700" y="1066800"/>
            <a:ext cx="6781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57250" indent="-400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200 MHz voltage program settings:</a:t>
            </a:r>
          </a:p>
          <a:p>
            <a:pPr lvl="1" eaLnBrk="1" hangingPunct="1">
              <a:buFont typeface="Calibri" pitchFamily="34" charset="0"/>
              <a:buAutoNum type="romanUcPeriod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2.5 to 4.5 MV - 4 dips at injections </a:t>
            </a:r>
          </a:p>
          <a:p>
            <a:pPr lvl="1" eaLnBrk="1" hangingPunct="1">
              <a:buFont typeface="Calibri" pitchFamily="34" charset="0"/>
              <a:buAutoNum type="romanUcPeriod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4.5 MV constant</a:t>
            </a:r>
          </a:p>
          <a:p>
            <a:pPr lvl="1" eaLnBrk="1" hangingPunct="1">
              <a:buFont typeface="Calibri" pitchFamily="34" charset="0"/>
              <a:buAutoNum type="romanUcPeriod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3.5 to 4.5 MV – 1</a:t>
            </a:r>
            <a:r>
              <a:rPr lang="en-US" sz="1400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 injection and 2.5 to 4.5 MV – for the rest</a:t>
            </a:r>
          </a:p>
          <a:p>
            <a:pPr lvl="1" eaLnBrk="1" hangingPunct="1">
              <a:buFont typeface="Calibri" pitchFamily="34" charset="0"/>
              <a:buAutoNum type="romanUcPeriod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As in III + 500 kV at acceleration and flat top (avoid losses for higher intensities)</a:t>
            </a:r>
          </a:p>
          <a:p>
            <a:pPr lvl="1" eaLnBrk="1" hangingPunct="1">
              <a:buFont typeface="Calibri" pitchFamily="34" charset="0"/>
              <a:buAutoNum type="romanUcPeriod"/>
            </a:pP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As in IV but no first dip</a:t>
            </a:r>
          </a:p>
        </p:txBody>
      </p:sp>
      <p:sp>
        <p:nvSpPr>
          <p:cNvPr id="14" name="Left Brace 13"/>
          <p:cNvSpPr/>
          <p:nvPr/>
        </p:nvSpPr>
        <p:spPr>
          <a:xfrm>
            <a:off x="1066800" y="1676400"/>
            <a:ext cx="228600" cy="838200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50" name="TextBox 14"/>
          <p:cNvSpPr txBox="1">
            <a:spLocks noChangeArrowheads="1"/>
          </p:cNvSpPr>
          <p:nvPr/>
        </p:nvSpPr>
        <p:spPr bwMode="auto">
          <a:xfrm>
            <a:off x="228600" y="19050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optimal</a:t>
            </a:r>
          </a:p>
        </p:txBody>
      </p:sp>
      <p:pic>
        <p:nvPicPr>
          <p:cNvPr id="6152" name="Picture 13" descr="C:\MatlabFiles\MD_2012_11_05_analysis\analysis_plots\TWC2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82682"/>
            <a:ext cx="3733800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5698377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T. Argyropoulos et al.</a:t>
            </a:r>
            <a:endParaRPr lang="en-GB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0" y="3004790"/>
            <a:ext cx="3657600" cy="2800767"/>
          </a:xfrm>
          <a:prstGeom prst="rect">
            <a:avLst/>
          </a:prstGeom>
          <a:noFill/>
          <a:ln w="1905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Symbol"/>
              <a:buChar char="Þ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Voltage increase during ramp required for higher intensities</a:t>
            </a:r>
          </a:p>
          <a:p>
            <a:pPr marL="285750" indent="-285750">
              <a:buFont typeface="Symbol"/>
              <a:buChar char="Þ"/>
            </a:pP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Symbol"/>
              <a:buChar char="Þ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Voltage close to the limit </a:t>
            </a:r>
          </a:p>
          <a:p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Symbol"/>
              <a:buChar char="Þ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 higher intensities</a:t>
            </a:r>
          </a:p>
          <a:p>
            <a:pPr marL="742950" lvl="1" indent="-285750">
              <a:buFont typeface="Symbol"/>
              <a:buChar char="Þ"/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article losses</a:t>
            </a:r>
          </a:p>
          <a:p>
            <a:pPr lvl="1"/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or</a:t>
            </a:r>
          </a:p>
          <a:p>
            <a:pPr marL="742950" lvl="1" indent="-285750">
              <a:buFont typeface="Symbol"/>
              <a:buChar char="Þ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increase length of the cycle</a:t>
            </a:r>
          </a:p>
          <a:p>
            <a:pPr marL="742950" lvl="1" indent="-285750">
              <a:buFont typeface="Symbol"/>
              <a:buChar char="Þ"/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onger LHC filling time </a:t>
            </a:r>
          </a:p>
          <a:p>
            <a:pPr marL="742950" lvl="1" indent="-285750">
              <a:buFont typeface="Symbol"/>
              <a:buChar char="Þ"/>
            </a:pPr>
            <a:endParaRPr lang="en-GB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03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+mn-lt"/>
              </a:rPr>
              <a:t>Transmission of 25 ns beam</a:t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in MDs with Q20 optics</a:t>
            </a:r>
            <a:endParaRPr lang="en-GB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D6FA03-D39A-494D-9901-A89F1A7AE7BC}" type="datetime1">
              <a:rPr lang="en-US" smtClean="0"/>
              <a:t>7/17/2013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RF upgrade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F69A5-33DB-4FC1-842D-3E5ADAFBEA1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026" name="Picture 2" descr="\\cern.ch\dfs\Users\e\elenas\Documents\MDs\SPS12\trans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449249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cern.ch\dfs\Users\e\elenas\Documents\MDs\SPS12\transm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61067"/>
            <a:ext cx="4379051" cy="326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83880" y="5103911"/>
            <a:ext cx="2083520" cy="307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J. Esteban Muller et al.</a:t>
            </a:r>
            <a:endParaRPr lang="en-GB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5596354"/>
            <a:ext cx="6694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=&gt; The reason for large losses is not clear yet, could be transverse also</a:t>
            </a:r>
            <a:endParaRPr lang="en-GB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64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+mn-lt"/>
              </a:rPr>
              <a:t>Summary for the 200 MHz upgrade scenarios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(flat top, 25 ns beam) </a:t>
            </a:r>
            <a:endParaRPr lang="en-US" sz="28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897132"/>
              </p:ext>
            </p:extLst>
          </p:nvPr>
        </p:nvGraphicFramePr>
        <p:xfrm>
          <a:off x="609600" y="1905000"/>
          <a:ext cx="8077200" cy="3474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24200"/>
                <a:gridCol w="2438400"/>
                <a:gridCol w="25146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          Maximum</a:t>
                      </a:r>
                      <a:r>
                        <a:rPr lang="en-US" baseline="0" dirty="0" smtClean="0"/>
                        <a:t> b</a:t>
                      </a:r>
                      <a:r>
                        <a:rPr lang="en-US" dirty="0" smtClean="0"/>
                        <a:t>unch intensity with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Scenario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 performance</a:t>
                      </a:r>
                      <a:endParaRPr lang="en-GB" dirty="0" smtClean="0"/>
                    </a:p>
                    <a:p>
                      <a:r>
                        <a:rPr lang="en-US" dirty="0" smtClean="0"/>
                        <a:t>degradation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10% longer bunches,</a:t>
                      </a:r>
                    </a:p>
                    <a:p>
                      <a:r>
                        <a:rPr lang="en-US" dirty="0" smtClean="0"/>
                        <a:t>more losses in LHC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r>
                        <a:rPr lang="en-US" baseline="0" dirty="0" smtClean="0"/>
                        <a:t> cavities, 750 kW - now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1.35x10</a:t>
                      </a:r>
                      <a:r>
                        <a:rPr lang="en-US" baseline="30000" dirty="0" smtClean="0"/>
                        <a:t>11</a:t>
                      </a:r>
                      <a:endParaRPr lang="en-GB" baseline="30000" dirty="0" smtClean="0"/>
                    </a:p>
                    <a:p>
                      <a:endParaRPr lang="en-GB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1.45x10</a:t>
                      </a:r>
                      <a:r>
                        <a:rPr lang="en-US" baseline="30000" dirty="0" smtClean="0"/>
                        <a:t>11</a:t>
                      </a:r>
                      <a:endParaRPr lang="en-GB" baseline="30000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 cavities,</a:t>
                      </a:r>
                      <a:r>
                        <a:rPr lang="en-US" baseline="0" dirty="0" smtClean="0"/>
                        <a:t> 1.05 MW pulsing,</a:t>
                      </a:r>
                    </a:p>
                    <a:p>
                      <a:r>
                        <a:rPr lang="en-US" baseline="0" dirty="0" smtClean="0"/>
                        <a:t>new LLRF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1.5x10</a:t>
                      </a:r>
                      <a:r>
                        <a:rPr lang="en-US" baseline="30000" dirty="0" smtClean="0"/>
                        <a:t>11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1.7x10</a:t>
                      </a:r>
                      <a:r>
                        <a:rPr lang="en-US" baseline="30000" dirty="0" smtClean="0"/>
                        <a:t>11</a:t>
                      </a:r>
                      <a:endParaRPr lang="en-GB" baseline="30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 cavities</a:t>
                      </a:r>
                      <a:r>
                        <a:rPr lang="en-US" baseline="0" dirty="0" smtClean="0"/>
                        <a:t> with </a:t>
                      </a:r>
                      <a:r>
                        <a:rPr lang="en-US" dirty="0" smtClean="0"/>
                        <a:t>1.05 MW &amp; </a:t>
                      </a:r>
                    </a:p>
                    <a:p>
                      <a:r>
                        <a:rPr lang="en-US" dirty="0" smtClean="0"/>
                        <a:t>2 cavities with 1.6</a:t>
                      </a:r>
                      <a:r>
                        <a:rPr lang="en-US" baseline="0" dirty="0" smtClean="0"/>
                        <a:t> MW,</a:t>
                      </a:r>
                    </a:p>
                    <a:p>
                      <a:r>
                        <a:rPr lang="en-US" baseline="0" dirty="0" smtClean="0"/>
                        <a:t>new LLRF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2.1x10</a:t>
                      </a:r>
                      <a:r>
                        <a:rPr lang="en-US" baseline="30000" dirty="0" smtClean="0"/>
                        <a:t>11</a:t>
                      </a:r>
                      <a:endParaRPr lang="en-GB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2.5x10</a:t>
                      </a:r>
                      <a:r>
                        <a:rPr lang="en-US" baseline="30000" dirty="0" smtClean="0"/>
                        <a:t>11</a:t>
                      </a:r>
                      <a:endParaRPr lang="en-GB" baseline="30000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54864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Note: all estimations are done with simplified models and scaling from present experimental results</a:t>
            </a:r>
            <a:endParaRPr lang="en-GB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318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+mn-lt"/>
              </a:rPr>
              <a:t>  Summary 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1600" dirty="0">
                <a:latin typeface="Tahoma" pitchFamily="34" charset="0"/>
                <a:cs typeface="Tahoma" pitchFamily="34" charset="0"/>
              </a:rPr>
              <a:t>The existing 5-section cavities become useless at </a:t>
            </a:r>
            <a:r>
              <a:rPr lang="en-US" sz="1600" dirty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ultimate intensities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with power limit of </a:t>
            </a:r>
            <a:r>
              <a:rPr lang="en-US" sz="1600" dirty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1.0 MW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and at 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1.6x10</a:t>
            </a:r>
            <a:r>
              <a:rPr lang="en-US" sz="1600" baseline="300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11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 p/b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with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750 kW 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limit.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Nominal (now) Q20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optics provides higher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beam stability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but requires </a:t>
            </a:r>
            <a:r>
              <a:rPr lang="en-US" sz="1600" dirty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more RF 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voltage!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S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tability is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 at the limit  for 1.35x10</a:t>
            </a:r>
            <a:r>
              <a:rPr lang="en-US" sz="1600" baseline="300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11 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@450GeV.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We gain in longitudinal beam stability only if we increase voltage. Voltage is already at the limit at extraction to LHC and approaching limit during the cycle.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For power limit of 750 kW the bunch length of 25 ns beam with 1.56x10</a:t>
            </a:r>
            <a:r>
              <a:rPr lang="en-US" sz="1600" baseline="30000" dirty="0" smtClean="0">
                <a:latin typeface="Tahoma" pitchFamily="34" charset="0"/>
                <a:cs typeface="Tahoma" pitchFamily="34" charset="0"/>
              </a:rPr>
              <a:t>11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/bunch will increase by ~30%. This will lead to significant increase of 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losses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 and creation of 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satellite bunches in LHC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More 200 MHz voltage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is required for higher intensity not only for beam transfer to the LHC (maximum available voltage used now) but also 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during the cycle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. W/o RF upgrade - </a:t>
            </a:r>
            <a:r>
              <a:rPr lang="en-US" sz="1600" dirty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osses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in SPS or 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longer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cycle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(slower ramp) and 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LHC filling time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Difficulties with 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controlled </a:t>
            </a:r>
            <a:r>
              <a:rPr lang="en-US" sz="1600" dirty="0" err="1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emittance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 blow-up in double RF system due to beam-loading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=&gt; beam quality degradation 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(non-uniform bunches)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For shorter cavities the coupling impedance is reduced by 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20%</a:t>
            </a:r>
            <a:endParaRPr lang="en-US" sz="600" dirty="0" smtClean="0">
              <a:solidFill>
                <a:srgbClr val="CC0099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In pulsing mode 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LLRF beam control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should be rebuild 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buNone/>
            </a:pPr>
            <a:endParaRPr lang="en-US" sz="1800" dirty="0" smtClean="0">
              <a:solidFill>
                <a:srgbClr val="CC0099"/>
              </a:solidFill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sz="2000" dirty="0" smtClean="0">
              <a:solidFill>
                <a:srgbClr val="CC0099"/>
              </a:solidFill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2BCE24-D2AA-4D0C-90F2-F51C661CA678}" type="datetime1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F69A5-33DB-4FC1-842D-3E5ADAFBEA1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BAABDA-1635-43BD-B869-7412D65B5A8A}" type="datetime1">
              <a:rPr lang="en-US" smtClean="0"/>
              <a:t>7/17/2013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3B98E-6756-484B-A949-247BEE7A857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72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+mn-lt"/>
              </a:rPr>
              <a:t>Power/cavity in 4- &amp; 5- section cavities 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with P</a:t>
            </a:r>
            <a:r>
              <a:rPr lang="en-US" sz="2800" baseline="-25000" dirty="0" smtClean="0">
                <a:latin typeface="+mn-lt"/>
              </a:rPr>
              <a:t>4</a:t>
            </a:r>
            <a:r>
              <a:rPr lang="en-US" sz="2800" dirty="0" smtClean="0">
                <a:latin typeface="+mn-lt"/>
              </a:rPr>
              <a:t>=P</a:t>
            </a:r>
            <a:r>
              <a:rPr lang="en-US" sz="2800" baseline="-25000" dirty="0" smtClean="0">
                <a:latin typeface="+mn-lt"/>
              </a:rPr>
              <a:t>5</a:t>
            </a:r>
            <a:r>
              <a:rPr lang="en-US" sz="2800" dirty="0" smtClean="0">
                <a:latin typeface="+mn-lt"/>
              </a:rPr>
              <a:t> (but V</a:t>
            </a:r>
            <a:r>
              <a:rPr lang="en-US" sz="2800" baseline="-25000" dirty="0" smtClean="0">
                <a:latin typeface="+mn-lt"/>
              </a:rPr>
              <a:t>4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smtClean="0">
                <a:latin typeface="+mn-lt"/>
                <a:cs typeface="Times New Roman"/>
              </a:rPr>
              <a:t>≠ </a:t>
            </a:r>
            <a:r>
              <a:rPr lang="en-US" sz="2800" dirty="0" smtClean="0">
                <a:latin typeface="+mn-lt"/>
              </a:rPr>
              <a:t>V</a:t>
            </a:r>
            <a:r>
              <a:rPr lang="en-US" sz="2800" baseline="-25000" dirty="0" smtClean="0">
                <a:latin typeface="+mn-lt"/>
              </a:rPr>
              <a:t>5</a:t>
            </a:r>
            <a:r>
              <a:rPr lang="en-US" sz="2800" dirty="0" smtClean="0">
                <a:latin typeface="+mn-lt"/>
              </a:rPr>
              <a:t>)</a:t>
            </a:r>
            <a:endParaRPr lang="en-US" sz="28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nominal intensity &amp; 0.5 </a:t>
            </a:r>
            <a:r>
              <a:rPr lang="en-US" b="0" dirty="0" err="1" smtClean="0"/>
              <a:t>eVs</a:t>
            </a:r>
            <a:endParaRPr lang="en-U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dirty="0" smtClean="0"/>
              <a:t>ultimate intensity &amp; 0.6 </a:t>
            </a:r>
            <a:r>
              <a:rPr lang="en-US" b="0" dirty="0" err="1" smtClean="0"/>
              <a:t>eVs</a:t>
            </a:r>
            <a:endParaRPr lang="en-US" b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4D8529-9DF8-4B21-9E31-F7406670B9EF}" type="datetime1">
              <a:rPr lang="en-US" smtClean="0"/>
              <a:t>7/17/2013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A9173-EAC6-4993-840D-0E86289B768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606" y="2174875"/>
            <a:ext cx="4025375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472" y="2174875"/>
            <a:ext cx="3970881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+mn-lt"/>
              </a:rPr>
              <a:t>Effect of </a:t>
            </a:r>
            <a:r>
              <a:rPr lang="en-US" sz="2800" dirty="0" smtClean="0">
                <a:solidFill>
                  <a:srgbClr val="CC0099"/>
                </a:solidFill>
                <a:latin typeface="+mn-lt"/>
              </a:rPr>
              <a:t>beam loading </a:t>
            </a:r>
            <a:r>
              <a:rPr lang="en-US" sz="2800" dirty="0" smtClean="0">
                <a:latin typeface="+mn-lt"/>
              </a:rPr>
              <a:t>in the SPS 200 MHz RF 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on </a:t>
            </a:r>
            <a:r>
              <a:rPr lang="en-US" sz="2800" dirty="0" err="1" smtClean="0">
                <a:latin typeface="+mn-lt"/>
              </a:rPr>
              <a:t>emittance</a:t>
            </a:r>
            <a:r>
              <a:rPr lang="en-US" sz="2800" dirty="0" smtClean="0">
                <a:latin typeface="+mn-lt"/>
              </a:rPr>
              <a:t> blow-up by band-limited noise </a:t>
            </a:r>
            <a:endParaRPr lang="en-US" sz="2800" dirty="0">
              <a:latin typeface="+mn-lt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0"/>
            <a:ext cx="2938825" cy="230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30765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524000"/>
            <a:ext cx="38004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5486400"/>
            <a:ext cx="42005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4800600"/>
            <a:ext cx="3924300" cy="676275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6" name="Date Placeholder 6"/>
          <p:cNvSpPr txBox="1">
            <a:spLocks/>
          </p:cNvSpPr>
          <p:nvPr/>
        </p:nvSpPr>
        <p:spPr bwMode="auto">
          <a:xfrm>
            <a:off x="5334000" y="4495800"/>
            <a:ext cx="304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T.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 Argyropoulos et al., HB2010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5105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&amp; </a:t>
            </a:r>
            <a:r>
              <a:rPr lang="en-US" dirty="0" err="1" smtClean="0"/>
              <a:t>calcul</a:t>
            </a:r>
            <a:r>
              <a:rPr lang="en-US" dirty="0" smtClean="0"/>
              <a:t>.</a:t>
            </a:r>
          </a:p>
          <a:p>
            <a:r>
              <a:rPr lang="en-US" dirty="0" smtClean="0"/>
              <a:t>k-</a:t>
            </a:r>
            <a:r>
              <a:rPr lang="en-US" dirty="0" err="1" smtClean="0"/>
              <a:t>th</a:t>
            </a:r>
            <a:r>
              <a:rPr lang="en-US" dirty="0" smtClean="0"/>
              <a:t> bunch position </a:t>
            </a:r>
            <a:r>
              <a:rPr lang="el-GR" dirty="0" smtClean="0">
                <a:latin typeface="Times New Roman"/>
                <a:cs typeface="Times New Roman"/>
              </a:rPr>
              <a:t>∆φ</a:t>
            </a:r>
            <a:r>
              <a:rPr lang="en-US" baseline="-25000" dirty="0" smtClean="0">
                <a:latin typeface="Times New Roman"/>
                <a:cs typeface="Times New Roman"/>
              </a:rPr>
              <a:t>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29200" y="3505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synchrotron frequency</a:t>
            </a:r>
          </a:p>
          <a:p>
            <a:r>
              <a:rPr lang="en-US" dirty="0" smtClean="0"/>
              <a:t>distribution varies along batch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28800" y="2362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applied noise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1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+mn-lt"/>
              </a:rPr>
              <a:t>SPS 200 MHz RF system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r>
              <a:rPr lang="en-US" sz="2000" dirty="0" smtClean="0"/>
              <a:t>4 Travelling Wave cavities: </a:t>
            </a:r>
          </a:p>
          <a:p>
            <a:pPr lvl="1">
              <a:buNone/>
            </a:pPr>
            <a:r>
              <a:rPr lang="en-US" sz="1800" dirty="0" smtClean="0">
                <a:solidFill>
                  <a:srgbClr val="CC0099"/>
                </a:solidFill>
              </a:rPr>
              <a:t>2 </a:t>
            </a:r>
            <a:r>
              <a:rPr lang="en-US" sz="1800" dirty="0" smtClean="0"/>
              <a:t>cavities of </a:t>
            </a:r>
            <a:r>
              <a:rPr lang="en-US" sz="1800" dirty="0" smtClean="0">
                <a:solidFill>
                  <a:srgbClr val="CC0099"/>
                </a:solidFill>
              </a:rPr>
              <a:t>5 </a:t>
            </a:r>
            <a:r>
              <a:rPr lang="en-US" sz="1800" dirty="0" smtClean="0"/>
              <a:t>sections</a:t>
            </a:r>
          </a:p>
          <a:p>
            <a:pPr lvl="1">
              <a:buNone/>
            </a:pPr>
            <a:r>
              <a:rPr lang="en-US" sz="1800" dirty="0" smtClean="0">
                <a:solidFill>
                  <a:srgbClr val="CC0099"/>
                </a:solidFill>
              </a:rPr>
              <a:t>2 </a:t>
            </a:r>
            <a:r>
              <a:rPr lang="en-US" sz="1800" dirty="0" smtClean="0"/>
              <a:t>cavities of </a:t>
            </a:r>
            <a:r>
              <a:rPr lang="en-US" sz="1800" dirty="0" smtClean="0">
                <a:solidFill>
                  <a:srgbClr val="CC0099"/>
                </a:solidFill>
              </a:rPr>
              <a:t>4 </a:t>
            </a:r>
            <a:r>
              <a:rPr lang="en-US" sz="1800" dirty="0" smtClean="0"/>
              <a:t>sections </a:t>
            </a:r>
          </a:p>
          <a:p>
            <a:pPr lvl="1">
              <a:buNone/>
            </a:pPr>
            <a:endParaRPr lang="en-US" sz="1000" dirty="0" smtClean="0">
              <a:solidFill>
                <a:srgbClr val="CC0099"/>
              </a:solidFill>
            </a:endParaRPr>
          </a:p>
          <a:p>
            <a:r>
              <a:rPr lang="en-US" sz="2000" dirty="0" smtClean="0"/>
              <a:t>Power/cavity limit (E. Montesinos):</a:t>
            </a:r>
          </a:p>
          <a:p>
            <a:pPr lvl="1"/>
            <a:r>
              <a:rPr lang="en-US" sz="1800" dirty="0" smtClean="0">
                <a:solidFill>
                  <a:srgbClr val="CC0099"/>
                </a:solidFill>
              </a:rPr>
              <a:t>700 kW </a:t>
            </a:r>
            <a:r>
              <a:rPr lang="en-US" sz="1800" dirty="0" smtClean="0"/>
              <a:t>for full ring (FT/CNGS &amp; LHC beams) – </a:t>
            </a:r>
            <a:r>
              <a:rPr lang="en-US" sz="1800" dirty="0" smtClean="0">
                <a:solidFill>
                  <a:schemeClr val="accent2"/>
                </a:solidFill>
              </a:rPr>
              <a:t>continuous </a:t>
            </a:r>
            <a:r>
              <a:rPr lang="en-US" sz="1800" dirty="0" smtClean="0"/>
              <a:t>mode</a:t>
            </a:r>
            <a:endParaRPr lang="en-US" sz="1400" dirty="0" smtClean="0"/>
          </a:p>
          <a:p>
            <a:pPr lvl="1"/>
            <a:r>
              <a:rPr lang="en-US" sz="1800" dirty="0" smtClean="0">
                <a:solidFill>
                  <a:srgbClr val="CC0099"/>
                </a:solidFill>
              </a:rPr>
              <a:t>(1.0-1.1)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CC0099"/>
                </a:solidFill>
              </a:rPr>
              <a:t>MW</a:t>
            </a:r>
            <a:r>
              <a:rPr lang="en-US" sz="1800" dirty="0" smtClean="0"/>
              <a:t> for 1/2 ring (LHC beam)</a:t>
            </a:r>
          </a:p>
          <a:p>
            <a:pPr lvl="2"/>
            <a:r>
              <a:rPr lang="en-US" sz="1400" dirty="0"/>
              <a:t>i</a:t>
            </a:r>
            <a:r>
              <a:rPr lang="en-US" sz="1400" dirty="0" smtClean="0"/>
              <a:t>n principle possible in pulsed mode (after consolidation), but </a:t>
            </a:r>
            <a:r>
              <a:rPr lang="en-US" sz="1400" dirty="0" smtClean="0">
                <a:solidFill>
                  <a:srgbClr val="CC0099"/>
                </a:solidFill>
              </a:rPr>
              <a:t>never tested and used for high intensities </a:t>
            </a:r>
          </a:p>
          <a:p>
            <a:pPr lvl="2"/>
            <a:r>
              <a:rPr lang="en-US" sz="1400" dirty="0" smtClean="0">
                <a:solidFill>
                  <a:srgbClr val="CC0099"/>
                </a:solidFill>
              </a:rPr>
              <a:t>need completely new SPS LLRF </a:t>
            </a:r>
          </a:p>
          <a:p>
            <a:pPr lvl="2"/>
            <a:r>
              <a:rPr lang="en-US" sz="1400" dirty="0">
                <a:solidFill>
                  <a:srgbClr val="CC0099"/>
                </a:solidFill>
              </a:rPr>
              <a:t>r</a:t>
            </a:r>
            <a:r>
              <a:rPr lang="en-US" sz="1400" dirty="0" smtClean="0">
                <a:solidFill>
                  <a:srgbClr val="CC0099"/>
                </a:solidFill>
              </a:rPr>
              <a:t>educed reliability</a:t>
            </a:r>
            <a:endParaRPr lang="en-US" sz="1600" dirty="0" smtClean="0"/>
          </a:p>
          <a:p>
            <a:r>
              <a:rPr lang="en-US" sz="2000" dirty="0" smtClean="0"/>
              <a:t>Voltage: now maximum </a:t>
            </a:r>
            <a:r>
              <a:rPr lang="en-US" sz="2000" dirty="0" smtClean="0">
                <a:solidFill>
                  <a:srgbClr val="CC0099"/>
                </a:solidFill>
              </a:rPr>
              <a:t>7.5 MV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DABB9-38DD-41F4-97BB-35FA3EB9E69B}" type="datetime1">
              <a:rPr lang="en-US" smtClean="0"/>
              <a:t>7/17/2013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6AE65-A901-49C0-A50A-DDA9F71C617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Picture 2" descr="\\cern.ch\dfs\Users\e\elenas\Desktop\PC130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362200"/>
            <a:ext cx="3124200" cy="2343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+mn-lt"/>
              </a:rPr>
              <a:t>Voltage per cavity with/without upgrade </a:t>
            </a:r>
            <a:endParaRPr lang="en-US" sz="3200" dirty="0">
              <a:latin typeface="+mn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395295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8044" y="1752600"/>
            <a:ext cx="387158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5800" y="4191000"/>
            <a:ext cx="8153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5-section cavities are less efficient at ultimate LHC current for power limit of 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1.4 MW/cavity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(T. Bohl, Chamonix 2000) </a:t>
            </a:r>
            <a:r>
              <a:rPr lang="en-US" sz="1600" dirty="0" smtClean="0">
                <a:latin typeface="Times New Roman"/>
                <a:cs typeface="Times New Roman"/>
              </a:rPr>
              <a:t>→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4 cav. x 4 sect. or 1x3+3x4 suggested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 But 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5-section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 cavities become 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“useless”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for limit of 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0.75 MW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at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1.6x10</a:t>
            </a:r>
            <a:r>
              <a:rPr lang="en-US" sz="1600" baseline="30000" dirty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11</a:t>
            </a:r>
            <a:r>
              <a:rPr lang="en-US" sz="1600" dirty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and at 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1.8x10</a:t>
            </a:r>
            <a:r>
              <a:rPr lang="en-US" sz="1600" baseline="300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11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for the 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1.0 MW limit.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V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oltage reduction at lower current can be avoided by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 rearranging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existing 4 cavities into 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6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cavities (2x4+4x3 =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20, with 2 spare sections)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together with 2 new power plants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E2AF-8840-4FD5-A423-B1BF61EA91AD}" type="datetime1">
              <a:rPr lang="en-US" smtClean="0"/>
              <a:t>7/17/2013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67B5-7D60-4B90-9222-CD42AD3B822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5400" y="1524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P</a:t>
            </a:r>
            <a:r>
              <a:rPr lang="en-US" baseline="-25000" dirty="0" err="1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max</a:t>
            </a:r>
            <a:r>
              <a:rPr lang="en-US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=1.4 MW/cavity</a:t>
            </a:r>
            <a:endParaRPr lang="en-US" dirty="0">
              <a:solidFill>
                <a:srgbClr val="CC00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1524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CC0099"/>
                </a:solidFill>
                <a:latin typeface="+mn-lt"/>
                <a:cs typeface="Tahoma" pitchFamily="34" charset="0"/>
              </a:rPr>
              <a:t>P</a:t>
            </a:r>
            <a:r>
              <a:rPr lang="en-US" baseline="-25000" dirty="0" err="1" smtClean="0">
                <a:solidFill>
                  <a:srgbClr val="CC0099"/>
                </a:solidFill>
                <a:latin typeface="+mn-lt"/>
                <a:cs typeface="Tahoma" pitchFamily="34" charset="0"/>
              </a:rPr>
              <a:t>max</a:t>
            </a:r>
            <a:r>
              <a:rPr lang="en-US" dirty="0" smtClean="0">
                <a:solidFill>
                  <a:srgbClr val="CC0099"/>
                </a:solidFill>
                <a:latin typeface="+mn-lt"/>
                <a:cs typeface="Tahoma" pitchFamily="34" charset="0"/>
              </a:rPr>
              <a:t>=1.0 MW/cavity</a:t>
            </a:r>
            <a:endParaRPr lang="en-US" dirty="0">
              <a:solidFill>
                <a:srgbClr val="CC0099"/>
              </a:solidFill>
              <a:latin typeface="+mn-lt"/>
              <a:cs typeface="Tahoma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RF upgrade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n-lt"/>
              </a:rPr>
              <a:t>Flat top: maximum </a:t>
            </a:r>
            <a:r>
              <a:rPr lang="en-US" sz="2800" dirty="0" smtClean="0">
                <a:latin typeface="+mn-lt"/>
              </a:rPr>
              <a:t>voltage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(present situation) </a:t>
            </a:r>
            <a:endParaRPr lang="en-GB" sz="2800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E9DC86-961D-4502-AFF0-CFF7C0B462E2}" type="datetime1">
              <a:rPr lang="en-US" smtClean="0"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6AE65-A901-49C0-A50A-DDA9F71C617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67" y="1676400"/>
            <a:ext cx="478564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 txBox="1">
            <a:spLocks noGrp="1"/>
          </p:cNvSpPr>
          <p:nvPr>
            <p:ph sz="half" idx="2"/>
          </p:nvPr>
        </p:nvSpPr>
        <p:spPr>
          <a:xfrm>
            <a:off x="4724400" y="1828800"/>
            <a:ext cx="4038600" cy="37364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Present situation (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750 kW limit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7.5 MV for nominal current (1.5 A) </a:t>
            </a:r>
          </a:p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 25 ns beam with 1.56x10</a:t>
            </a:r>
            <a:r>
              <a:rPr lang="en-US" sz="16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/bunch (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Irf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=2.0 A) will have (4-5) MV </a:t>
            </a:r>
          </a:p>
          <a:p>
            <a:pPr marL="285750" indent="-285750">
              <a:buFont typeface="Symbol"/>
              <a:buChar char="Þ"/>
            </a:pP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20%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longer bunches for the 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same </a:t>
            </a:r>
            <a:r>
              <a:rPr lang="en-US" sz="1600" dirty="0" err="1" smtClean="0">
                <a:solidFill>
                  <a:srgbClr val="CC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emittance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16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Symbol"/>
              <a:buChar char="Þ"/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ignificantly 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increased losses in LHC 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1.0 MW pulsing: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7.5 MV  up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to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2.0 A </a:t>
            </a:r>
          </a:p>
          <a:p>
            <a:pPr marL="0" indent="0">
              <a:buNone/>
            </a:pP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But what voltage is 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needed at this intensity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810000" y="2819400"/>
            <a:ext cx="0" cy="152400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070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Q20: bunch length on the flat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top</a:t>
            </a:r>
            <a:b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 ns beam (MD end 2012)</a:t>
            </a:r>
            <a:endParaRPr lang="en-GB" sz="2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672FC-AA04-4938-95FD-EB3A94ABB633}" type="datetime1">
              <a:rPr lang="en-US" smtClean="0"/>
              <a:t>7/17/2013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A9173-EAC6-4993-840D-0E86289B768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" name="Picture 2" descr="C:\MatlabFiles\MD_2012_11_15_analysis\analysis_plots\quadOscill_MD202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2133600"/>
            <a:ext cx="4003675" cy="300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MatlabFiles\MD_2012_10_03_analysis\analysis_plots\MD130_quadOsc_modified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133600"/>
            <a:ext cx="4000500" cy="299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1"/>
          <p:cNvSpPr txBox="1">
            <a:spLocks noGrp="1"/>
          </p:cNvSpPr>
          <p:nvPr>
            <p:ph type="body" idx="1"/>
          </p:nvPr>
        </p:nvSpPr>
        <p:spPr>
          <a:xfrm>
            <a:off x="1752600" y="1828800"/>
            <a:ext cx="1702710" cy="30777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+mn-lt"/>
              </a:rPr>
              <a:t>N</a:t>
            </a:r>
            <a:r>
              <a:rPr lang="en-GB" sz="1400" baseline="-25000" dirty="0" smtClean="0">
                <a:latin typeface="+mn-lt"/>
              </a:rPr>
              <a:t>p</a:t>
            </a:r>
            <a:r>
              <a:rPr lang="en-GB" sz="1400" dirty="0" smtClean="0">
                <a:latin typeface="+mn-lt"/>
              </a:rPr>
              <a:t>~1.2x10</a:t>
            </a:r>
            <a:r>
              <a:rPr lang="en-GB" sz="1400" baseline="30000" dirty="0" smtClean="0">
                <a:latin typeface="+mn-lt"/>
              </a:rPr>
              <a:t>11</a:t>
            </a:r>
            <a:r>
              <a:rPr lang="en-GB" sz="1400" dirty="0" smtClean="0">
                <a:latin typeface="+mn-lt"/>
              </a:rPr>
              <a:t> p/b</a:t>
            </a:r>
            <a:endParaRPr lang="en-GB" sz="1400" dirty="0">
              <a:latin typeface="+mn-lt"/>
            </a:endParaRPr>
          </a:p>
        </p:txBody>
      </p:sp>
      <p:sp>
        <p:nvSpPr>
          <p:cNvPr id="13" name="Text Placeholder 12"/>
          <p:cNvSpPr txBox="1">
            <a:spLocks noGrp="1"/>
          </p:cNvSpPr>
          <p:nvPr>
            <p:ph type="body" sz="quarter" idx="3"/>
          </p:nvPr>
        </p:nvSpPr>
        <p:spPr>
          <a:xfrm>
            <a:off x="5638800" y="1828800"/>
            <a:ext cx="1816523" cy="30777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+mn-lt"/>
              </a:rPr>
              <a:t>N</a:t>
            </a:r>
            <a:r>
              <a:rPr lang="en-GB" sz="1400" baseline="-25000" dirty="0" smtClean="0">
                <a:latin typeface="+mn-lt"/>
              </a:rPr>
              <a:t>p</a:t>
            </a:r>
            <a:r>
              <a:rPr lang="en-GB" sz="1400" dirty="0" smtClean="0">
                <a:latin typeface="+mn-lt"/>
              </a:rPr>
              <a:t>~1.35x10</a:t>
            </a:r>
            <a:r>
              <a:rPr lang="en-GB" sz="1400" baseline="30000" dirty="0" smtClean="0">
                <a:latin typeface="+mn-lt"/>
              </a:rPr>
              <a:t>11</a:t>
            </a:r>
            <a:r>
              <a:rPr lang="en-GB" sz="1400" dirty="0" smtClean="0">
                <a:latin typeface="+mn-lt"/>
              </a:rPr>
              <a:t> p/b</a:t>
            </a:r>
            <a:endParaRPr lang="en-GB" sz="14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0" y="4494311"/>
            <a:ext cx="1905000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T</a:t>
            </a:r>
            <a:r>
              <a:rPr lang="en-US" sz="1400" dirty="0" smtClean="0">
                <a:latin typeface="+mn-lt"/>
              </a:rPr>
              <a:t>. Argyropoulos et al.</a:t>
            </a:r>
            <a:endParaRPr lang="en-GB" sz="14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51562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/>
              <a:buChar char="Þ"/>
            </a:pPr>
            <a:r>
              <a:rPr lang="en-US" sz="1600" dirty="0">
                <a:solidFill>
                  <a:srgbClr val="CC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ow </a:t>
            </a:r>
            <a:r>
              <a:rPr lang="en-US" sz="1600" dirty="0" err="1">
                <a:solidFill>
                  <a:srgbClr val="CC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γ</a:t>
            </a:r>
            <a:r>
              <a:rPr lang="en-US" sz="1600" baseline="-25000" dirty="0" err="1" smtClean="0">
                <a:solidFill>
                  <a:srgbClr val="CC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to gain stability V ~ </a:t>
            </a:r>
            <a:r>
              <a:rPr lang="el-GR" sz="1600" dirty="0" smtClean="0">
                <a:solidFill>
                  <a:srgbClr val="CC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η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 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same stability with lower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emittance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(as now</a:t>
            </a:r>
          </a:p>
          <a:p>
            <a:pPr marL="285750" indent="-285750">
              <a:buFont typeface="Symbol"/>
              <a:buChar char="Þ"/>
            </a:pP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Bunch length increases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with intensity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due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to instabilities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(or controlled blow-up) and</a:t>
            </a:r>
          </a:p>
          <a:p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PS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emittance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Here on flat top 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11 % increase in </a:t>
            </a:r>
            <a:r>
              <a:rPr lang="el-GR" sz="1600" dirty="0">
                <a:solidFill>
                  <a:srgbClr val="CC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lang="en-US" sz="1600" baseline="-25000" dirty="0" err="1" smtClean="0">
                <a:solidFill>
                  <a:srgbClr val="CC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avg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for 12% in intensity!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Reference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point:  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N</a:t>
            </a:r>
            <a:r>
              <a:rPr lang="en-GB" sz="1600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~1.35x10</a:t>
            </a:r>
            <a:r>
              <a:rPr lang="en-GB" sz="1600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p/b (1.7 A), bunch length 1.7 ns (BQM max 1.9 ns)</a:t>
            </a:r>
            <a:endParaRPr lang="en-US" sz="1600" dirty="0">
              <a:solidFill>
                <a:srgbClr val="CC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4091350"/>
            <a:ext cx="1168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solidFill>
                  <a:srgbClr val="CC0099"/>
                </a:solidFill>
                <a:latin typeface="+mn-lt"/>
                <a:ea typeface="Tahoma"/>
                <a:cs typeface="Tahoma"/>
              </a:rPr>
              <a:t>τ</a:t>
            </a:r>
            <a:r>
              <a:rPr lang="en-US" sz="1400" baseline="-25000" dirty="0" err="1" smtClean="0">
                <a:solidFill>
                  <a:srgbClr val="CC0099"/>
                </a:solidFill>
                <a:latin typeface="+mn-lt"/>
              </a:rPr>
              <a:t>avg</a:t>
            </a:r>
            <a:r>
              <a:rPr lang="en-US" sz="1400" dirty="0" smtClean="0">
                <a:solidFill>
                  <a:srgbClr val="CC0099"/>
                </a:solidFill>
                <a:latin typeface="+mn-lt"/>
              </a:rPr>
              <a:t>=1.47 ns</a:t>
            </a:r>
            <a:endParaRPr lang="en-GB" sz="1400" dirty="0">
              <a:solidFill>
                <a:srgbClr val="CC0099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3948442"/>
            <a:ext cx="1168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solidFill>
                  <a:srgbClr val="CC0099"/>
                </a:solidFill>
                <a:latin typeface="+mn-lt"/>
                <a:ea typeface="Tahoma"/>
                <a:cs typeface="Tahoma"/>
              </a:rPr>
              <a:t>τ</a:t>
            </a:r>
            <a:r>
              <a:rPr lang="en-US" sz="1400" baseline="-25000" dirty="0" err="1" smtClean="0">
                <a:solidFill>
                  <a:srgbClr val="CC0099"/>
                </a:solidFill>
                <a:latin typeface="+mn-lt"/>
              </a:rPr>
              <a:t>avg</a:t>
            </a:r>
            <a:r>
              <a:rPr lang="en-US" sz="1400" dirty="0" smtClean="0">
                <a:solidFill>
                  <a:srgbClr val="CC0099"/>
                </a:solidFill>
                <a:latin typeface="+mn-lt"/>
              </a:rPr>
              <a:t>=1.63 ns</a:t>
            </a:r>
            <a:endParaRPr lang="en-GB" sz="1400" dirty="0">
              <a:solidFill>
                <a:srgbClr val="CC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4225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oltage required for higher intensities</a:t>
            </a:r>
            <a:endParaRPr lang="en-GB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Voltage (V</a:t>
            </a:r>
            <a:r>
              <a:rPr lang="en-US" sz="2000" baseline="30000" dirty="0"/>
              <a:t> </a:t>
            </a:r>
            <a:r>
              <a:rPr lang="en-US" sz="2000" baseline="30000" dirty="0" smtClean="0"/>
              <a:t>~</a:t>
            </a:r>
            <a:r>
              <a:rPr lang="en-US" sz="2000" dirty="0" smtClean="0"/>
              <a:t> ɛ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 to avoid </a:t>
            </a:r>
          </a:p>
          <a:p>
            <a:pPr lvl="1"/>
            <a:r>
              <a:rPr lang="en-US" sz="1600" dirty="0" smtClean="0">
                <a:solidFill>
                  <a:srgbClr val="0070C0"/>
                </a:solidFill>
              </a:rPr>
              <a:t>loss of Landau damping (LD):</a:t>
            </a:r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N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~ ɛ</a:t>
            </a:r>
            <a:r>
              <a:rPr lang="en-US" sz="1600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5/2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/V</a:t>
            </a:r>
            <a:r>
              <a:rPr lang="en-US" sz="1600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1/4 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and  V~N</a:t>
            </a:r>
            <a:endParaRPr lang="en-US" sz="1600" baseline="30000" dirty="0" smtClean="0"/>
          </a:p>
          <a:p>
            <a:pPr lvl="1"/>
            <a:r>
              <a:rPr lang="en-US" sz="1600" dirty="0" smtClean="0">
                <a:solidFill>
                  <a:srgbClr val="990033"/>
                </a:solidFill>
              </a:rPr>
              <a:t>microwave instability (MW): </a:t>
            </a:r>
            <a:r>
              <a:rPr lang="en-US" sz="1600" dirty="0" smtClean="0">
                <a:solidFill>
                  <a:srgbClr val="990033"/>
                </a:solidFill>
              </a:rPr>
              <a:t>        </a:t>
            </a:r>
            <a:r>
              <a:rPr lang="en-US" sz="1600" dirty="0" smtClean="0"/>
              <a:t>N </a:t>
            </a:r>
            <a:r>
              <a:rPr lang="en-US" sz="1600" dirty="0"/>
              <a:t>~</a:t>
            </a:r>
            <a:r>
              <a:rPr lang="en-US" sz="1600" dirty="0">
                <a:solidFill>
                  <a:srgbClr val="990033"/>
                </a:solidFill>
              </a:rPr>
              <a:t>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ɛ</a:t>
            </a:r>
            <a:r>
              <a:rPr lang="en-US" sz="1600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3/2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en-US" sz="1600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1/4 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and  V~N</a:t>
            </a:r>
            <a:endParaRPr lang="en-US" sz="1600" baseline="30000" dirty="0"/>
          </a:p>
          <a:p>
            <a:pPr lvl="1"/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xperiment: </a:t>
            </a:r>
            <a:r>
              <a:rPr lang="en-US" sz="1600" dirty="0" err="1" smtClean="0">
                <a:solidFill>
                  <a:srgbClr val="99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lang="en-US" sz="1600" dirty="0" err="1" smtClean="0">
                <a:solidFill>
                  <a:srgbClr val="99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~N</a:t>
            </a:r>
            <a:r>
              <a:rPr lang="en-US" sz="1600" baseline="30000" dirty="0" smtClean="0">
                <a:solidFill>
                  <a:srgbClr val="99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smtClean="0">
                <a:solidFill>
                  <a:srgbClr val="99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(?)</a:t>
            </a:r>
            <a:endParaRPr lang="en-US" sz="1600" dirty="0">
              <a:solidFill>
                <a:srgbClr val="990033"/>
              </a:solidFill>
            </a:endParaRPr>
          </a:p>
          <a:p>
            <a:pPr lvl="1"/>
            <a:endParaRPr lang="en-GB" sz="1600" dirty="0">
              <a:solidFill>
                <a:srgbClr val="99003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Potential well distortion (PWD) due to induced voltage (~</a:t>
            </a:r>
            <a:r>
              <a:rPr lang="el-GR" sz="2000" dirty="0" smtClean="0">
                <a:latin typeface="Tahoma"/>
                <a:ea typeface="Tahoma"/>
                <a:cs typeface="Tahoma"/>
              </a:rPr>
              <a:t>τ</a:t>
            </a:r>
            <a:r>
              <a:rPr lang="en-US" sz="2000" baseline="30000" dirty="0" smtClean="0">
                <a:latin typeface="Tahoma"/>
                <a:ea typeface="Tahoma"/>
                <a:cs typeface="Tahoma"/>
              </a:rPr>
              <a:t>-3</a:t>
            </a:r>
            <a:r>
              <a:rPr lang="en-US" sz="2000" dirty="0" smtClean="0"/>
              <a:t> for </a:t>
            </a:r>
            <a:r>
              <a:rPr lang="en-US" sz="2000" dirty="0" err="1" smtClean="0"/>
              <a:t>ImZ</a:t>
            </a:r>
            <a:r>
              <a:rPr lang="en-US" sz="2000" dirty="0" smtClean="0"/>
              <a:t>/n=3.5 Ohm and </a:t>
            </a:r>
            <a:r>
              <a:rPr lang="el-GR" sz="2000" dirty="0" smtClean="0"/>
              <a:t>τ</a:t>
            </a:r>
            <a:r>
              <a:rPr lang="en-US" sz="2000" dirty="0" smtClean="0"/>
              <a:t>=1.7 ns</a:t>
            </a:r>
          </a:p>
          <a:p>
            <a:pPr lvl="1"/>
            <a:r>
              <a:rPr lang="en-US" sz="1600" dirty="0" smtClean="0">
                <a:solidFill>
                  <a:srgbClr val="0070C0"/>
                </a:solidFill>
              </a:rPr>
              <a:t>parabolic bunch profile (</a:t>
            </a:r>
            <a:r>
              <a:rPr lang="el-GR" sz="1600" dirty="0" smtClean="0">
                <a:solidFill>
                  <a:srgbClr val="0070C0"/>
                </a:solidFill>
              </a:rPr>
              <a:t>μ</a:t>
            </a:r>
            <a:r>
              <a:rPr lang="en-US" sz="1600" dirty="0" smtClean="0">
                <a:solidFill>
                  <a:srgbClr val="0070C0"/>
                </a:solidFill>
              </a:rPr>
              <a:t>=1)</a:t>
            </a:r>
          </a:p>
          <a:p>
            <a:pPr lvl="1"/>
            <a:r>
              <a:rPr lang="en-US" sz="1600" dirty="0" smtClean="0">
                <a:solidFill>
                  <a:srgbClr val="990033"/>
                </a:solidFill>
              </a:rPr>
              <a:t>parabolic amplitude (</a:t>
            </a:r>
            <a:r>
              <a:rPr lang="el-GR" sz="1600" dirty="0" smtClean="0">
                <a:solidFill>
                  <a:srgbClr val="990033"/>
                </a:solidFill>
              </a:rPr>
              <a:t>μ</a:t>
            </a:r>
            <a:r>
              <a:rPr lang="en-US" sz="1600" dirty="0" smtClean="0">
                <a:solidFill>
                  <a:srgbClr val="990033"/>
                </a:solidFill>
              </a:rPr>
              <a:t>=3/2)</a:t>
            </a:r>
            <a:endParaRPr lang="en-GB" sz="1600" dirty="0">
              <a:solidFill>
                <a:srgbClr val="990033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E9DC86-961D-4502-AFF0-CFF7C0B462E2}" type="datetime1">
              <a:rPr lang="en-US" smtClean="0"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6AE65-A901-49C0-A50A-DDA9F71C617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083272"/>
              </p:ext>
            </p:extLst>
          </p:nvPr>
        </p:nvGraphicFramePr>
        <p:xfrm>
          <a:off x="533400" y="3581400"/>
          <a:ext cx="3618689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Acrobat Document" r:id="rId3" imgW="3428797" imgH="2238172" progId="AcroExch.Document.11">
                  <p:embed/>
                </p:oleObj>
              </mc:Choice>
              <mc:Fallback>
                <p:oleObj name="Acrobat Document" r:id="rId3" imgW="3428797" imgH="223817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3581400"/>
                        <a:ext cx="3618689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830542"/>
              </p:ext>
            </p:extLst>
          </p:nvPr>
        </p:nvGraphicFramePr>
        <p:xfrm>
          <a:off x="4495800" y="3581400"/>
          <a:ext cx="3657600" cy="236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0" name="Acrobat Document" r:id="rId5" imgW="3428797" imgH="2219257" progId="AcroExch.Document.11">
                  <p:embed/>
                </p:oleObj>
              </mc:Choice>
              <mc:Fallback>
                <p:oleObj name="Acrobat Document" r:id="rId5" imgW="3428797" imgH="221925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5800" y="3581400"/>
                        <a:ext cx="3657600" cy="2367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9651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+mn-lt"/>
              </a:rPr>
              <a:t>Flat top: available and needed voltage for 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 present situation and with 1.0 MW pulsing </a:t>
            </a:r>
            <a:endParaRPr lang="en-US" sz="2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105CD8-2847-4BEA-BCDA-02CD3AC319FB}" type="datetime1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F69A5-33DB-4FC1-842D-3E5ADAFBEA1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95400"/>
            <a:ext cx="5334000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90600" y="4648200"/>
            <a:ext cx="7128933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 nominal current (1.5 A) we have now 7.5 MV</a:t>
            </a:r>
          </a:p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 25ns beam with 1.56x10</a:t>
            </a:r>
            <a:r>
              <a:rPr lang="en-US" sz="16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/bunch (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Irf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=2.0 A) will have (4-5) MV </a:t>
            </a:r>
          </a:p>
          <a:p>
            <a:pPr marL="285750" indent="-285750">
              <a:buFont typeface="Symbol"/>
              <a:buChar char="Þ"/>
            </a:pP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20%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longer bunches for the 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same </a:t>
            </a:r>
            <a:r>
              <a:rPr lang="en-US" sz="1600" dirty="0" err="1" smtClean="0">
                <a:solidFill>
                  <a:srgbClr val="CC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emittance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plus 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10%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from </a:t>
            </a:r>
            <a:r>
              <a:rPr lang="en-US" sz="1600" dirty="0" err="1" smtClean="0">
                <a:solidFill>
                  <a:srgbClr val="CC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emittance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increase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with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intensity (ɛ~N</a:t>
            </a:r>
            <a:r>
              <a:rPr lang="en-US" sz="16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1/2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due to instabilities </a:t>
            </a:r>
            <a:endParaRPr lang="en-US" sz="16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Symbol"/>
              <a:buChar char="Þ"/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ignificantly 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increased losses in LHC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(but already now the LHC filling is very sensitive to the BQM bunch length)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410200" y="1828800"/>
            <a:ext cx="1676400" cy="1032934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62800" y="1722391"/>
            <a:ext cx="1388533" cy="5847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 for </a:t>
            </a:r>
            <a:r>
              <a:rPr lang="el-GR" dirty="0" smtClean="0">
                <a:latin typeface="Times New Roman"/>
                <a:cs typeface="Times New Roman"/>
              </a:rPr>
              <a:t>τ</a:t>
            </a:r>
            <a:r>
              <a:rPr lang="en-US" dirty="0" smtClean="0">
                <a:latin typeface="Times New Roman"/>
                <a:cs typeface="Times New Roman"/>
              </a:rPr>
              <a:t> = </a:t>
            </a:r>
            <a:r>
              <a:rPr lang="en-US" sz="1400" dirty="0" err="1" smtClean="0">
                <a:latin typeface="Tahoma" pitchFamily="34" charset="0"/>
                <a:cs typeface="Tahoma" pitchFamily="34" charset="0"/>
              </a:rPr>
              <a:t>const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sz="1400" dirty="0" smtClean="0">
                <a:latin typeface="Tahoma" pitchFamily="34" charset="0"/>
                <a:cs typeface="Tahoma" pitchFamily="34" charset="0"/>
              </a:rPr>
              <a:t>(LD &amp; PWD)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With 200 MHz upgrade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Tahoma"/>
                <a:ea typeface="Tahoma"/>
                <a:cs typeface="Tahoma"/>
              </a:rPr>
              <a:t>●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D6FA03-D39A-494D-9901-A89F1A7AE7BC}" type="datetime1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F69A5-33DB-4FC1-842D-3E5ADAFBEA1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9467"/>
            <a:ext cx="5322334" cy="352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79534" y="1658540"/>
            <a:ext cx="29072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Pulsing to 1.05 MW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=&gt;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OK for 1.9 A (1.5x10</a:t>
            </a:r>
            <a:r>
              <a:rPr lang="en-US" sz="1600" baseline="30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/bunch)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Full upgrade:</a:t>
            </a:r>
          </a:p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OK till 2.7 A (2.1x10</a:t>
            </a:r>
            <a:r>
              <a:rPr lang="en-US" sz="1600" baseline="30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- 10 MV for 3 A (2.3x10</a:t>
            </a:r>
            <a:r>
              <a:rPr lang="en-US" sz="16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/bunch); </a:t>
            </a:r>
          </a:p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12.5 MV are required </a:t>
            </a:r>
          </a:p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(LD limit + PWD) =&gt; 1.8 ns </a:t>
            </a:r>
          </a:p>
          <a:p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W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ith full upgrade: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FB bandwidth – 5 MHz, needed for HI (2.5 MHz now)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20% less impedance and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eam loading</a:t>
            </a:r>
            <a:endParaRPr lang="en-GB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259665" y="2362200"/>
            <a:ext cx="2302935" cy="1058333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71133" y="3420533"/>
            <a:ext cx="1388533" cy="5847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 for </a:t>
            </a:r>
            <a:r>
              <a:rPr lang="el-GR" dirty="0" smtClean="0">
                <a:latin typeface="Times New Roman"/>
                <a:cs typeface="Times New Roman"/>
              </a:rPr>
              <a:t>τ</a:t>
            </a:r>
            <a:r>
              <a:rPr lang="en-US" dirty="0" smtClean="0">
                <a:latin typeface="Times New Roman"/>
                <a:cs typeface="Times New Roman"/>
              </a:rPr>
              <a:t> = </a:t>
            </a:r>
            <a:r>
              <a:rPr lang="en-US" sz="1400" dirty="0" err="1" smtClean="0">
                <a:latin typeface="Tahoma" pitchFamily="34" charset="0"/>
                <a:cs typeface="Tahoma" pitchFamily="34" charset="0"/>
              </a:rPr>
              <a:t>const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sz="1400" dirty="0" smtClean="0">
                <a:latin typeface="Tahoma" pitchFamily="34" charset="0"/>
                <a:cs typeface="Tahoma" pitchFamily="34" charset="0"/>
              </a:rPr>
              <a:t>(LD &amp; PWD)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133600" y="2590800"/>
            <a:ext cx="152400" cy="41910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133600" y="2438400"/>
            <a:ext cx="762000" cy="57150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041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+mn-lt"/>
              </a:rPr>
              <a:t>Acceleration: voltage and power  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for nominal intensity in Q20 and Q26</a:t>
            </a:r>
            <a:endParaRPr lang="en-US" sz="28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Voltage</a:t>
            </a:r>
            <a:endParaRPr lang="en-U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dirty="0" smtClean="0"/>
              <a:t>Power</a:t>
            </a:r>
            <a:endParaRPr lang="en-US" b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82678E-F81E-4E83-9090-EC2CD8525120}" type="datetime1">
              <a:rPr lang="en-US" smtClean="0"/>
              <a:t>7/17/2013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upgrade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A9173-EAC6-4993-840D-0E86289B768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9801"/>
            <a:ext cx="3284801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1" y="2209802"/>
            <a:ext cx="3352799" cy="329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95400" y="5615001"/>
            <a:ext cx="678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=&gt; Power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is at the limit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also during acceleration </a:t>
            </a:r>
            <a:r>
              <a:rPr lang="en-US" sz="1600" dirty="0" smtClean="0">
                <a:solidFill>
                  <a:srgbClr val="CC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above </a:t>
            </a:r>
            <a:r>
              <a:rPr lang="en-US" sz="1600" smtClean="0">
                <a:solidFill>
                  <a:srgbClr val="CC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nominal intensity! </a:t>
            </a:r>
            <a:endParaRPr lang="en-GB" sz="1600" dirty="0">
              <a:solidFill>
                <a:srgbClr val="CC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18688</TotalTime>
  <Words>1206</Words>
  <Application>Microsoft Office PowerPoint</Application>
  <PresentationFormat>On-screen Show (4:3)</PresentationFormat>
  <Paragraphs>192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Custom Design</vt:lpstr>
      <vt:lpstr>Default Design</vt:lpstr>
      <vt:lpstr>1_Custom Design</vt:lpstr>
      <vt:lpstr>Adobe Acrobat Document</vt:lpstr>
      <vt:lpstr>SPS intensity limitation with  and without 200 MHz RF upgrade</vt:lpstr>
      <vt:lpstr>SPS 200 MHz RF system</vt:lpstr>
      <vt:lpstr>Voltage per cavity with/without upgrade </vt:lpstr>
      <vt:lpstr>Flat top: maximum voltage (present situation) </vt:lpstr>
      <vt:lpstr>Q20: bunch length on the flat top 25 ns beam (MD end 2012)</vt:lpstr>
      <vt:lpstr>Voltage required for higher intensities</vt:lpstr>
      <vt:lpstr>Flat top: available and needed voltage for   present situation and with 1.0 MW pulsing </vt:lpstr>
      <vt:lpstr>With 200 MHz upgrade</vt:lpstr>
      <vt:lpstr>Acceleration: voltage and power   for nominal intensity in Q20 and Q26</vt:lpstr>
      <vt:lpstr>SPS voltage programs for Q26 </vt:lpstr>
      <vt:lpstr>Voltage programs for Q20 (MDs)</vt:lpstr>
      <vt:lpstr>Transmission of 25 ns beam in MDs with Q20 optics</vt:lpstr>
      <vt:lpstr>Summary for the 200 MHz upgrade scenarios (flat top, 25 ns beam) </vt:lpstr>
      <vt:lpstr>  Summary </vt:lpstr>
      <vt:lpstr>PowerPoint Presentation</vt:lpstr>
      <vt:lpstr>Power/cavity in 4- &amp; 5- section cavities  with P4=P5 (but V4 ≠ V5)</vt:lpstr>
      <vt:lpstr>Effect of beam loading in the SPS 200 MHz RF  on emittance blow-up by band-limited noise 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Intensity upgrade plans for CERN injectors</dc:title>
  <dc:creator>elenas</dc:creator>
  <cp:lastModifiedBy>Elena Chapochnikova</cp:lastModifiedBy>
  <cp:revision>972</cp:revision>
  <dcterms:created xsi:type="dcterms:W3CDTF">2008-07-25T09:39:58Z</dcterms:created>
  <dcterms:modified xsi:type="dcterms:W3CDTF">2013-07-17T14:50:12Z</dcterms:modified>
</cp:coreProperties>
</file>