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3" r:id="rId3"/>
    <p:sldId id="257" r:id="rId4"/>
    <p:sldId id="258" r:id="rId5"/>
    <p:sldId id="259" r:id="rId6"/>
    <p:sldId id="280" r:id="rId7"/>
    <p:sldId id="281" r:id="rId8"/>
    <p:sldId id="274" r:id="rId9"/>
    <p:sldId id="264" r:id="rId10"/>
    <p:sldId id="282" r:id="rId11"/>
    <p:sldId id="275" r:id="rId12"/>
    <p:sldId id="265" r:id="rId13"/>
    <p:sldId id="269" r:id="rId14"/>
    <p:sldId id="270" r:id="rId15"/>
    <p:sldId id="272" r:id="rId16"/>
    <p:sldId id="283" r:id="rId17"/>
    <p:sldId id="276" r:id="rId18"/>
    <p:sldId id="266" r:id="rId19"/>
    <p:sldId id="267" r:id="rId20"/>
    <p:sldId id="277" r:id="rId21"/>
    <p:sldId id="271" r:id="rId22"/>
    <p:sldId id="278" r:id="rId23"/>
    <p:sldId id="263" r:id="rId24"/>
    <p:sldId id="279" r:id="rId25"/>
    <p:sldId id="26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84A-1103-44A0-B852-60186E67FB99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9EF8-CFA4-47C5-BDAE-50459053A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8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9EF8-CFA4-47C5-BDAE-50459053A57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6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79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91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9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8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59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57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9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1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44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7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D180F-4B7C-48C7-8100-589CBF0F1B68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16F65-E5A3-4B0A-B565-6E141AC7C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5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Where are we on the impedance of the new design of the SPS </a:t>
            </a:r>
            <a:r>
              <a:rPr lang="en-GB" dirty="0" err="1" smtClean="0"/>
              <a:t>wirescanner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861048"/>
            <a:ext cx="7088832" cy="17526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Mauro Migliorati, Benoit Salvant and Carlo Zannini</a:t>
            </a:r>
            <a:br>
              <a:rPr lang="en-GB" dirty="0" smtClean="0"/>
            </a:br>
            <a:r>
              <a:rPr lang="en-GB" dirty="0" smtClean="0"/>
              <a:t>for the impedance team</a:t>
            </a:r>
          </a:p>
          <a:p>
            <a:endParaRPr lang="en-GB" dirty="0"/>
          </a:p>
          <a:p>
            <a:r>
              <a:rPr lang="en-GB" dirty="0" smtClean="0"/>
              <a:t>Many thanks to </a:t>
            </a:r>
            <a:r>
              <a:rPr lang="en-GB" dirty="0" smtClean="0"/>
              <a:t>Hannes Bartosik, Nicolas </a:t>
            </a:r>
            <a:r>
              <a:rPr lang="en-GB" dirty="0" err="1" smtClean="0"/>
              <a:t>Critin</a:t>
            </a:r>
            <a:r>
              <a:rPr lang="en-GB" dirty="0" smtClean="0"/>
              <a:t>, </a:t>
            </a:r>
            <a:r>
              <a:rPr lang="en-GB" dirty="0" smtClean="0"/>
              <a:t>Heiko Damerau, B</a:t>
            </a:r>
            <a:r>
              <a:rPr lang="en-GB" dirty="0" smtClean="0"/>
              <a:t>ernd</a:t>
            </a:r>
            <a:r>
              <a:rPr lang="en-GB" dirty="0" smtClean="0"/>
              <a:t> </a:t>
            </a:r>
            <a:r>
              <a:rPr lang="en-GB" dirty="0" smtClean="0"/>
              <a:t>Dehning, </a:t>
            </a:r>
            <a:r>
              <a:rPr lang="en-GB" dirty="0" smtClean="0"/>
              <a:t>Federico </a:t>
            </a:r>
            <a:r>
              <a:rPr lang="en-GB" dirty="0" smtClean="0"/>
              <a:t>Roncarolo and </a:t>
            </a:r>
            <a:r>
              <a:rPr lang="en-GB" dirty="0" smtClean="0"/>
              <a:t>Ray </a:t>
            </a:r>
            <a:r>
              <a:rPr lang="en-GB" dirty="0" smtClean="0"/>
              <a:t>Veness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4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 smtClean="0"/>
              <a:t>Subtleties of the current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r>
              <a:rPr lang="en-GB" dirty="0" smtClean="0"/>
              <a:t>Taper in 416 H</a:t>
            </a:r>
          </a:p>
          <a:p>
            <a:r>
              <a:rPr lang="en-GB" dirty="0" smtClean="0"/>
              <a:t>vertical fork much wider than horizontal fork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>
                <a:sym typeface="Wingdings" pitchFamily="2" charset="2"/>
              </a:rPr>
              <a:t> resonance frequency change</a:t>
            </a:r>
            <a:endParaRPr lang="en-GB" dirty="0"/>
          </a:p>
        </p:txBody>
      </p:sp>
      <p:pic>
        <p:nvPicPr>
          <p:cNvPr id="3074" name="Picture 2" descr="\\cern.ch\dfs\Departments\AB\Groups\BI\Sections\BL\Perso\Jonathan\WS\WS_SPS_416_FERRITES_HEATING\IMG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39831"/>
            <a:ext cx="3310294" cy="24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ern.ch\dfs\Departments\AB\Groups\BI\Sections\BL\Perso\Jonathan\WS\WS_SPS_416_FERRITES_HEATING\IMG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60" y="3789039"/>
            <a:ext cx="3284764" cy="24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6310380"/>
            <a:ext cx="15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416H Wire out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169799" y="6310380"/>
            <a:ext cx="12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416 Wire 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49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Comparison for the resonant modes</a:t>
            </a:r>
            <a:br>
              <a:rPr lang="en-GB" sz="2800" dirty="0" smtClean="0"/>
            </a:br>
            <a:r>
              <a:rPr lang="en-GB" sz="2800" dirty="0" smtClean="0"/>
              <a:t>(no ferrites)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269894"/>
              </p:ext>
            </p:extLst>
          </p:nvPr>
        </p:nvGraphicFramePr>
        <p:xfrm>
          <a:off x="2195736" y="1196752"/>
          <a:ext cx="648072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296144"/>
                <a:gridCol w="1296144"/>
                <a:gridCol w="1296144"/>
                <a:gridCol w="129614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Shunt impedance (</a:t>
                      </a:r>
                      <a:r>
                        <a:rPr lang="en-GB" dirty="0" err="1" smtClean="0"/>
                        <a:t>kOhm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Fields close to</a:t>
                      </a:r>
                      <a:r>
                        <a:rPr lang="en-GB" baseline="0" dirty="0" smtClean="0"/>
                        <a:t> the wire?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Power loss at 450 GeV</a:t>
                      </a:r>
                    </a:p>
                    <a:p>
                      <a:r>
                        <a:rPr lang="en-GB" dirty="0" smtClean="0"/>
                        <a:t>(from LHC spectrum)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60 kW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470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3500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Yes </a:t>
                      </a:r>
                      <a:br>
                        <a:rPr lang="en-GB" dirty="0" smtClean="0">
                          <a:solidFill>
                            <a:srgbClr val="FFC000"/>
                          </a:solidFill>
                        </a:rPr>
                      </a:br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(partly H)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0.3 kW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569184"/>
              </p:ext>
            </p:extLst>
          </p:nvPr>
        </p:nvGraphicFramePr>
        <p:xfrm>
          <a:off x="2195736" y="3536216"/>
          <a:ext cx="655273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546"/>
                <a:gridCol w="1310546"/>
                <a:gridCol w="1310546"/>
                <a:gridCol w="1310546"/>
                <a:gridCol w="1310546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Shunt impedance (</a:t>
                      </a:r>
                      <a:r>
                        <a:rPr lang="en-GB" dirty="0" err="1" smtClean="0"/>
                        <a:t>kOhm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Fields close to the wire?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Power loss at 450 GeV</a:t>
                      </a:r>
                    </a:p>
                    <a:p>
                      <a:r>
                        <a:rPr lang="en-GB" dirty="0" smtClean="0"/>
                        <a:t>(from LHC spectrum)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290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18.5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1660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1.3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658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0.8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682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2.4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1020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 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2240072"/>
            <a:ext cx="127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design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001692"/>
            <a:ext cx="156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Current design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6237312"/>
            <a:ext cx="624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 Hopefully there are ferrites to partially damp these modes</a:t>
            </a:r>
            <a:r>
              <a:rPr lang="en-GB" dirty="0" smtClean="0">
                <a:sym typeface="Wingdings" pitchFamily="2" charset="2"/>
              </a:rPr>
              <a:t>!</a:t>
            </a:r>
          </a:p>
          <a:p>
            <a:r>
              <a:rPr lang="en-GB" dirty="0" smtClean="0">
                <a:sym typeface="Wingdings" pitchFamily="2" charset="2"/>
              </a:rPr>
              <a:t> Need to do that also for the SPS spectrum at injection energy?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06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762000"/>
          </a:xfrm>
        </p:spPr>
        <p:txBody>
          <a:bodyPr/>
          <a:lstStyle/>
          <a:p>
            <a:r>
              <a:rPr lang="en-US" dirty="0" smtClean="0"/>
              <a:t>Spectrum at injection</a:t>
            </a:r>
            <a:endParaRPr lang="en-US" dirty="0"/>
          </a:p>
        </p:txBody>
      </p:sp>
      <p:sp>
        <p:nvSpPr>
          <p:cNvPr id="18" name="Rettangolo 96"/>
          <p:cNvSpPr/>
          <p:nvPr/>
        </p:nvSpPr>
        <p:spPr>
          <a:xfrm>
            <a:off x="6438900" y="1124744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ttangolo 79"/>
          <p:cNvSpPr/>
          <p:nvPr/>
        </p:nvSpPr>
        <p:spPr>
          <a:xfrm>
            <a:off x="6667500" y="1124744"/>
            <a:ext cx="990600" cy="304800"/>
          </a:xfrm>
          <a:prstGeom prst="rect">
            <a:avLst/>
          </a:prstGeom>
          <a:solidFill>
            <a:srgbClr val="00F2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ettangolo 96"/>
          <p:cNvSpPr/>
          <p:nvPr/>
        </p:nvSpPr>
        <p:spPr>
          <a:xfrm>
            <a:off x="7658100" y="1124744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ttangolo 79"/>
          <p:cNvSpPr/>
          <p:nvPr/>
        </p:nvSpPr>
        <p:spPr>
          <a:xfrm>
            <a:off x="7886700" y="1124744"/>
            <a:ext cx="990600" cy="304800"/>
          </a:xfrm>
          <a:prstGeom prst="rect">
            <a:avLst/>
          </a:prstGeom>
          <a:solidFill>
            <a:srgbClr val="00F2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ttangolo 79"/>
          <p:cNvSpPr/>
          <p:nvPr/>
        </p:nvSpPr>
        <p:spPr>
          <a:xfrm>
            <a:off x="4229100" y="1124744"/>
            <a:ext cx="990600" cy="304800"/>
          </a:xfrm>
          <a:prstGeom prst="rect">
            <a:avLst/>
          </a:prstGeom>
          <a:solidFill>
            <a:srgbClr val="00F2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ettangolo 96"/>
          <p:cNvSpPr/>
          <p:nvPr/>
        </p:nvSpPr>
        <p:spPr>
          <a:xfrm>
            <a:off x="5219700" y="1124744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ttangolo 79"/>
          <p:cNvSpPr/>
          <p:nvPr/>
        </p:nvSpPr>
        <p:spPr>
          <a:xfrm>
            <a:off x="5448300" y="1124744"/>
            <a:ext cx="990600" cy="304800"/>
          </a:xfrm>
          <a:prstGeom prst="rect">
            <a:avLst/>
          </a:prstGeom>
          <a:solidFill>
            <a:srgbClr val="00F2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4229100" y="1428452"/>
            <a:ext cx="4648200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Calibri" pitchFamily="34" charset="0"/>
              </a:rPr>
              <a:t>25ns buckets</a:t>
            </a:r>
          </a:p>
        </p:txBody>
      </p:sp>
      <p:pic>
        <p:nvPicPr>
          <p:cNvPr id="28" name="Picture 27" descr="beam_spectrum_onlyboth.png"/>
          <p:cNvPicPr>
            <a:picLocks noChangeAspect="1"/>
          </p:cNvPicPr>
          <p:nvPr/>
        </p:nvPicPr>
        <p:blipFill>
          <a:blip r:embed="rId2" cstate="print"/>
          <a:srcRect r="5500"/>
          <a:stretch>
            <a:fillRect/>
          </a:stretch>
        </p:blipFill>
        <p:spPr>
          <a:xfrm>
            <a:off x="0" y="1629585"/>
            <a:ext cx="5810200" cy="384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11317"/>
            <a:ext cx="16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C. Zannini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99663" y="6021288"/>
            <a:ext cx="5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First lobe of the beam spectrum after around 700 MHz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5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Comparison for the resonant modes</a:t>
            </a:r>
            <a:br>
              <a:rPr lang="en-GB" sz="2800" dirty="0" smtClean="0"/>
            </a:br>
            <a:r>
              <a:rPr lang="en-GB" sz="2800" dirty="0" smtClean="0"/>
              <a:t>(no ferrites) modes also significant at injection?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498591"/>
              </p:ext>
            </p:extLst>
          </p:nvPr>
        </p:nvGraphicFramePr>
        <p:xfrm>
          <a:off x="2195736" y="1196752"/>
          <a:ext cx="648072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296144"/>
                <a:gridCol w="1296144"/>
                <a:gridCol w="1296144"/>
                <a:gridCol w="129614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Shunt impedance (</a:t>
                      </a:r>
                      <a:r>
                        <a:rPr lang="en-GB" dirty="0" err="1" smtClean="0"/>
                        <a:t>kOhm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Fields close to</a:t>
                      </a:r>
                      <a:r>
                        <a:rPr lang="en-GB" baseline="0" dirty="0" smtClean="0"/>
                        <a:t> the wire?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Power loss at 450 GeV</a:t>
                      </a:r>
                    </a:p>
                    <a:p>
                      <a:r>
                        <a:rPr lang="en-GB" dirty="0" smtClean="0"/>
                        <a:t>(from LHC spectrum)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60 kW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470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3500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Yes </a:t>
                      </a:r>
                      <a:br>
                        <a:rPr lang="en-GB" dirty="0" smtClean="0">
                          <a:solidFill>
                            <a:srgbClr val="FFC000"/>
                          </a:solidFill>
                        </a:rPr>
                      </a:br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(partly H)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0.3 kW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046974"/>
              </p:ext>
            </p:extLst>
          </p:nvPr>
        </p:nvGraphicFramePr>
        <p:xfrm>
          <a:off x="2195736" y="3536216"/>
          <a:ext cx="655273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546"/>
                <a:gridCol w="1310546"/>
                <a:gridCol w="1310546"/>
                <a:gridCol w="1310546"/>
                <a:gridCol w="1310546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Shunt impedance (</a:t>
                      </a:r>
                      <a:r>
                        <a:rPr lang="en-GB" dirty="0" err="1" smtClean="0"/>
                        <a:t>kOhm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Fields close to the wire?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Power loss at 450 GeV</a:t>
                      </a:r>
                    </a:p>
                    <a:p>
                      <a:r>
                        <a:rPr lang="en-GB" dirty="0" smtClean="0"/>
                        <a:t>(from LHC spectrum)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290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18.5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1660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1.3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658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0.8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682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2.4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1020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Yes 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kW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2240072"/>
            <a:ext cx="127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design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001692"/>
            <a:ext cx="156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Current design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6237312"/>
            <a:ext cx="599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 Hopefully there are ferrites to partially damp these modes</a:t>
            </a:r>
            <a:r>
              <a:rPr lang="en-GB" dirty="0" smtClean="0">
                <a:sym typeface="Wingdings" pitchFamily="2" charset="2"/>
              </a:rPr>
              <a:t>!</a:t>
            </a:r>
            <a:endParaRPr lang="en-GB" dirty="0" smtClean="0">
              <a:sym typeface="Wingdings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2348880"/>
            <a:ext cx="64807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195736" y="2771030"/>
            <a:ext cx="6480720" cy="58596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195736" y="4653136"/>
            <a:ext cx="64807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95736" y="5078043"/>
            <a:ext cx="6480720" cy="727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0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Simulated power loss with 50 ns SPS beam with ferrite as a function of bunch length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2" name="Picture 4" descr="\\cern.ch\dfs\Users\b\bsalvant\Documents\wirescanner_PWL_50nsbe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100001" cy="4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3607" y="5877272"/>
            <a:ext cx="5943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Still between 50 and 100 W in the ferrite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Is that ok with the duty factor of LHC beams in the SPS?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Would cooling be needed and is it possible to cool there? 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50027" y="2110341"/>
            <a:ext cx="14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Carlo Zannini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9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loss (with ferrites)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72009"/>
            <a:ext cx="4211960" cy="29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" y="2708920"/>
            <a:ext cx="4389496" cy="31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3676382"/>
            <a:ext cx="127676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New design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84376" y="4274500"/>
            <a:ext cx="24147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modified design (Heiko)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504872"/>
            <a:ext cx="15629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Current design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70779" y="4581128"/>
            <a:ext cx="22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Predicted for post LS1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25431" y="330705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HL-LHC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719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New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11339" r="1059" b="22972"/>
          <a:stretch/>
        </p:blipFill>
        <p:spPr bwMode="auto">
          <a:xfrm>
            <a:off x="323528" y="1124744"/>
            <a:ext cx="3803855" cy="26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t="11694" b="22461"/>
          <a:stretch/>
        </p:blipFill>
        <p:spPr bwMode="auto">
          <a:xfrm>
            <a:off x="348209" y="3861048"/>
            <a:ext cx="3719735" cy="255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26876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 field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400506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GB" dirty="0" smtClean="0"/>
              <a:t> field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78359" y="76470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138 MHz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10669" b="22537"/>
          <a:stretch/>
        </p:blipFill>
        <p:spPr bwMode="auto">
          <a:xfrm>
            <a:off x="4564465" y="1052736"/>
            <a:ext cx="401530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2" y="69269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472MHz</a:t>
            </a:r>
            <a:endParaRPr lang="en-GB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t="11561" b="22554"/>
          <a:stretch/>
        </p:blipFill>
        <p:spPr bwMode="auto">
          <a:xfrm>
            <a:off x="4641656" y="3861048"/>
            <a:ext cx="3890784" cy="268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6016" y="126876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 field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400506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GB" dirty="0" smtClean="0"/>
              <a:t>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2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Old design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14325" r="1426" b="23819"/>
          <a:stretch/>
        </p:blipFill>
        <p:spPr bwMode="auto">
          <a:xfrm>
            <a:off x="47888" y="1451213"/>
            <a:ext cx="2686617" cy="17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13252" r="1496" b="23495"/>
          <a:stretch/>
        </p:blipFill>
        <p:spPr bwMode="auto">
          <a:xfrm>
            <a:off x="35496" y="3375678"/>
            <a:ext cx="2697956" cy="179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14262" b="23883"/>
          <a:stretch/>
        </p:blipFill>
        <p:spPr bwMode="auto">
          <a:xfrm>
            <a:off x="2051720" y="1667265"/>
            <a:ext cx="2753112" cy="175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14111" b="22371"/>
          <a:stretch/>
        </p:blipFill>
        <p:spPr bwMode="auto">
          <a:xfrm>
            <a:off x="2051720" y="3572697"/>
            <a:ext cx="2754573" cy="180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12789" b="22861"/>
          <a:stretch/>
        </p:blipFill>
        <p:spPr bwMode="auto">
          <a:xfrm>
            <a:off x="4059240" y="2108965"/>
            <a:ext cx="2736982" cy="182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7" t="12350" b="21941"/>
          <a:stretch/>
        </p:blipFill>
        <p:spPr bwMode="auto">
          <a:xfrm>
            <a:off x="3995936" y="4014651"/>
            <a:ext cx="2727600" cy="186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t="6149" r="1444" b="31550"/>
          <a:stretch/>
        </p:blipFill>
        <p:spPr bwMode="auto">
          <a:xfrm>
            <a:off x="6388797" y="2996952"/>
            <a:ext cx="2679229" cy="176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5767" r="1314" b="30889"/>
          <a:stretch/>
        </p:blipFill>
        <p:spPr bwMode="auto">
          <a:xfrm>
            <a:off x="6404148" y="5027842"/>
            <a:ext cx="2704356" cy="179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093296"/>
            <a:ext cx="571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GB" dirty="0" smtClean="0"/>
              <a:t>All fields for all modes are located around the wire forks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/>
              <a:t>Ferrite location not ideal.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14263" y="105273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293 MHz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974503" y="126654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658 MHz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934943" y="256490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1018 MHz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004048" y="170080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681 MHz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7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243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Previous measurements </a:t>
            </a:r>
            <a:br>
              <a:rPr lang="en-GB" dirty="0" smtClean="0"/>
            </a:br>
            <a:r>
              <a:rPr lang="en-GB" dirty="0" smtClean="0"/>
              <a:t>by Federico et al in 2003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11758" r="40164" b="28671"/>
          <a:stretch/>
        </p:blipFill>
        <p:spPr bwMode="auto">
          <a:xfrm>
            <a:off x="35496" y="1758304"/>
            <a:ext cx="3286894" cy="41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130536"/>
              </p:ext>
            </p:extLst>
          </p:nvPr>
        </p:nvGraphicFramePr>
        <p:xfrm>
          <a:off x="5136143" y="2638342"/>
          <a:ext cx="3931638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546"/>
                <a:gridCol w="1310546"/>
                <a:gridCol w="1310546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</a:t>
                      </a:r>
                    </a:p>
                    <a:p>
                      <a:r>
                        <a:rPr lang="en-GB" dirty="0" smtClean="0"/>
                        <a:t>Of main modes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Shunt impedance (</a:t>
                      </a:r>
                      <a:r>
                        <a:rPr lang="en-GB" dirty="0" err="1" smtClean="0"/>
                        <a:t>kOhm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290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18.5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1660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658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7000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682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5500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1020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12000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3608" y="5949280"/>
            <a:ext cx="6332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 Modes around 700 MHz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/>
              <a:t>To be checked with the actual location of shielding and ferrite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/>
              <a:t>To be checked with simulations of transmission measurements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131066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i="1" dirty="0"/>
              <a:t>Cavity Mode Related Wire Breaking of the SPS Wire Scanners and Loss Measurements of Wire Materials" F. Caspers, B. Dehning, E. Jensen, J. </a:t>
            </a:r>
            <a:r>
              <a:rPr lang="en-GB" sz="1100" i="1" dirty="0" err="1"/>
              <a:t>Koopman</a:t>
            </a:r>
            <a:r>
              <a:rPr lang="en-GB" sz="1100" i="1" dirty="0"/>
              <a:t>, J.F. </a:t>
            </a:r>
            <a:r>
              <a:rPr lang="en-GB" sz="1100" i="1" dirty="0" err="1"/>
              <a:t>Malo</a:t>
            </a:r>
            <a:r>
              <a:rPr lang="en-GB" sz="1100" i="1" dirty="0"/>
              <a:t>, F. Roncarolo - </a:t>
            </a:r>
            <a:r>
              <a:rPr lang="en-GB" sz="1100" i="1" dirty="0" err="1"/>
              <a:t>Proc</a:t>
            </a:r>
            <a:r>
              <a:rPr lang="en-GB" sz="1100" i="1" dirty="0"/>
              <a:t> DIPAC 2003 </a:t>
            </a:r>
            <a:endParaRPr lang="en-GB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004048" y="2060848"/>
            <a:ext cx="419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 results (from </a:t>
            </a:r>
            <a:r>
              <a:rPr lang="en-GB" dirty="0" err="1" smtClean="0"/>
              <a:t>eigenmode</a:t>
            </a:r>
            <a:r>
              <a:rPr lang="en-GB" dirty="0" smtClean="0"/>
              <a:t>, 2013)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79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Example of Wall current monitor (J. </a:t>
            </a:r>
            <a:r>
              <a:rPr lang="en-GB" sz="2800" dirty="0" err="1" smtClean="0"/>
              <a:t>Belleman</a:t>
            </a:r>
            <a:r>
              <a:rPr lang="en-GB" sz="2800" dirty="0" smtClean="0"/>
              <a:t> - BI) </a:t>
            </a:r>
            <a:r>
              <a:rPr lang="en-GB" sz="2000" dirty="0" smtClean="0"/>
              <a:t>impedance reduction of the pipe interruption with coaxial line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" y="3351154"/>
            <a:ext cx="4798418" cy="281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39695"/>
            <a:ext cx="4294362" cy="251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09" y="6283106"/>
            <a:ext cx="882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This reduction of the impedance of the gap does not seem possible with the wire scanner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/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Summary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400" dirty="0" smtClean="0"/>
              <a:t>New design of wire scanner seems very unfavourable from the impedance point of view due to the abrupt unmatched beam pipe </a:t>
            </a:r>
            <a:r>
              <a:rPr lang="en-GB" sz="2400" dirty="0" smtClean="0"/>
              <a:t>interruption</a:t>
            </a:r>
          </a:p>
          <a:p>
            <a:endParaRPr lang="en-GB" sz="2400" dirty="0"/>
          </a:p>
          <a:p>
            <a:r>
              <a:rPr lang="en-GB" sz="2400" dirty="0" smtClean="0"/>
              <a:t>Interesting solution proposed by Heiko and Hannes after MSWG helps reducing impedance, but not feasible for BI.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Putting ferrites reduces efficiently the heat load, but:</a:t>
            </a:r>
          </a:p>
          <a:p>
            <a:pPr lvl="1"/>
            <a:r>
              <a:rPr lang="en-GB" sz="2000" dirty="0" smtClean="0"/>
              <a:t>Is it possible to put ferrites there?</a:t>
            </a:r>
          </a:p>
          <a:p>
            <a:pPr lvl="1"/>
            <a:r>
              <a:rPr lang="en-GB" sz="2000" dirty="0" smtClean="0"/>
              <a:t>If needed, is it possible to cool the ferrites?</a:t>
            </a:r>
          </a:p>
          <a:p>
            <a:endParaRPr lang="en-GB" sz="2400" dirty="0"/>
          </a:p>
          <a:p>
            <a:r>
              <a:rPr lang="en-GB" sz="2400" dirty="0" smtClean="0"/>
              <a:t>Work still on-going to:</a:t>
            </a:r>
          </a:p>
          <a:p>
            <a:pPr lvl="1"/>
            <a:r>
              <a:rPr lang="en-GB" sz="2000" dirty="0" smtClean="0"/>
              <a:t>Find acceptable solutions</a:t>
            </a:r>
            <a:endParaRPr lang="en-GB" sz="2000" dirty="0" smtClean="0"/>
          </a:p>
          <a:p>
            <a:pPr lvl="1"/>
            <a:r>
              <a:rPr lang="en-GB" sz="2000" dirty="0" smtClean="0"/>
              <a:t>Compare with previous measurements of Federico</a:t>
            </a:r>
          </a:p>
          <a:p>
            <a:pPr lvl="1"/>
            <a:r>
              <a:rPr lang="en-GB" sz="2000" dirty="0" smtClean="0"/>
              <a:t>See the impact of the position of the wire in the tank</a:t>
            </a:r>
          </a:p>
          <a:p>
            <a:pPr lvl="1"/>
            <a:endParaRPr lang="en-GB" sz="2000" dirty="0" smtClean="0"/>
          </a:p>
          <a:p>
            <a:pPr marL="57150" indent="0">
              <a:buNone/>
            </a:pPr>
            <a:endParaRPr lang="en-GB" sz="2400" dirty="0"/>
          </a:p>
          <a:p>
            <a:pPr marL="57150" indent="0">
              <a:buNone/>
            </a:pPr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0393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/>
          <a:lstStyle/>
          <a:p>
            <a:r>
              <a:rPr lang="en-GB" dirty="0" smtClean="0"/>
              <a:t>New Model (LHC)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CATIA model from Nicolas </a:t>
            </a:r>
            <a:r>
              <a:rPr lang="en-GB" sz="2000" dirty="0" err="1" smtClean="0"/>
              <a:t>Critin</a:t>
            </a:r>
            <a:endParaRPr lang="en-GB" sz="2000" dirty="0" smtClean="0"/>
          </a:p>
          <a:p>
            <a:r>
              <a:rPr lang="en-GB" sz="2000" dirty="0" smtClean="0"/>
              <a:t>Model heavily simplified </a:t>
            </a:r>
            <a:br>
              <a:rPr lang="en-GB" sz="2000" dirty="0" smtClean="0"/>
            </a:br>
            <a:r>
              <a:rPr lang="en-GB" sz="2000" dirty="0" smtClean="0"/>
              <a:t>to be able to mesh the geometry </a:t>
            </a:r>
          </a:p>
          <a:p>
            <a:r>
              <a:rPr lang="en-GB" sz="2000" dirty="0" smtClean="0"/>
              <a:t>Only one longitudinal gap (2.3 mm)</a:t>
            </a:r>
          </a:p>
          <a:p>
            <a:r>
              <a:rPr lang="en-GB" sz="2000" dirty="0" smtClean="0"/>
              <a:t>Wire and gaps difficult to mesh</a:t>
            </a:r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2" t="12576" r="1719" b="27123"/>
          <a:stretch/>
        </p:blipFill>
        <p:spPr bwMode="auto">
          <a:xfrm>
            <a:off x="5002052" y="4005064"/>
            <a:ext cx="3746412" cy="27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11292" b="27742"/>
          <a:stretch/>
        </p:blipFill>
        <p:spPr bwMode="auto">
          <a:xfrm>
            <a:off x="4804690" y="1013525"/>
            <a:ext cx="400111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2" y="1268760"/>
            <a:ext cx="8229600" cy="5221963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Significant low frequency mode due to the longitudinal gap:</a:t>
            </a:r>
          </a:p>
          <a:p>
            <a:pPr lvl="1"/>
            <a:r>
              <a:rPr lang="en-GB" sz="2000" dirty="0" smtClean="0"/>
              <a:t>Shunt impedance (longitudinal): 250 </a:t>
            </a:r>
            <a:r>
              <a:rPr lang="en-GB" sz="2000" dirty="0" err="1" smtClean="0"/>
              <a:t>kOhm</a:t>
            </a:r>
            <a:endParaRPr lang="en-GB" sz="2000" dirty="0" smtClean="0"/>
          </a:p>
          <a:p>
            <a:pPr lvl="1"/>
            <a:r>
              <a:rPr lang="en-GB" sz="2000" dirty="0" smtClean="0"/>
              <a:t>Quality factor: 2500</a:t>
            </a:r>
          </a:p>
          <a:p>
            <a:pPr lvl="1"/>
            <a:r>
              <a:rPr lang="en-GB" sz="2000" dirty="0" smtClean="0"/>
              <a:t>Frequency: 140 MHz</a:t>
            </a:r>
          </a:p>
          <a:p>
            <a:endParaRPr lang="en-GB" sz="2400" dirty="0"/>
          </a:p>
          <a:p>
            <a:r>
              <a:rPr lang="en-GB" sz="2400" dirty="0" smtClean="0"/>
              <a:t>Quite worrying as is</a:t>
            </a:r>
            <a:br>
              <a:rPr lang="en-GB" sz="2400" dirty="0" smtClean="0"/>
            </a:br>
            <a:r>
              <a:rPr lang="en-GB" sz="2400" dirty="0" smtClean="0"/>
              <a:t>(for longitudinal </a:t>
            </a:r>
            <a:br>
              <a:rPr lang="en-GB" sz="2400" dirty="0" smtClean="0"/>
            </a:br>
            <a:r>
              <a:rPr lang="en-GB" sz="2400" dirty="0" smtClean="0"/>
              <a:t>coupled bunch </a:t>
            </a:r>
            <a:br>
              <a:rPr lang="en-GB" sz="2400" dirty="0" smtClean="0"/>
            </a:br>
            <a:r>
              <a:rPr lang="en-GB" sz="2400" dirty="0" smtClean="0"/>
              <a:t>instabilities)</a:t>
            </a:r>
          </a:p>
          <a:p>
            <a:endParaRPr lang="en-GB" sz="2400" dirty="0"/>
          </a:p>
          <a:p>
            <a:r>
              <a:rPr lang="en-GB" sz="2400" dirty="0" smtClean="0"/>
              <a:t>Possibility to use </a:t>
            </a:r>
            <a:br>
              <a:rPr lang="en-GB" sz="2400" dirty="0" smtClean="0"/>
            </a:br>
            <a:r>
              <a:rPr lang="en-GB" sz="2400" dirty="0" smtClean="0"/>
              <a:t>ferrites (like in wall </a:t>
            </a:r>
            <a:br>
              <a:rPr lang="en-GB" sz="2400" dirty="0" smtClean="0"/>
            </a:br>
            <a:r>
              <a:rPr lang="en-GB" sz="2400" dirty="0" smtClean="0"/>
              <a:t>current monitor) </a:t>
            </a:r>
            <a:br>
              <a:rPr lang="en-GB" sz="2400" dirty="0" smtClean="0"/>
            </a:br>
            <a:r>
              <a:rPr lang="en-GB" sz="2400" dirty="0" smtClean="0"/>
              <a:t>or mode couplers </a:t>
            </a:r>
            <a:br>
              <a:rPr lang="en-GB" sz="2400" dirty="0" smtClean="0"/>
            </a:br>
            <a:r>
              <a:rPr lang="en-GB" sz="2400" dirty="0" smtClean="0"/>
              <a:t>to damp the </a:t>
            </a:r>
            <a:br>
              <a:rPr lang="en-GB" sz="2400" dirty="0" smtClean="0"/>
            </a:br>
            <a:r>
              <a:rPr lang="en-GB" sz="2400" dirty="0" smtClean="0"/>
              <a:t>mode</a:t>
            </a:r>
            <a:br>
              <a:rPr lang="en-GB" sz="2400" dirty="0" smtClean="0"/>
            </a:br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2051" name="Picture 3" descr="E:\Benoit\System2\Benoit\2012\EMsimulations\newSPSwirescanner\newSPSws2diagWakeNew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5677322" cy="385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Solutions with ferrite?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5" t="12816" r="1607" b="24686"/>
          <a:stretch/>
        </p:blipFill>
        <p:spPr bwMode="auto">
          <a:xfrm>
            <a:off x="5625115" y="1367321"/>
            <a:ext cx="3230851" cy="234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8" t="13232" r="2144" b="27444"/>
          <a:stretch/>
        </p:blipFill>
        <p:spPr bwMode="auto">
          <a:xfrm>
            <a:off x="836041" y="1431564"/>
            <a:ext cx="3320190" cy="22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10754" b="53955"/>
          <a:stretch/>
        </p:blipFill>
        <p:spPr bwMode="auto">
          <a:xfrm>
            <a:off x="395536" y="3789038"/>
            <a:ext cx="4608512" cy="20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0" t="11057" b="54401"/>
          <a:stretch/>
        </p:blipFill>
        <p:spPr bwMode="auto">
          <a:xfrm>
            <a:off x="5070347" y="3922036"/>
            <a:ext cx="4110165" cy="177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661248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Frequency (GHz)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35373" y="5723681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Frequency (GHz)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56355" y="4625392"/>
            <a:ext cx="181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Re(Zlong) in Ohm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4937" y="4727441"/>
            <a:ext cx="181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Re(Zlong) in Ohm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34040" y="908720"/>
            <a:ext cx="209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ferrite in green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012160" y="908720"/>
            <a:ext cx="227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less ferrite in red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1532" y="6165304"/>
            <a:ext cx="5525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To be checked if these solutions can be implemented</a:t>
            </a:r>
            <a:endParaRPr lang="en-GB" dirty="0"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To be  compared with the current wire scanner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7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model for SPS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Same as LHC but bigger aperture</a:t>
            </a:r>
          </a:p>
          <a:p>
            <a:r>
              <a:rPr lang="en-GB" sz="2400" dirty="0" smtClean="0"/>
              <a:t>Resonance now at 80 </a:t>
            </a:r>
            <a:r>
              <a:rPr lang="en-GB" sz="2400" dirty="0" err="1"/>
              <a:t>kOhm</a:t>
            </a:r>
            <a:r>
              <a:rPr lang="en-GB" sz="2400" dirty="0"/>
              <a:t> at around </a:t>
            </a:r>
            <a:r>
              <a:rPr lang="en-GB" sz="2400" dirty="0" smtClean="0"/>
              <a:t>f=160 </a:t>
            </a:r>
            <a:r>
              <a:rPr lang="en-GB" sz="2400" dirty="0"/>
              <a:t>MHz (Q=1300</a:t>
            </a:r>
            <a:r>
              <a:rPr lang="en-GB" sz="2400" dirty="0" smtClean="0"/>
              <a:t>), without ferrites. </a:t>
            </a:r>
            <a:endParaRPr lang="en-GB" sz="2400" dirty="0"/>
          </a:p>
        </p:txBody>
      </p:sp>
      <p:pic>
        <p:nvPicPr>
          <p:cNvPr id="1027" name="Picture 3" descr="E:\Benoit\System2\Benoit\2012\EMsimulations\newSPSwirescanner\newSPSws2diagWakeNewSPS3mmdecoupledholder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3933056"/>
            <a:ext cx="8590601" cy="25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20765" r="16562" b="36896"/>
          <a:stretch/>
        </p:blipFill>
        <p:spPr bwMode="auto">
          <a:xfrm>
            <a:off x="4524747" y="2780928"/>
            <a:ext cx="381882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Proposal of </a:t>
            </a:r>
            <a:r>
              <a:rPr lang="en-GB" dirty="0"/>
              <a:t>Heiko </a:t>
            </a:r>
            <a:r>
              <a:rPr lang="en-GB" dirty="0" smtClean="0"/>
              <a:t>and Hannes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999840" y="2564904"/>
            <a:ext cx="5108664" cy="3051410"/>
            <a:chOff x="2206536" y="1771650"/>
            <a:chExt cx="5108664" cy="305141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68" t="12169" r="1845" b="49726"/>
            <a:stretch/>
          </p:blipFill>
          <p:spPr bwMode="auto">
            <a:xfrm>
              <a:off x="2512507" y="1771650"/>
              <a:ext cx="4802693" cy="259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347864" y="4515283"/>
              <a:ext cx="1459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Frequency in GHz</a:t>
              </a:r>
              <a:endParaRPr lang="en-GB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104312" y="2955720"/>
              <a:ext cx="2512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Longitudinal impedance in Ohm</a:t>
              </a:r>
              <a:endParaRPr lang="en-GB" sz="1400" dirty="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 t="11451" r="3750" b="51815"/>
          <a:stretch/>
        </p:blipFill>
        <p:spPr bwMode="auto">
          <a:xfrm>
            <a:off x="25183" y="1519866"/>
            <a:ext cx="3954454" cy="233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524" y="5733256"/>
            <a:ext cx="6571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Better than the initial solution, still worse than the current design</a:t>
            </a:r>
          </a:p>
          <a:p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However, solution not feasible for BI</a:t>
            </a:r>
            <a:br>
              <a:rPr lang="en-GB" dirty="0" smtClean="0"/>
            </a:br>
            <a:r>
              <a:rPr lang="en-GB" dirty="0" smtClean="0"/>
              <a:t>(“the fork should rotate completely around the axis”)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9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New design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Current design</a:t>
            </a:r>
          </a:p>
          <a:p>
            <a:r>
              <a:rPr lang="en-GB" sz="2400" dirty="0" smtClean="0"/>
              <a:t>Power loss</a:t>
            </a:r>
          </a:p>
          <a:p>
            <a:r>
              <a:rPr lang="en-GB" sz="2400" dirty="0" smtClean="0"/>
              <a:t>Mode geometry</a:t>
            </a:r>
          </a:p>
          <a:p>
            <a:r>
              <a:rPr lang="en-GB" sz="2400" dirty="0" smtClean="0"/>
              <a:t>Previous measurements</a:t>
            </a:r>
          </a:p>
          <a:p>
            <a:r>
              <a:rPr lang="en-GB" sz="2400" dirty="0" smtClean="0"/>
              <a:t>Comparison with wall current monitor</a:t>
            </a:r>
          </a:p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18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Current design (also simplified)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2" t="12238" r="1516" b="46902"/>
          <a:stretch/>
        </p:blipFill>
        <p:spPr bwMode="auto">
          <a:xfrm>
            <a:off x="2935438" y="3356992"/>
            <a:ext cx="6101058" cy="33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13689" r="1805" b="48400"/>
          <a:stretch/>
        </p:blipFill>
        <p:spPr bwMode="auto">
          <a:xfrm>
            <a:off x="251520" y="1196752"/>
            <a:ext cx="4104456" cy="224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205987"/>
            <a:ext cx="31350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Wakefield simulations</a:t>
            </a:r>
            <a:br>
              <a:rPr lang="en-GB" dirty="0" smtClean="0">
                <a:sym typeface="Wingdings" pitchFamily="2" charset="2"/>
              </a:rPr>
            </a:br>
            <a:endParaRPr lang="en-GB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Very high Q resonances,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solver </a:t>
            </a:r>
            <a:br>
              <a:rPr lang="en-GB" dirty="0" smtClean="0">
                <a:sym typeface="Wingdings" pitchFamily="2" charset="2"/>
              </a:rPr>
            </a:br>
            <a:endParaRPr lang="en-GB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Resonant frequencies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are much lower for the new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0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927</Words>
  <Application>Microsoft Office PowerPoint</Application>
  <PresentationFormat>On-screen Show (4:3)</PresentationFormat>
  <Paragraphs>274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Where are we on the impedance of the new design of the SPS wirescanner</vt:lpstr>
      <vt:lpstr>Agenda</vt:lpstr>
      <vt:lpstr>New Model (LHC)</vt:lpstr>
      <vt:lpstr>Results</vt:lpstr>
      <vt:lpstr>Solutions with ferrite?</vt:lpstr>
      <vt:lpstr>New model for SPS</vt:lpstr>
      <vt:lpstr>Proposal of Heiko and Hannes</vt:lpstr>
      <vt:lpstr>Agenda</vt:lpstr>
      <vt:lpstr>Current design (also simplified)</vt:lpstr>
      <vt:lpstr>Subtleties of the current design</vt:lpstr>
      <vt:lpstr>Agenda</vt:lpstr>
      <vt:lpstr>Comparison for the resonant modes (no ferrites)</vt:lpstr>
      <vt:lpstr>Spectrum at injection</vt:lpstr>
      <vt:lpstr>Comparison for the resonant modes (no ferrites) modes also significant at injection?</vt:lpstr>
      <vt:lpstr>Simulated power loss with 50 ns SPS beam with ferrite as a function of bunch length</vt:lpstr>
      <vt:lpstr>Power loss (with ferrites)</vt:lpstr>
      <vt:lpstr>Agenda</vt:lpstr>
      <vt:lpstr>New design</vt:lpstr>
      <vt:lpstr>Old design</vt:lpstr>
      <vt:lpstr>Agenda</vt:lpstr>
      <vt:lpstr>Previous measurements  by Federico et al in 2003</vt:lpstr>
      <vt:lpstr>Agenda</vt:lpstr>
      <vt:lpstr>Example of Wall current monitor (J. Belleman - BI) impedance reduction of the pipe interruption with coaxial line</vt:lpstr>
      <vt:lpstr>Agenda</vt:lpstr>
      <vt:lpstr>Outlook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design of the SPS wirescanner</dc:title>
  <dc:creator>Benoit Salvant</dc:creator>
  <cp:lastModifiedBy>Benoit Salvant</cp:lastModifiedBy>
  <cp:revision>76</cp:revision>
  <dcterms:created xsi:type="dcterms:W3CDTF">2013-04-15T15:00:51Z</dcterms:created>
  <dcterms:modified xsi:type="dcterms:W3CDTF">2013-07-11T15:03:39Z</dcterms:modified>
</cp:coreProperties>
</file>