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8EDA-9398-4D86-9D89-D8C3A0A32342}" type="datetimeFigureOut">
              <a:rPr lang="en-GB" smtClean="0"/>
              <a:t>08/08/2013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DE98-2643-4680-9839-72C7A006D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77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8EDA-9398-4D86-9D89-D8C3A0A32342}" type="datetimeFigureOut">
              <a:rPr lang="en-GB" smtClean="0"/>
              <a:t>08/08/2013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DE98-2643-4680-9839-72C7A006D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07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8EDA-9398-4D86-9D89-D8C3A0A32342}" type="datetimeFigureOut">
              <a:rPr lang="en-GB" smtClean="0"/>
              <a:t>08/08/2013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DE98-2643-4680-9839-72C7A006D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911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66A582-15B8-483E-93FD-D9C53A02E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1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8EDA-9398-4D86-9D89-D8C3A0A32342}" type="datetimeFigureOut">
              <a:rPr lang="en-GB" smtClean="0"/>
              <a:t>08/08/2013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DE98-2643-4680-9839-72C7A006D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35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8EDA-9398-4D86-9D89-D8C3A0A32342}" type="datetimeFigureOut">
              <a:rPr lang="en-GB" smtClean="0"/>
              <a:t>08/08/2013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DE98-2643-4680-9839-72C7A006D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6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8EDA-9398-4D86-9D89-D8C3A0A32342}" type="datetimeFigureOut">
              <a:rPr lang="en-GB" smtClean="0"/>
              <a:t>08/08/2013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DE98-2643-4680-9839-72C7A006D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53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8EDA-9398-4D86-9D89-D8C3A0A32342}" type="datetimeFigureOut">
              <a:rPr lang="en-GB" smtClean="0"/>
              <a:t>08/08/2013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DE98-2643-4680-9839-72C7A006D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61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8EDA-9398-4D86-9D89-D8C3A0A32342}" type="datetimeFigureOut">
              <a:rPr lang="en-GB" smtClean="0"/>
              <a:t>08/08/2013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DE98-2643-4680-9839-72C7A006D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28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8EDA-9398-4D86-9D89-D8C3A0A32342}" type="datetimeFigureOut">
              <a:rPr lang="en-GB" smtClean="0"/>
              <a:t>08/08/2013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DE98-2643-4680-9839-72C7A006D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24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8EDA-9398-4D86-9D89-D8C3A0A32342}" type="datetimeFigureOut">
              <a:rPr lang="en-GB" smtClean="0"/>
              <a:t>08/08/2013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DE98-2643-4680-9839-72C7A006D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11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8EDA-9398-4D86-9D89-D8C3A0A32342}" type="datetimeFigureOut">
              <a:rPr lang="en-GB" smtClean="0"/>
              <a:t>08/08/2013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DE98-2643-4680-9839-72C7A006D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23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B8EDA-9398-4D86-9D89-D8C3A0A32342}" type="datetimeFigureOut">
              <a:rPr lang="en-GB" smtClean="0"/>
              <a:t>08/08/2013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6DE98-2643-4680-9839-72C7A006D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59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dsweb.cern.ch/record/1208424/files/CERN-ATS-2009-046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Reminder on longitudinal modes of the SPS BPMs and ZS pumping ports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Benoit Salvant </a:t>
            </a:r>
            <a:br>
              <a:rPr lang="en-GB" dirty="0" smtClean="0"/>
            </a:br>
            <a:r>
              <a:rPr lang="en-GB" dirty="0" smtClean="0"/>
              <a:t>for the impedance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27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5200" t="18000" r="53600" b="30000"/>
          <a:stretch>
            <a:fillRect/>
          </a:stretch>
        </p:blipFill>
        <p:spPr bwMode="auto">
          <a:xfrm>
            <a:off x="1295400" y="1600200"/>
            <a:ext cx="65151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334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4372" t="10127" r="8540" b="5485"/>
          <a:stretch>
            <a:fillRect/>
          </a:stretch>
        </p:blipFill>
        <p:spPr bwMode="auto">
          <a:xfrm>
            <a:off x="609600" y="228600"/>
            <a:ext cx="7696200" cy="652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1867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PhD thesis…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23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 smtClean="0"/>
              <a:t>BPV (with material losses)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762000"/>
            <a:ext cx="134684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Longitudinal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762000"/>
            <a:ext cx="87139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vertical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773668"/>
            <a:ext cx="112684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horizontal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4372" t="68296" r="58914" b="5485"/>
          <a:stretch>
            <a:fillRect/>
          </a:stretch>
        </p:blipFill>
        <p:spPr bwMode="auto">
          <a:xfrm>
            <a:off x="152400" y="4679196"/>
            <a:ext cx="2667000" cy="202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40323" t="68296" r="32963" b="5485"/>
          <a:stretch>
            <a:fillRect/>
          </a:stretch>
        </p:blipFill>
        <p:spPr bwMode="auto">
          <a:xfrm>
            <a:off x="6248400" y="4648200"/>
            <a:ext cx="2667000" cy="202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64747" t="68296" r="7012" b="5485"/>
          <a:stretch>
            <a:fillRect/>
          </a:stretch>
        </p:blipFill>
        <p:spPr bwMode="auto">
          <a:xfrm>
            <a:off x="3276600" y="4724400"/>
            <a:ext cx="2819400" cy="202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Placeholder 1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84362107"/>
              </p:ext>
            </p:extLst>
          </p:nvPr>
        </p:nvGraphicFramePr>
        <p:xfrm>
          <a:off x="467544" y="1286221"/>
          <a:ext cx="8280917" cy="3107650"/>
        </p:xfrm>
        <a:graphic>
          <a:graphicData uri="http://schemas.openxmlformats.org/drawingml/2006/table">
            <a:tbl>
              <a:tblPr/>
              <a:tblGrid>
                <a:gridCol w="616972"/>
                <a:gridCol w="616972"/>
                <a:gridCol w="616972"/>
                <a:gridCol w="616972"/>
                <a:gridCol w="1105407"/>
                <a:gridCol w="891201"/>
                <a:gridCol w="1008112"/>
                <a:gridCol w="1296144"/>
                <a:gridCol w="895193"/>
                <a:gridCol w="616972"/>
              </a:tblGrid>
              <a:tr h="336759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  <a:endParaRPr lang="en-GB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(“</a:t>
                      </a:r>
                      <a:r>
                        <a:rPr lang="en-GB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center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”)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center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)/Q</a:t>
                      </a:r>
                    </a:p>
                    <a:p>
                      <a:pPr algn="ctr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Ohm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  <a:endParaRPr lang="en-GB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y=2mm)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vertical </a:t>
                      </a:r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Ohm/m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vertical </a:t>
                      </a:r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/Q in Ohm/m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</a:t>
                      </a:r>
                      <a:endParaRPr lang="en-GB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(x=2mm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horizontal </a:t>
                      </a:r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Ohm/m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horizontal </a:t>
                      </a:r>
                      <a:r>
                        <a:rPr lang="en-GB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/Q in Ohm/m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277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Ohm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Ohm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Ohm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6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0.293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1.22E+05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6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0.298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1595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1595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1596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4.01E+04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6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0.704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2.88E+05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549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1676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0.715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548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1.17E+05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1676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1.069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654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945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943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-2.23E+04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-34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948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3.35E+04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6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1.092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667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1188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1185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-3.28E+04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-49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1191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3.28E+04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7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1.185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1.31E+05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-6.05E+04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-99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7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1.215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624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1.67E+05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-9.83E+03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6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1.57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745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6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1.576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724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1.52E+04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1676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773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6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1.661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686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7.19E+03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6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1.871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2873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6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1.91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7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1.96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1993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1503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1509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3.66E+04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1501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-1.22E+04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</a:t>
                      </a:r>
                    </a:p>
                  </a:txBody>
                  <a:tcPr marL="9371" marR="9371" marT="93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633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There are many resonances beyond 1 GHz for most SPS equipment due to the large pipe apertures</a:t>
            </a:r>
          </a:p>
          <a:p>
            <a:r>
              <a:rPr lang="en-GB" sz="2800" dirty="0" smtClean="0"/>
              <a:t>Single shunt impedances can reach 1 </a:t>
            </a:r>
            <a:r>
              <a:rPr lang="en-GB" sz="2800" dirty="0" err="1" smtClean="0"/>
              <a:t>MOhm</a:t>
            </a:r>
            <a:r>
              <a:rPr lang="en-GB" sz="2800" dirty="0" smtClean="0"/>
              <a:t>!</a:t>
            </a:r>
          </a:p>
          <a:p>
            <a:r>
              <a:rPr lang="en-GB" sz="2800" dirty="0" smtClean="0"/>
              <a:t>Which one is harmful for longitudinal dynamics?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9582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Hunt for significant longitudinal modes above 1 GHz</a:t>
            </a:r>
          </a:p>
          <a:p>
            <a:pPr lvl="1"/>
            <a:r>
              <a:rPr lang="en-GB" dirty="0" smtClean="0"/>
              <a:t>ZS pumping modules simulated for the ZS review</a:t>
            </a:r>
          </a:p>
          <a:p>
            <a:pPr lvl="1"/>
            <a:r>
              <a:rPr lang="en-GB" dirty="0" smtClean="0"/>
              <a:t>SPS BPMs simulated in 2008/2009</a:t>
            </a:r>
          </a:p>
        </p:txBody>
      </p:sp>
    </p:spTree>
    <p:extLst>
      <p:ext uri="{BB962C8B-B14F-4D97-AF65-F5344CB8AC3E}">
        <p14:creationId xmlns:p14="http://schemas.microsoft.com/office/powerpoint/2010/main" val="59915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Transitions between ZS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3" t="22914" r="21012" b="42873"/>
          <a:stretch/>
        </p:blipFill>
        <p:spPr bwMode="auto">
          <a:xfrm>
            <a:off x="107504" y="2204864"/>
            <a:ext cx="4039142" cy="287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1839" y="1414467"/>
            <a:ext cx="3796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Effective impedances at low frequency</a:t>
            </a:r>
          </a:p>
          <a:p>
            <a:r>
              <a:rPr lang="en-GB" dirty="0" err="1" smtClean="0"/>
              <a:t>Im</a:t>
            </a:r>
            <a:r>
              <a:rPr lang="en-GB" dirty="0" smtClean="0"/>
              <a:t>(</a:t>
            </a:r>
            <a:r>
              <a:rPr lang="en-GB" dirty="0" err="1" smtClean="0"/>
              <a:t>Zlong</a:t>
            </a:r>
            <a:r>
              <a:rPr lang="en-GB" dirty="0" smtClean="0"/>
              <a:t>/n)~ 7 </a:t>
            </a:r>
            <a:r>
              <a:rPr lang="en-GB" dirty="0" err="1" smtClean="0"/>
              <a:t>mOhm</a:t>
            </a:r>
            <a:endParaRPr lang="en-GB" dirty="0" smtClean="0"/>
          </a:p>
          <a:p>
            <a:r>
              <a:rPr lang="en-GB" dirty="0" err="1" smtClean="0"/>
              <a:t>Im</a:t>
            </a:r>
            <a:r>
              <a:rPr lang="en-GB" dirty="0" smtClean="0"/>
              <a:t>(</a:t>
            </a:r>
            <a:r>
              <a:rPr lang="en-GB" dirty="0" err="1" smtClean="0"/>
              <a:t>Zx</a:t>
            </a:r>
            <a:r>
              <a:rPr lang="en-GB" dirty="0" smtClean="0"/>
              <a:t>)~ 2 </a:t>
            </a:r>
            <a:r>
              <a:rPr lang="en-GB" dirty="0" err="1" smtClean="0"/>
              <a:t>kOhm</a:t>
            </a:r>
            <a:r>
              <a:rPr lang="en-GB" dirty="0" smtClean="0"/>
              <a:t>/m</a:t>
            </a:r>
          </a:p>
          <a:p>
            <a:r>
              <a:rPr lang="en-GB" dirty="0" err="1" smtClean="0"/>
              <a:t>Im</a:t>
            </a:r>
            <a:r>
              <a:rPr lang="en-GB" dirty="0" smtClean="0"/>
              <a:t>(</a:t>
            </a:r>
            <a:r>
              <a:rPr lang="en-GB" dirty="0" err="1" smtClean="0"/>
              <a:t>Zy</a:t>
            </a:r>
            <a:r>
              <a:rPr lang="en-GB" dirty="0" smtClean="0"/>
              <a:t>)~ 8 </a:t>
            </a:r>
            <a:r>
              <a:rPr lang="en-GB" dirty="0" err="1" smtClean="0"/>
              <a:t>kOhm</a:t>
            </a:r>
            <a:r>
              <a:rPr lang="en-GB" dirty="0" smtClean="0"/>
              <a:t>/m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4" t="17354" r="1400" b="41323"/>
          <a:stretch/>
        </p:blipFill>
        <p:spPr bwMode="auto">
          <a:xfrm>
            <a:off x="3707904" y="2618770"/>
            <a:ext cx="5544616" cy="204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4" t="16508" r="1957" b="40099"/>
          <a:stretch/>
        </p:blipFill>
        <p:spPr bwMode="auto">
          <a:xfrm>
            <a:off x="3737992" y="4684921"/>
            <a:ext cx="5584327" cy="217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486916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900 MHz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2883676"/>
            <a:ext cx="23807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1.18 GHz</a:t>
            </a:r>
          </a:p>
          <a:p>
            <a:r>
              <a:rPr lang="en-GB" sz="1400" dirty="0" err="1" smtClean="0"/>
              <a:t>Rs</a:t>
            </a:r>
            <a:r>
              <a:rPr lang="en-GB" sz="1400" dirty="0" smtClean="0"/>
              <a:t>=1.1 </a:t>
            </a:r>
            <a:r>
              <a:rPr lang="en-GB" sz="1400" dirty="0" err="1" smtClean="0"/>
              <a:t>MOhm</a:t>
            </a:r>
            <a:r>
              <a:rPr lang="en-GB" sz="1400" dirty="0" smtClean="0"/>
              <a:t> (stainless steel)</a:t>
            </a:r>
          </a:p>
          <a:p>
            <a:r>
              <a:rPr lang="en-GB" sz="1400" dirty="0" smtClean="0"/>
              <a:t>Q=14000 (stainless steel)</a:t>
            </a:r>
            <a:endParaRPr lang="en-GB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7" t="16388" r="8170" b="34315"/>
          <a:stretch/>
        </p:blipFill>
        <p:spPr bwMode="auto">
          <a:xfrm>
            <a:off x="94973" y="4677664"/>
            <a:ext cx="3468915" cy="207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6012160" y="3573016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4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BPMs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Reference:</a:t>
            </a:r>
          </a:p>
          <a:p>
            <a:pPr lvl="1"/>
            <a:r>
              <a:rPr lang="en-US" sz="1600" dirty="0" smtClean="0">
                <a:hlinkClick r:id="rId2"/>
              </a:rPr>
              <a:t>http</a:t>
            </a:r>
            <a:r>
              <a:rPr lang="en-US" sz="1600" dirty="0" smtClean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cdsweb.cern.ch/record/1208424/files/CERN-ATS-2009-046.pdf</a:t>
            </a:r>
            <a:endParaRPr lang="en-US" sz="1600" dirty="0" smtClean="0"/>
          </a:p>
          <a:p>
            <a:pPr lvl="1"/>
            <a:r>
              <a:rPr lang="en-US" sz="1600" dirty="0" smtClean="0"/>
              <a:t>Talk at SPSU in March 2011 with improved model</a:t>
            </a:r>
          </a:p>
          <a:p>
            <a:pPr lvl="1"/>
            <a:r>
              <a:rPr lang="en-US" sz="1600" dirty="0" smtClean="0"/>
              <a:t>Note: mistake in computing shunt impedance of transverse mode was discovered</a:t>
            </a:r>
            <a:endParaRPr lang="en-US" sz="16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106 BPH and 96 BPV in the SPS</a:t>
            </a:r>
          </a:p>
          <a:p>
            <a:endParaRPr lang="en-US" sz="2000" dirty="0" smtClean="0"/>
          </a:p>
          <a:p>
            <a:r>
              <a:rPr lang="en-US" sz="2000" dirty="0" smtClean="0"/>
              <a:t>Low frequency imaginary impedance for a BPH :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err="1" smtClean="0"/>
              <a:t>Zlong</a:t>
            </a:r>
            <a:r>
              <a:rPr lang="en-US" sz="2000" dirty="0" smtClean="0"/>
              <a:t>/n ~ 1 m</a:t>
            </a:r>
            <a:r>
              <a:rPr lang="el-GR" sz="2000" dirty="0" smtClean="0"/>
              <a:t>Ω, </a:t>
            </a:r>
            <a:r>
              <a:rPr lang="en-US" sz="2000" dirty="0" err="1" smtClean="0"/>
              <a:t>Zx</a:t>
            </a:r>
            <a:r>
              <a:rPr lang="en-US" sz="2000" dirty="0" smtClean="0"/>
              <a:t>=- 0.1 k</a:t>
            </a:r>
            <a:r>
              <a:rPr lang="el-GR" sz="2000" dirty="0" smtClean="0"/>
              <a:t>Ω/</a:t>
            </a:r>
            <a:r>
              <a:rPr lang="en-US" sz="2000" dirty="0" smtClean="0"/>
              <a:t>m  and </a:t>
            </a:r>
            <a:r>
              <a:rPr lang="en-US" sz="2000" dirty="0" err="1" smtClean="0"/>
              <a:t>Zy</a:t>
            </a:r>
            <a:r>
              <a:rPr lang="en-US" sz="2000" dirty="0" smtClean="0"/>
              <a:t>=2 k</a:t>
            </a:r>
            <a:r>
              <a:rPr lang="el-GR" sz="2000" dirty="0" smtClean="0"/>
              <a:t>Ω/</a:t>
            </a:r>
            <a:r>
              <a:rPr lang="en-US" sz="2000" dirty="0" smtClean="0"/>
              <a:t>m. </a:t>
            </a:r>
          </a:p>
          <a:p>
            <a:r>
              <a:rPr lang="en-US" sz="2000" dirty="0" smtClean="0"/>
              <a:t>Separate simulations for a BPV:</a:t>
            </a:r>
          </a:p>
          <a:p>
            <a:pPr>
              <a:buNone/>
            </a:pPr>
            <a:r>
              <a:rPr lang="en-US" sz="2000" dirty="0" smtClean="0"/>
              <a:t>	 </a:t>
            </a:r>
            <a:r>
              <a:rPr lang="en-US" sz="2000" dirty="0" err="1" smtClean="0"/>
              <a:t>Zlong</a:t>
            </a:r>
            <a:r>
              <a:rPr lang="en-US" sz="2000" dirty="0" smtClean="0"/>
              <a:t>/n~0.5m</a:t>
            </a:r>
            <a:r>
              <a:rPr lang="el-GR" sz="2000" dirty="0" smtClean="0"/>
              <a:t>Ω, </a:t>
            </a:r>
            <a:r>
              <a:rPr lang="en-US" sz="2000" dirty="0" err="1" smtClean="0"/>
              <a:t>Zy</a:t>
            </a:r>
            <a:r>
              <a:rPr lang="en-US" sz="2000" dirty="0" smtClean="0"/>
              <a:t>= 0.1 k</a:t>
            </a:r>
            <a:r>
              <a:rPr lang="el-GR" sz="2000" dirty="0" smtClean="0"/>
              <a:t>Ω/</a:t>
            </a:r>
            <a:r>
              <a:rPr lang="en-US" sz="2000" dirty="0" smtClean="0"/>
              <a:t>m and </a:t>
            </a:r>
            <a:r>
              <a:rPr lang="en-US" sz="2000" dirty="0" err="1" smtClean="0"/>
              <a:t>Zx</a:t>
            </a:r>
            <a:r>
              <a:rPr lang="en-US" sz="2000" dirty="0" smtClean="0"/>
              <a:t>= 0.2 k</a:t>
            </a:r>
            <a:r>
              <a:rPr lang="el-GR" sz="2000" dirty="0" smtClean="0"/>
              <a:t>Ω/</a:t>
            </a:r>
            <a:r>
              <a:rPr lang="en-US" sz="2000" dirty="0" smtClean="0"/>
              <a:t>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47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Modelled</a:t>
            </a:r>
            <a:r>
              <a:rPr lang="en-US" dirty="0" smtClean="0"/>
              <a:t> structure for the BPH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33749" t="28906" r="5000" b="46875"/>
          <a:stretch>
            <a:fillRect/>
          </a:stretch>
        </p:blipFill>
        <p:spPr bwMode="auto">
          <a:xfrm>
            <a:off x="4191000" y="1340768"/>
            <a:ext cx="4648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31876" t="25781" r="626" b="33594"/>
          <a:stretch>
            <a:fillRect/>
          </a:stretch>
        </p:blipFill>
        <p:spPr bwMode="auto">
          <a:xfrm>
            <a:off x="304800" y="1416968"/>
            <a:ext cx="3657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73685" y="4030216"/>
            <a:ext cx="6242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materials are perfect conductors (except the ceramic spacers)</a:t>
            </a:r>
            <a:endParaRPr lang="en-US" dirty="0"/>
          </a:p>
        </p:txBody>
      </p:sp>
      <p:sp>
        <p:nvSpPr>
          <p:cNvPr id="7" name="Text Box 165"/>
          <p:cNvSpPr txBox="1">
            <a:spLocks noChangeArrowheads="1"/>
          </p:cNvSpPr>
          <p:nvPr/>
        </p:nvSpPr>
        <p:spPr bwMode="auto">
          <a:xfrm>
            <a:off x="2235685" y="4411216"/>
            <a:ext cx="45053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In fact:</a:t>
            </a:r>
          </a:p>
          <a:p>
            <a:r>
              <a:rPr lang="en-US" dirty="0" smtClean="0"/>
              <a:t>- Electrodes </a:t>
            </a:r>
            <a:r>
              <a:rPr lang="en-US" dirty="0"/>
              <a:t>+ pipe </a:t>
            </a:r>
            <a:r>
              <a:rPr lang="en-US" dirty="0" smtClean="0">
                <a:sym typeface="Wingdings" pitchFamily="2" charset="2"/>
              </a:rPr>
              <a:t>should be in</a:t>
            </a:r>
            <a:r>
              <a:rPr lang="en-US" dirty="0" smtClean="0"/>
              <a:t> </a:t>
            </a:r>
            <a:r>
              <a:rPr lang="en-US" dirty="0"/>
              <a:t>Stainless Steel</a:t>
            </a:r>
          </a:p>
          <a:p>
            <a:r>
              <a:rPr lang="en-US" dirty="0" smtClean="0"/>
              <a:t>- Casing should be in </a:t>
            </a:r>
            <a:r>
              <a:rPr lang="en-US" dirty="0" err="1" smtClean="0">
                <a:sym typeface="Wingdings" pitchFamily="2" charset="2"/>
              </a:rPr>
              <a:t>Anticorodal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3685" y="3573016"/>
            <a:ext cx="227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Ultrarelativistic</a:t>
            </a:r>
            <a:r>
              <a:rPr lang="en-US" dirty="0" smtClean="0"/>
              <a:t> beams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27584" y="5483491"/>
            <a:ext cx="7683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CST convention: </a:t>
            </a:r>
            <a:r>
              <a:rPr lang="en-US" dirty="0" err="1" smtClean="0"/>
              <a:t>Rs</a:t>
            </a:r>
            <a:r>
              <a:rPr lang="en-US" dirty="0" smtClean="0"/>
              <a:t>=|V|^</a:t>
            </a:r>
            <a:r>
              <a:rPr lang="en-US" dirty="0" smtClean="0"/>
              <a:t>2/</a:t>
            </a:r>
            <a:r>
              <a:rPr lang="en-US" dirty="0" err="1" smtClean="0"/>
              <a:t>Plosses</a:t>
            </a:r>
            <a:r>
              <a:rPr lang="en-US" dirty="0" smtClean="0"/>
              <a:t> </a:t>
            </a:r>
          </a:p>
          <a:p>
            <a:r>
              <a:rPr lang="en-US" dirty="0" smtClean="0">
                <a:sym typeface="Wingdings" pitchFamily="2" charset="2"/>
              </a:rPr>
              <a:t>	 to be used for beam dynamics, the </a:t>
            </a:r>
            <a:r>
              <a:rPr lang="en-US" dirty="0" err="1" smtClean="0">
                <a:sym typeface="Wingdings" pitchFamily="2" charset="2"/>
              </a:rPr>
              <a:t>Rs</a:t>
            </a:r>
            <a:r>
              <a:rPr lang="en-US" dirty="0" smtClean="0">
                <a:sym typeface="Wingdings" pitchFamily="2" charset="2"/>
              </a:rPr>
              <a:t> values should be divided by 2 	(work ongoing to clarify this and establish procedures)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4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BPH longitudinal (with material losses)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257800" y="1295400"/>
          <a:ext cx="3429000" cy="2674006"/>
        </p:xfrm>
        <a:graphic>
          <a:graphicData uri="http://schemas.openxmlformats.org/drawingml/2006/table">
            <a:tbl>
              <a:tblPr/>
              <a:tblGrid>
                <a:gridCol w="677333"/>
                <a:gridCol w="677333"/>
                <a:gridCol w="1199444"/>
                <a:gridCol w="874890"/>
              </a:tblGrid>
              <a:tr h="181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fres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(GHz)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Rs</a:t>
                      </a:r>
                      <a:b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(“center”) in Ohm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Rs/Q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 Ohm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6" descr="bph3_w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62050"/>
            <a:ext cx="3733800" cy="2800350"/>
          </a:xfrm>
          <a:prstGeom prst="rect">
            <a:avLst/>
          </a:prstGeom>
          <a:noFill/>
        </p:spPr>
      </p:pic>
      <p:pic>
        <p:nvPicPr>
          <p:cNvPr id="6" name="Picture 35" descr="bph3_zR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4038600"/>
            <a:ext cx="3556000" cy="2667000"/>
          </a:xfrm>
          <a:prstGeom prst="rect">
            <a:avLst/>
          </a:prstGeom>
          <a:noFill/>
        </p:spPr>
      </p:pic>
      <p:pic>
        <p:nvPicPr>
          <p:cNvPr id="7" name="Picture 37" descr="bph3_zIm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038600"/>
            <a:ext cx="3505200" cy="2628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01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en-US" dirty="0" smtClean="0"/>
              <a:t>Why don’t we see the first mode?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528983"/>
              </p:ext>
            </p:extLst>
          </p:nvPr>
        </p:nvGraphicFramePr>
        <p:xfrm>
          <a:off x="3886200" y="3501008"/>
          <a:ext cx="3429000" cy="2674006"/>
        </p:xfrm>
        <a:graphic>
          <a:graphicData uri="http://schemas.openxmlformats.org/drawingml/2006/table">
            <a:tbl>
              <a:tblPr/>
              <a:tblGrid>
                <a:gridCol w="677333"/>
                <a:gridCol w="677333"/>
                <a:gridCol w="1199444"/>
                <a:gridCol w="874890"/>
              </a:tblGrid>
              <a:tr h="181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fres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(GHz)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Rs</a:t>
                      </a:r>
                      <a:b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(“center”) in Ohm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Rs/Q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 Ohm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6" marR="7006" marT="7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142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505200" y="4034408"/>
            <a:ext cx="426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58200" y="403440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7" name="Straight Arrow Connector 6"/>
          <p:cNvCxnSpPr>
            <a:endCxn id="4" idx="6"/>
          </p:cNvCxnSpPr>
          <p:nvPr/>
        </p:nvCxnSpPr>
        <p:spPr>
          <a:xfrm rot="10800000">
            <a:off x="7772400" y="4263008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5" descr="bph3_zRe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19826"/>
            <a:ext cx="35560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2475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6FAD-5134-44A5-8148-5A1FBBBA22BD}" type="slidenum">
              <a:rPr lang="en-US"/>
              <a:pPr/>
              <a:t>8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 sz="1600"/>
              <a:t>Effect of matching the impedance at electrodes coaxial ports in Particle Studio simulations (BPH)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 l="38637" t="19887" r="6818" b="33235"/>
          <a:stretch>
            <a:fillRect/>
          </a:stretch>
        </p:blipFill>
        <p:spPr bwMode="auto">
          <a:xfrm>
            <a:off x="457200" y="4953000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6" name="Line 4"/>
          <p:cNvSpPr>
            <a:spLocks noChangeShapeType="1"/>
          </p:cNvSpPr>
          <p:nvPr/>
        </p:nvSpPr>
        <p:spPr bwMode="auto">
          <a:xfrm flipH="1">
            <a:off x="2133600" y="5257800"/>
            <a:ext cx="106680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200400" y="4876800"/>
            <a:ext cx="135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Electrode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coaxial port</a:t>
            </a:r>
          </a:p>
        </p:txBody>
      </p:sp>
      <p:pic>
        <p:nvPicPr>
          <p:cNvPr id="59398" name="Picture 6" descr="wakelongNopor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71650"/>
            <a:ext cx="3124200" cy="2343150"/>
          </a:xfrm>
          <a:prstGeom prst="rect">
            <a:avLst/>
          </a:prstGeom>
          <a:noFill/>
        </p:spPr>
      </p:pic>
      <p:pic>
        <p:nvPicPr>
          <p:cNvPr id="59399" name="Picture 7" descr="relongNopor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790700"/>
            <a:ext cx="3200400" cy="2400300"/>
          </a:xfrm>
          <a:prstGeom prst="rect">
            <a:avLst/>
          </a:prstGeom>
          <a:noFill/>
        </p:spPr>
      </p:pic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3536950" y="762000"/>
            <a:ext cx="2635250" cy="739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accent2"/>
                </a:solidFill>
              </a:rPr>
              <a:t>Modes are damped </a:t>
            </a:r>
            <a:br>
              <a:rPr lang="en-US" sz="1400">
                <a:solidFill>
                  <a:schemeClr val="accent2"/>
                </a:solidFill>
              </a:rPr>
            </a:br>
            <a:r>
              <a:rPr lang="en-US" sz="1400">
                <a:solidFill>
                  <a:schemeClr val="accent2"/>
                </a:solidFill>
              </a:rPr>
              <a:t>by the “perfect matching layer” </a:t>
            </a:r>
            <a:br>
              <a:rPr lang="en-US" sz="1400">
                <a:solidFill>
                  <a:schemeClr val="accent2"/>
                </a:solidFill>
              </a:rPr>
            </a:br>
            <a:r>
              <a:rPr lang="en-US" sz="1400">
                <a:solidFill>
                  <a:schemeClr val="accent2"/>
                </a:solidFill>
              </a:rPr>
              <a:t>at the coaxial port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H="1">
            <a:off x="1143000" y="5181600"/>
            <a:ext cx="20574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 flipH="1">
            <a:off x="3765550" y="1524000"/>
            <a:ext cx="304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4527550" y="1524000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381000" y="1295400"/>
            <a:ext cx="257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Short bunch (1 cm rms)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6248400" y="3810000"/>
            <a:ext cx="260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SPS bunch (20 cm rms)</a:t>
            </a:r>
          </a:p>
        </p:txBody>
      </p:sp>
      <p:pic>
        <p:nvPicPr>
          <p:cNvPr id="59414" name="Picture 22" descr="wakeBPHs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152900"/>
            <a:ext cx="3505200" cy="2628900"/>
          </a:xfrm>
          <a:prstGeom prst="rect">
            <a:avLst/>
          </a:prstGeom>
          <a:noFill/>
        </p:spPr>
      </p:pic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2971800" y="6019800"/>
            <a:ext cx="2578100" cy="5175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Importance to match the BPM </a:t>
            </a:r>
            <a:br>
              <a:rPr lang="en-US" sz="1400"/>
            </a:br>
            <a:r>
              <a:rPr lang="en-US" sz="1400"/>
              <a:t>electrodes!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35017"/>
            <a:ext cx="2647950" cy="175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3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3" grpId="0"/>
      <p:bldP spid="594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Note: BPH </a:t>
            </a:r>
            <a:r>
              <a:rPr lang="en-US" sz="3600" dirty="0" smtClean="0"/>
              <a:t>vertical (with material losses</a:t>
            </a:r>
            <a:r>
              <a:rPr lang="en-US" sz="3600" dirty="0" smtClean="0"/>
              <a:t>) </a:t>
            </a:r>
            <a:br>
              <a:rPr lang="en-US" sz="3600" dirty="0" smtClean="0"/>
            </a:br>
            <a:r>
              <a:rPr lang="en-US" sz="3600" dirty="0" smtClean="0"/>
              <a:t>to correct the mistake</a:t>
            </a:r>
            <a:endParaRPr lang="en-US" sz="3600" dirty="0"/>
          </a:p>
        </p:txBody>
      </p:sp>
      <p:pic>
        <p:nvPicPr>
          <p:cNvPr id="9" name="Picture 35" descr="bph3_yd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557" y="1124744"/>
            <a:ext cx="3733800" cy="2800350"/>
          </a:xfrm>
          <a:prstGeom prst="rect">
            <a:avLst/>
          </a:prstGeom>
          <a:noFill/>
        </p:spPr>
      </p:pic>
      <p:pic>
        <p:nvPicPr>
          <p:cNvPr id="10" name="Picture 36" descr="bph3_ydipIm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925094"/>
            <a:ext cx="3352800" cy="2514600"/>
          </a:xfrm>
          <a:prstGeom prst="rect">
            <a:avLst/>
          </a:prstGeom>
          <a:noFill/>
        </p:spPr>
      </p:pic>
      <p:pic>
        <p:nvPicPr>
          <p:cNvPr id="11" name="Picture 37" descr="bph3_ydipRe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374" y="3925094"/>
            <a:ext cx="3276600" cy="2457450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964935"/>
              </p:ext>
            </p:extLst>
          </p:nvPr>
        </p:nvGraphicFramePr>
        <p:xfrm>
          <a:off x="3787697" y="1217343"/>
          <a:ext cx="5241636" cy="2615151"/>
        </p:xfrm>
        <a:graphic>
          <a:graphicData uri="http://schemas.openxmlformats.org/drawingml/2006/table">
            <a:tbl>
              <a:tblPr/>
              <a:tblGrid>
                <a:gridCol w="739452"/>
                <a:gridCol w="739452"/>
                <a:gridCol w="739452"/>
                <a:gridCol w="739452"/>
                <a:gridCol w="1328702"/>
                <a:gridCol w="955126"/>
              </a:tblGrid>
              <a:tr h="224376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fres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(GHz)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Rt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/Q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25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(“center”)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(y=2mm)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Ohm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Ohm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Ohm/m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Ohm/m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87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1.18E+06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987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2.02E+05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87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2.08E+05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987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9.49E+04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87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4.70E+04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87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5.74E+05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87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4.81E+05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87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4.81E+05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87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1.48E+05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35673" y="4079411"/>
            <a:ext cx="2633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 did a mistake in 2009 in</a:t>
            </a:r>
            <a:br>
              <a:rPr lang="en-GB" dirty="0" smtClean="0"/>
            </a:br>
            <a:r>
              <a:rPr lang="en-GB" dirty="0" smtClean="0"/>
              <a:t>computing the transverse </a:t>
            </a:r>
          </a:p>
          <a:p>
            <a:r>
              <a:rPr lang="en-GB" dirty="0" smtClean="0"/>
              <a:t>Shunt impedance </a:t>
            </a:r>
            <a:br>
              <a:rPr lang="en-GB" dirty="0" smtClean="0"/>
            </a:br>
            <a:r>
              <a:rPr lang="en-GB" dirty="0" smtClean="0"/>
              <a:t>at that time: it should be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404382" y="5344698"/>
                <a:ext cx="2665025" cy="67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𝑅𝑠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𝑅𝑠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𝑅𝑠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(0)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382" y="5344698"/>
                <a:ext cx="2665025" cy="6787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79512" y="6517988"/>
            <a:ext cx="881824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Significant transverse modes (100 of these BPHs!)</a:t>
            </a:r>
            <a:r>
              <a:rPr lang="en-GB" sz="1400" dirty="0" smtClean="0">
                <a:sym typeface="Wingdings" pitchFamily="2" charset="2"/>
              </a:rPr>
              <a:t> to be added to the model and used in beam dynamics simulations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51694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687</Words>
  <Application>Microsoft Office PowerPoint</Application>
  <PresentationFormat>On-screen Show (4:3)</PresentationFormat>
  <Paragraphs>371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Reminder on longitudinal modes of the SPS BPMs and ZS pumping ports</vt:lpstr>
      <vt:lpstr>Context</vt:lpstr>
      <vt:lpstr>Transitions between ZS </vt:lpstr>
      <vt:lpstr>SPS BPMs</vt:lpstr>
      <vt:lpstr>Modelled structure for the BPH</vt:lpstr>
      <vt:lpstr>BPH longitudinal (with material losses)</vt:lpstr>
      <vt:lpstr>Why don’t we see the first mode?</vt:lpstr>
      <vt:lpstr>Effect of matching the impedance at electrodes coaxial ports in Particle Studio simulations (BPH)</vt:lpstr>
      <vt:lpstr>Note: BPH vertical (with material losses)  to correct the mistake</vt:lpstr>
      <vt:lpstr>BPV</vt:lpstr>
      <vt:lpstr>PowerPoint Presentation</vt:lpstr>
      <vt:lpstr>BPV (with material losses)</vt:lpstr>
      <vt:lpstr>Outlook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Reminder on longitudinal modes of the SPS BPMs and ZS pumping ports</dc:title>
  <dc:creator>Benoit Salvant</dc:creator>
  <cp:lastModifiedBy>Benoit Salvant</cp:lastModifiedBy>
  <cp:revision>7</cp:revision>
  <dcterms:created xsi:type="dcterms:W3CDTF">2013-08-08T08:47:30Z</dcterms:created>
  <dcterms:modified xsi:type="dcterms:W3CDTF">2013-08-08T09:14:36Z</dcterms:modified>
</cp:coreProperties>
</file>