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84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DBB9-A5F9-4CAA-8ED9-553FC1FA545E}" type="datetimeFigureOut">
              <a:rPr lang="en-GB" smtClean="0"/>
              <a:pPr/>
              <a:t>2/7/13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D77D-7F0B-4348-8F53-05027ECD3B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0335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DBB9-A5F9-4CAA-8ED9-553FC1FA545E}" type="datetimeFigureOut">
              <a:rPr lang="en-GB" smtClean="0"/>
              <a:pPr/>
              <a:t>2/7/13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D77D-7F0B-4348-8F53-05027ECD3B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8949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DBB9-A5F9-4CAA-8ED9-553FC1FA545E}" type="datetimeFigureOut">
              <a:rPr lang="en-GB" smtClean="0"/>
              <a:pPr/>
              <a:t>2/7/13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D77D-7F0B-4348-8F53-05027ECD3B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770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DBB9-A5F9-4CAA-8ED9-553FC1FA545E}" type="datetimeFigureOut">
              <a:rPr lang="en-GB" smtClean="0"/>
              <a:pPr/>
              <a:t>2/7/13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D77D-7F0B-4348-8F53-05027ECD3B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726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DBB9-A5F9-4CAA-8ED9-553FC1FA545E}" type="datetimeFigureOut">
              <a:rPr lang="en-GB" smtClean="0"/>
              <a:pPr/>
              <a:t>2/7/13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D77D-7F0B-4348-8F53-05027ECD3B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5453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DBB9-A5F9-4CAA-8ED9-553FC1FA545E}" type="datetimeFigureOut">
              <a:rPr lang="en-GB" smtClean="0"/>
              <a:pPr/>
              <a:t>2/7/13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D77D-7F0B-4348-8F53-05027ECD3B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375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DBB9-A5F9-4CAA-8ED9-553FC1FA545E}" type="datetimeFigureOut">
              <a:rPr lang="en-GB" smtClean="0"/>
              <a:pPr/>
              <a:t>2/7/13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D77D-7F0B-4348-8F53-05027ECD3B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0041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DBB9-A5F9-4CAA-8ED9-553FC1FA545E}" type="datetimeFigureOut">
              <a:rPr lang="en-GB" smtClean="0"/>
              <a:pPr/>
              <a:t>2/7/13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D77D-7F0B-4348-8F53-05027ECD3B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755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DBB9-A5F9-4CAA-8ED9-553FC1FA545E}" type="datetimeFigureOut">
              <a:rPr lang="en-GB" smtClean="0"/>
              <a:pPr/>
              <a:t>2/7/13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D77D-7F0B-4348-8F53-05027ECD3B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984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DBB9-A5F9-4CAA-8ED9-553FC1FA545E}" type="datetimeFigureOut">
              <a:rPr lang="en-GB" smtClean="0"/>
              <a:pPr/>
              <a:t>2/7/13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D77D-7F0B-4348-8F53-05027ECD3B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4847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DBB9-A5F9-4CAA-8ED9-553FC1FA545E}" type="datetimeFigureOut">
              <a:rPr lang="en-GB" smtClean="0"/>
              <a:pPr/>
              <a:t>2/7/13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D77D-7F0B-4348-8F53-05027ECD3B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171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8DBB9-A5F9-4CAA-8ED9-553FC1FA545E}" type="datetimeFigureOut">
              <a:rPr lang="en-GB" smtClean="0"/>
              <a:pPr/>
              <a:t>2/7/13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7D77D-7F0B-4348-8F53-05027ECD3B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3813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1831" y="0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</a:rPr>
              <a:t>High Bandwidth Feedback </a:t>
            </a:r>
          </a:p>
          <a:p>
            <a:pPr algn="ctr"/>
            <a:r>
              <a:rPr lang="en-GB" sz="2400" dirty="0" smtClean="0">
                <a:solidFill>
                  <a:srgbClr val="0070C0"/>
                </a:solidFill>
              </a:rPr>
              <a:t>MDs with Intra Bunch Motion (Jan-Feb 2013)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886933"/>
            <a:ext cx="8111302" cy="59400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explored a large range of parameters during the MDs</a:t>
            </a:r>
          </a:p>
          <a:p>
            <a:r>
              <a:rPr lang="en-GB" dirty="0"/>
              <a:t>o</a:t>
            </a:r>
            <a:r>
              <a:rPr lang="en-GB" dirty="0" smtClean="0"/>
              <a:t>nly with trans. </a:t>
            </a:r>
            <a:r>
              <a:rPr lang="en-GB" dirty="0" err="1" smtClean="0"/>
              <a:t>emittances</a:t>
            </a:r>
            <a:r>
              <a:rPr lang="en-GB" dirty="0" smtClean="0"/>
              <a:t> of </a:t>
            </a:r>
            <a:r>
              <a:rPr lang="en-GB" dirty="0" smtClean="0">
                <a:solidFill>
                  <a:srgbClr val="FF0000"/>
                </a:solidFill>
              </a:rPr>
              <a:t>3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GB" dirty="0" smtClean="0">
                <a:solidFill>
                  <a:srgbClr val="FF0000"/>
                </a:solidFill>
              </a:rPr>
              <a:t>m – 3.5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GB" dirty="0" smtClean="0">
                <a:solidFill>
                  <a:srgbClr val="FF0000"/>
                </a:solidFill>
              </a:rPr>
              <a:t>m </a:t>
            </a:r>
            <a:r>
              <a:rPr lang="en-GB" dirty="0" smtClean="0"/>
              <a:t>clear excitation </a:t>
            </a:r>
            <a:r>
              <a:rPr lang="en-GB" dirty="0" smtClean="0"/>
              <a:t>of </a:t>
            </a:r>
            <a:r>
              <a:rPr lang="en-GB" dirty="0" smtClean="0"/>
              <a:t>intra bunch </a:t>
            </a:r>
            <a:r>
              <a:rPr lang="en-GB" dirty="0" smtClean="0"/>
              <a:t>modes </a:t>
            </a:r>
          </a:p>
          <a:p>
            <a:r>
              <a:rPr lang="en-GB" dirty="0" smtClean="0"/>
              <a:t>(due to reduced space charge tune spread)</a:t>
            </a:r>
          </a:p>
          <a:p>
            <a:endParaRPr lang="en-GB" dirty="0" smtClean="0"/>
          </a:p>
          <a:p>
            <a:r>
              <a:rPr lang="en-GB" dirty="0" smtClean="0"/>
              <a:t>optimal study conditions:</a:t>
            </a:r>
          </a:p>
          <a:p>
            <a:endParaRPr lang="en-GB" dirty="0"/>
          </a:p>
          <a:p>
            <a:r>
              <a:rPr lang="en-GB" dirty="0" smtClean="0"/>
              <a:t>PSB 	</a:t>
            </a:r>
            <a:r>
              <a:rPr lang="en-GB" dirty="0" smtClean="0">
                <a:solidFill>
                  <a:srgbClr val="FF0000"/>
                </a:solidFill>
              </a:rPr>
              <a:t>2.5-2.7 turns </a:t>
            </a:r>
            <a:r>
              <a:rPr lang="en-GB" dirty="0" smtClean="0"/>
              <a:t>from LINAC2, no transverse shaving</a:t>
            </a:r>
          </a:p>
          <a:p>
            <a:r>
              <a:rPr lang="en-GB" dirty="0" smtClean="0"/>
              <a:t>	intensity adjusted by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”long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dirty="0" smtClean="0">
                <a:solidFill>
                  <a:srgbClr val="FF0000"/>
                </a:solidFill>
              </a:rPr>
              <a:t>having” (vector 5 duration 33 </a:t>
            </a:r>
            <a:r>
              <a:rPr lang="en-GB" dirty="0" smtClean="0">
                <a:solidFill>
                  <a:srgbClr val="FF0000"/>
                </a:solidFill>
              </a:rPr>
              <a:t>ms)</a:t>
            </a:r>
          </a:p>
          <a:p>
            <a:endParaRPr lang="en-GB" dirty="0"/>
          </a:p>
          <a:p>
            <a:r>
              <a:rPr lang="en-GB" dirty="0" smtClean="0"/>
              <a:t>PS	use </a:t>
            </a:r>
            <a:r>
              <a:rPr lang="en-GB" dirty="0" smtClean="0">
                <a:solidFill>
                  <a:srgbClr val="FF0000"/>
                </a:solidFill>
              </a:rPr>
              <a:t>blow-up 1</a:t>
            </a:r>
            <a:r>
              <a:rPr lang="en-GB" dirty="0" smtClean="0"/>
              <a:t> to increase long. </a:t>
            </a:r>
            <a:r>
              <a:rPr lang="en-GB" dirty="0" err="1" smtClean="0"/>
              <a:t>emittance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(2.2 kV with C202)</a:t>
            </a:r>
          </a:p>
          <a:p>
            <a:r>
              <a:rPr lang="en-GB" dirty="0"/>
              <a:t>	</a:t>
            </a:r>
            <a:r>
              <a:rPr lang="en-GB" dirty="0" smtClean="0"/>
              <a:t>BSM: 0.3 </a:t>
            </a:r>
            <a:r>
              <a:rPr lang="en-GB" dirty="0" err="1" smtClean="0"/>
              <a:t>eVs</a:t>
            </a:r>
            <a:r>
              <a:rPr lang="en-GB" dirty="0" smtClean="0"/>
              <a:t>, 14.5 ns, and at last turn 3.9 ns after rotation</a:t>
            </a:r>
          </a:p>
          <a:p>
            <a:endParaRPr lang="en-GB" dirty="0"/>
          </a:p>
          <a:p>
            <a:r>
              <a:rPr lang="en-GB" dirty="0" smtClean="0"/>
              <a:t>SPS	capture </a:t>
            </a:r>
            <a:r>
              <a:rPr lang="en-GB" dirty="0" smtClean="0">
                <a:solidFill>
                  <a:srgbClr val="FF0000"/>
                </a:solidFill>
              </a:rPr>
              <a:t>1.4 MV (200 MHz) </a:t>
            </a:r>
            <a:r>
              <a:rPr lang="en-GB" dirty="0" smtClean="0"/>
              <a:t>+ </a:t>
            </a:r>
            <a:r>
              <a:rPr lang="en-GB" dirty="0" smtClean="0">
                <a:solidFill>
                  <a:srgbClr val="FF0000"/>
                </a:solidFill>
              </a:rPr>
              <a:t>0.238 MV (800 MHz) </a:t>
            </a:r>
            <a:r>
              <a:rPr lang="en-GB" dirty="0" smtClean="0"/>
              <a:t>, beam stable at </a:t>
            </a:r>
            <a:r>
              <a:rPr lang="en-GB" dirty="0" smtClean="0">
                <a:solidFill>
                  <a:srgbClr val="FF0000"/>
                </a:solidFill>
              </a:rPr>
              <a:t>1.6x10</a:t>
            </a:r>
            <a:r>
              <a:rPr lang="en-GB" baseline="30000" dirty="0" smtClean="0">
                <a:solidFill>
                  <a:srgbClr val="FF0000"/>
                </a:solidFill>
              </a:rPr>
              <a:t>11</a:t>
            </a:r>
          </a:p>
          <a:p>
            <a:r>
              <a:rPr lang="en-GB" baseline="30000" dirty="0"/>
              <a:t>	</a:t>
            </a:r>
            <a:r>
              <a:rPr lang="en-GB" dirty="0"/>
              <a:t>c</a:t>
            </a:r>
            <a:r>
              <a:rPr lang="en-GB" dirty="0" smtClean="0"/>
              <a:t>hromaticity adjusted as needed to provoke different kinds </a:t>
            </a:r>
          </a:p>
          <a:p>
            <a:r>
              <a:rPr lang="en-GB" dirty="0"/>
              <a:t>	</a:t>
            </a:r>
            <a:r>
              <a:rPr lang="en-GB" dirty="0" smtClean="0"/>
              <a:t>of instabilities and make beam sensitive to excitation</a:t>
            </a:r>
          </a:p>
          <a:p>
            <a:endParaRPr lang="en-GB" baseline="30000" dirty="0" smtClean="0"/>
          </a:p>
          <a:p>
            <a:pPr algn="ctr"/>
            <a:r>
              <a:rPr lang="en-GB" sz="1400" dirty="0" smtClean="0"/>
              <a:t>Many thanks</a:t>
            </a:r>
            <a:endParaRPr lang="en-GB" sz="1400" dirty="0" smtClean="0"/>
          </a:p>
          <a:p>
            <a:pPr algn="ctr"/>
            <a:r>
              <a:rPr lang="en-GB" sz="1400" dirty="0" smtClean="0"/>
              <a:t>in </a:t>
            </a:r>
            <a:r>
              <a:rPr lang="en-GB" sz="1400" dirty="0" smtClean="0"/>
              <a:t>particular to </a:t>
            </a:r>
            <a:r>
              <a:rPr lang="en-GB" sz="1400" dirty="0" smtClean="0"/>
              <a:t>H. Bartosik </a:t>
            </a:r>
            <a:r>
              <a:rPr lang="en-GB" sz="1400" dirty="0" smtClean="0"/>
              <a:t>and all PSB, PS and SPS operators for establishing</a:t>
            </a:r>
          </a:p>
          <a:p>
            <a:pPr algn="ctr"/>
            <a:r>
              <a:rPr lang="en-GB" sz="1400" dirty="0"/>
              <a:t>t</a:t>
            </a:r>
            <a:r>
              <a:rPr lang="en-GB" sz="1400" dirty="0" smtClean="0"/>
              <a:t>hese special beam conditions, U. </a:t>
            </a:r>
            <a:r>
              <a:rPr lang="en-GB" sz="1400" dirty="0" err="1" smtClean="0"/>
              <a:t>Wehrle</a:t>
            </a:r>
            <a:r>
              <a:rPr lang="en-GB" sz="1400" dirty="0" smtClean="0"/>
              <a:t> and T. </a:t>
            </a:r>
            <a:r>
              <a:rPr lang="en-GB" sz="1400" dirty="0" err="1" smtClean="0"/>
              <a:t>Bohl</a:t>
            </a:r>
            <a:r>
              <a:rPr lang="en-GB" sz="1400" dirty="0" smtClean="0"/>
              <a:t> for invaluable  support  in Faraday Cage,</a:t>
            </a:r>
          </a:p>
          <a:p>
            <a:pPr algn="ctr"/>
            <a:r>
              <a:rPr lang="en-GB" sz="1400" dirty="0" smtClean="0"/>
              <a:t>G. </a:t>
            </a:r>
            <a:r>
              <a:rPr lang="en-GB" sz="1400" dirty="0" err="1" smtClean="0"/>
              <a:t>Iadarola</a:t>
            </a:r>
            <a:r>
              <a:rPr lang="en-GB" sz="1400" dirty="0" smtClean="0"/>
              <a:t>, G. </a:t>
            </a:r>
            <a:r>
              <a:rPr lang="en-GB" sz="1400" dirty="0" err="1" smtClean="0"/>
              <a:t>Kotzian</a:t>
            </a:r>
            <a:r>
              <a:rPr lang="en-GB" sz="1400" dirty="0" smtClean="0"/>
              <a:t> , Kevin Li ,G. </a:t>
            </a:r>
            <a:r>
              <a:rPr lang="en-GB" sz="1400" dirty="0" err="1" smtClean="0"/>
              <a:t>Rumolo</a:t>
            </a:r>
            <a:r>
              <a:rPr lang="en-GB" sz="1400" dirty="0" smtClean="0"/>
              <a:t>, B. </a:t>
            </a:r>
            <a:r>
              <a:rPr lang="en-GB" sz="1400" smtClean="0"/>
              <a:t>Salvant </a:t>
            </a:r>
            <a:r>
              <a:rPr lang="en-GB" sz="1400" dirty="0" smtClean="0"/>
              <a:t>for support  during the long nights, </a:t>
            </a:r>
          </a:p>
          <a:p>
            <a:pPr algn="ctr"/>
            <a:r>
              <a:rPr lang="en-GB" sz="1400" dirty="0" smtClean="0"/>
              <a:t>discussions and advice on the beam parameters</a:t>
            </a:r>
          </a:p>
          <a:p>
            <a:pPr algn="ctr"/>
            <a:r>
              <a:rPr lang="en-GB" sz="1400" dirty="0" smtClean="0"/>
              <a:t>and to a highly energetic LARP team: J. </a:t>
            </a:r>
            <a:r>
              <a:rPr lang="en-GB" sz="1400" dirty="0" err="1" smtClean="0"/>
              <a:t>Cesaratto</a:t>
            </a:r>
            <a:r>
              <a:rPr lang="en-GB" sz="1400" dirty="0" smtClean="0"/>
              <a:t>, J. </a:t>
            </a:r>
            <a:r>
              <a:rPr lang="en-GB" sz="1400" dirty="0" err="1" smtClean="0"/>
              <a:t>Dusatko</a:t>
            </a:r>
            <a:r>
              <a:rPr lang="en-GB" sz="1400" dirty="0" smtClean="0"/>
              <a:t>, J. Fox, C. </a:t>
            </a:r>
            <a:r>
              <a:rPr lang="en-GB" sz="1400" dirty="0" err="1" smtClean="0"/>
              <a:t>Rivetta</a:t>
            </a:r>
            <a:endParaRPr lang="en-GB" sz="1400" dirty="0" smtClean="0"/>
          </a:p>
          <a:p>
            <a:pPr algn="ctr"/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9441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247</Words>
  <Application>Microsoft Macintosh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Wolfgang Hofle</dc:creator>
  <cp:lastModifiedBy>Hannes Bartosik</cp:lastModifiedBy>
  <cp:revision>9</cp:revision>
  <dcterms:created xsi:type="dcterms:W3CDTF">2013-02-07T13:09:33Z</dcterms:created>
  <dcterms:modified xsi:type="dcterms:W3CDTF">2013-02-07T13:28:22Z</dcterms:modified>
</cp:coreProperties>
</file>