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6"/>
  </p:notesMasterIdLst>
  <p:sldIdLst>
    <p:sldId id="256" r:id="rId2"/>
    <p:sldId id="273" r:id="rId3"/>
    <p:sldId id="258" r:id="rId4"/>
    <p:sldId id="268" r:id="rId5"/>
    <p:sldId id="267" r:id="rId6"/>
    <p:sldId id="264" r:id="rId7"/>
    <p:sldId id="274" r:id="rId8"/>
    <p:sldId id="275" r:id="rId9"/>
    <p:sldId id="276" r:id="rId10"/>
    <p:sldId id="263" r:id="rId11"/>
    <p:sldId id="272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037B165-77F0-4469-8281-1BA984DE2A5D}">
          <p14:sldIdLst>
            <p14:sldId id="256"/>
            <p14:sldId id="273"/>
            <p14:sldId id="258"/>
            <p14:sldId id="268"/>
            <p14:sldId id="267"/>
            <p14:sldId id="264"/>
            <p14:sldId id="274"/>
            <p14:sldId id="275"/>
            <p14:sldId id="276"/>
            <p14:sldId id="263"/>
            <p14:sldId id="272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2" autoAdjust="0"/>
    <p:restoredTop sz="94660"/>
  </p:normalViewPr>
  <p:slideViewPr>
    <p:cSldViewPr>
      <p:cViewPr varScale="1">
        <p:scale>
          <a:sx n="73" d="100"/>
          <a:sy n="73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C7C45-95C3-4634-BF46-5298C06D22C4}" type="datetimeFigureOut">
              <a:rPr lang="en-GB" smtClean="0"/>
              <a:pPr/>
              <a:t>07/02/2013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8BC4F-4C2D-4D4A-AA84-90CB1961EA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23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47BC6CE7-9B4D-4281-8D63-E5220098590D}" type="datetime1">
              <a:rPr lang="en-GB" smtClean="0"/>
              <a:t>07/02/2013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8CF77F4-CDC0-4F9E-AC32-C7166978C45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9D90-342A-4952-BAFE-5D0F134D2E1E}" type="datetime1">
              <a:rPr lang="en-GB" smtClean="0"/>
              <a:t>07/02/2013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1388-0156-498E-BD85-FFC115FAB525}" type="datetime1">
              <a:rPr lang="en-GB" smtClean="0"/>
              <a:t>07/02/2013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EDB0-7903-46BF-9826-591E0CE64DC0}" type="datetime1">
              <a:rPr lang="en-GB" smtClean="0"/>
              <a:t>07/02/2013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B8EF-87BC-4CC4-9F1A-3B9BD0EA23DC}" type="datetime1">
              <a:rPr lang="en-GB" smtClean="0"/>
              <a:t>07/02/2013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F719-7069-4AA9-9B80-F96804A46277}" type="datetime1">
              <a:rPr lang="en-GB" smtClean="0"/>
              <a:t>07/02/2013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BEFE-3475-42D1-97F2-50952AEB96F6}" type="datetime1">
              <a:rPr lang="en-GB" smtClean="0"/>
              <a:t>07/02/2013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25F9-5BFD-400F-9486-2AE34CE308F7}" type="datetime1">
              <a:rPr lang="en-GB" smtClean="0"/>
              <a:t>07/02/2013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FBEB-7DBE-4180-A95F-3573B32756F2}" type="datetime1">
              <a:rPr lang="en-GB" smtClean="0"/>
              <a:t>07/02/2013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EA7B-768D-47ED-8580-AD1D9C29E7B8}" type="datetime1">
              <a:rPr lang="en-GB" smtClean="0"/>
              <a:t>07/02/2013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CE36-C97F-4B1D-8EB3-090759CD0526}" type="datetime1">
              <a:rPr lang="en-GB" smtClean="0"/>
              <a:t>07/02/2013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BAC459D-0FAF-454B-AD77-F8185A9DDA8B}" type="datetime1">
              <a:rPr lang="en-GB" smtClean="0"/>
              <a:t>07/02/2013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8CF77F4-CDC0-4F9E-AC32-C7166978C45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 Results of the Microwave Transmission Measurements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615027"/>
            <a:ext cx="4836456" cy="1040845"/>
          </a:xfrm>
        </p:spPr>
        <p:txBody>
          <a:bodyPr>
            <a:normAutofit/>
          </a:bodyPr>
          <a:lstStyle/>
          <a:p>
            <a:r>
              <a:rPr lang="en-GB" dirty="0" smtClean="0"/>
              <a:t>MD Runs 22. + 31.10., 02. + 05. 11., 05. 12. 2012</a:t>
            </a:r>
            <a:br>
              <a:rPr lang="en-GB" dirty="0" smtClean="0"/>
            </a:br>
            <a:r>
              <a:rPr lang="en-GB" dirty="0" smtClean="0"/>
              <a:t>F. Caspers, </a:t>
            </a:r>
            <a:r>
              <a:rPr lang="en-GB" b="1" dirty="0" smtClean="0"/>
              <a:t>S. Federmann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 rot="20478419">
            <a:off x="1067601" y="4598191"/>
            <a:ext cx="1593949" cy="847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Brush Script MT" pitchFamily="66" charset="0"/>
              </a:rPr>
              <a:t>07. 02. 2013</a:t>
            </a:r>
            <a:endParaRPr lang="en-GB" sz="2400" b="1" dirty="0"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69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Experimental setup works properly -&gt; former findings could be confirmed (25 ns electron cloud signal present, 50 ns no signal visible)</a:t>
            </a:r>
          </a:p>
          <a:p>
            <a:endParaRPr lang="en-GB" dirty="0" smtClean="0"/>
          </a:p>
          <a:p>
            <a:r>
              <a:rPr lang="en-GB" dirty="0" smtClean="0"/>
              <a:t>Cleanliness of the experimental setup is due to use of filter -&gt; confirmed for this setup</a:t>
            </a:r>
          </a:p>
          <a:p>
            <a:endParaRPr lang="en-GB" dirty="0"/>
          </a:p>
          <a:p>
            <a:r>
              <a:rPr lang="en-GB" dirty="0" smtClean="0"/>
              <a:t>Potential scrubbing effect seen. “Same” beam (25 ns) caused a higher net signal height in March 2012 than in November </a:t>
            </a:r>
            <a:r>
              <a:rPr lang="en-GB" dirty="0" smtClean="0"/>
              <a:t>2012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3B95-720B-4963-A86D-D5F37A7BDB0D}" type="datetime1">
              <a:rPr lang="en-GB" smtClean="0"/>
              <a:t>07/02/2013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214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562390"/>
            <a:ext cx="8041440" cy="1442674"/>
          </a:xfrm>
        </p:spPr>
        <p:txBody>
          <a:bodyPr/>
          <a:lstStyle/>
          <a:p>
            <a:r>
              <a:rPr lang="en-GB" dirty="0" smtClean="0"/>
              <a:t>Thank you for your attention!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EDB0-7903-46BF-9826-591E0CE64DC0}" type="datetime1">
              <a:rPr lang="en-GB" smtClean="0"/>
              <a:t>07/02/2013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381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562390"/>
            <a:ext cx="8041440" cy="1442674"/>
          </a:xfrm>
          <a:ln w="22225"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Additional Slides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EDB0-7903-46BF-9826-591E0CE64DC0}" type="datetime1">
              <a:rPr lang="en-GB" smtClean="0"/>
              <a:t>07/02/2013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608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Theoretical Basis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959629"/>
            <a:ext cx="5400600" cy="112555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F9F0-05B6-4BB3-98A0-7989DEC04272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1560" y="2365540"/>
            <a:ext cx="7776864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Principle: Measurement of the induced phase shift of a microwave going through a plasma filled waveguide</a:t>
            </a:r>
          </a:p>
          <a:p>
            <a:endParaRPr lang="en-GB" dirty="0" smtClean="0"/>
          </a:p>
          <a:p>
            <a:r>
              <a:rPr lang="en-GB" dirty="0" smtClean="0"/>
              <a:t>Phase shift is proportional to the electron cloud density: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Assumption:  we have a complete transmission through the electron cloud (no resonances)</a:t>
            </a:r>
          </a:p>
          <a:p>
            <a:pPr marL="0" indent="0">
              <a:buFont typeface="Rage Italic" pitchFamily="66" charset="0"/>
              <a:buNone/>
            </a:pP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</p:spPr>
        <p:txBody>
          <a:bodyPr/>
          <a:lstStyle/>
          <a:p>
            <a:fld id="{9E6DEDB0-7903-46BF-9826-591E0CE64DC0}" type="datetime1">
              <a:rPr lang="en-GB" smtClean="0"/>
              <a:t>07/02/2013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</p:spPr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8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MW Transmission\VSA Trace.png.2012_06_04_11_52_23.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20880" cy="488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280" y="-171400"/>
            <a:ext cx="8041440" cy="1442674"/>
          </a:xfrm>
        </p:spPr>
        <p:txBody>
          <a:bodyPr>
            <a:normAutofit/>
          </a:bodyPr>
          <a:lstStyle/>
          <a:p>
            <a:r>
              <a:rPr lang="en-GB" dirty="0" smtClean="0"/>
              <a:t>Screenshot of the VSA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F9F0-05B6-4BB3-98A0-7989DEC04272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</p:spPr>
        <p:txBody>
          <a:bodyPr/>
          <a:lstStyle/>
          <a:p>
            <a:fld id="{9E6DEDB0-7903-46BF-9826-591E0CE64DC0}" type="datetime1">
              <a:rPr lang="en-GB" smtClean="0"/>
              <a:t>07/02/2013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</p:spPr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8840"/>
            <a:ext cx="7467600" cy="4320480"/>
          </a:xfrm>
        </p:spPr>
        <p:txBody>
          <a:bodyPr>
            <a:normAutofit/>
          </a:bodyPr>
          <a:lstStyle/>
          <a:p>
            <a:r>
              <a:rPr lang="en-GB" dirty="0" smtClean="0"/>
              <a:t>Measurement Setup</a:t>
            </a:r>
          </a:p>
          <a:p>
            <a:endParaRPr lang="en-GB" dirty="0"/>
          </a:p>
          <a:p>
            <a:r>
              <a:rPr lang="en-GB" dirty="0" smtClean="0"/>
              <a:t>General Remarks</a:t>
            </a:r>
          </a:p>
          <a:p>
            <a:endParaRPr lang="en-GB" dirty="0"/>
          </a:p>
          <a:p>
            <a:r>
              <a:rPr lang="en-GB" dirty="0" smtClean="0"/>
              <a:t>Objectives</a:t>
            </a:r>
          </a:p>
          <a:p>
            <a:endParaRPr lang="en-GB" dirty="0"/>
          </a:p>
          <a:p>
            <a:r>
              <a:rPr lang="en-GB" dirty="0" smtClean="0"/>
              <a:t>Results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EDB0-7903-46BF-9826-591E0CE64DC0}" type="datetime1">
              <a:rPr lang="en-GB" smtClean="0"/>
              <a:t>07/02/2013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99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 Set-Up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1DCB-C324-4E45-A9D6-E25FD93B7243}" type="datetime1">
              <a:rPr lang="en-GB" smtClean="0"/>
              <a:t>07/02/2013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9" name="Picture 2" descr="C:\MW Transmission\EcloudMarch2012\evaluated data\setup20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856984" cy="417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66834" y="249289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uncoated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249289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uncoated</a:t>
            </a:r>
            <a:endParaRPr lang="en-US" sz="1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51520" y="3068960"/>
            <a:ext cx="806489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2998" y="3140968"/>
            <a:ext cx="1389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accent1"/>
                </a:solidFill>
              </a:rPr>
              <a:t>Surface at BA5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25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This talk summarizes the results of eight MD runs (March to December 2012)</a:t>
            </a:r>
          </a:p>
          <a:p>
            <a:endParaRPr lang="en-GB" dirty="0"/>
          </a:p>
          <a:p>
            <a:r>
              <a:rPr lang="en-GB" dirty="0" smtClean="0"/>
              <a:t>The electron cloud induced phase modulation signal was studied for high intensity beams</a:t>
            </a:r>
          </a:p>
          <a:p>
            <a:endParaRPr lang="en-GB" dirty="0"/>
          </a:p>
          <a:p>
            <a:r>
              <a:rPr lang="en-GB" dirty="0" smtClean="0"/>
              <a:t>The electromagnetic ‘cleanliness’ of the new setup was tested</a:t>
            </a:r>
          </a:p>
          <a:p>
            <a:endParaRPr lang="en-GB" dirty="0"/>
          </a:p>
          <a:p>
            <a:r>
              <a:rPr lang="en-GB" dirty="0" smtClean="0"/>
              <a:t>The functionality of the filter in the receiver path of the setup was tested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D4E0-250E-4C93-A79F-34B70823D30E}" type="datetime1">
              <a:rPr lang="en-GB" smtClean="0"/>
              <a:t>07/02/2013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22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67744" y="3365336"/>
            <a:ext cx="4963593" cy="2655952"/>
          </a:xfrm>
        </p:spPr>
        <p:txBody>
          <a:bodyPr>
            <a:normAutofit/>
          </a:bodyPr>
          <a:lstStyle/>
          <a:p>
            <a:r>
              <a:rPr lang="en-GB" dirty="0"/>
              <a:t>3</a:t>
            </a:r>
            <a:r>
              <a:rPr lang="en-GB" dirty="0" smtClean="0"/>
              <a:t> batches with 25 ns spacing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3 batches with 50 ns spacing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5D41-9E4A-4BDB-AF98-EC70EE54A293}" type="datetime1">
              <a:rPr lang="en-GB" smtClean="0"/>
              <a:t>07/02/2013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03" y="1599619"/>
            <a:ext cx="7951399" cy="168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26" y="3931994"/>
            <a:ext cx="8158588" cy="172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1115616" y="2068780"/>
            <a:ext cx="720080" cy="10721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15616" y="3356992"/>
            <a:ext cx="792088" cy="10081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1520" y="3079993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Calibration signal @ 42kHz</a:t>
            </a:r>
            <a:endParaRPr lang="en-GB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3995936" y="2235842"/>
            <a:ext cx="1728192" cy="77768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04252" y="3013528"/>
            <a:ext cx="2376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Modulation signal @ 43.35kHz</a:t>
            </a:r>
            <a:endParaRPr lang="en-GB" sz="12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971600" y="1759791"/>
            <a:ext cx="0" cy="89327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92282" y="1782462"/>
            <a:ext cx="205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PM Demodulation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192282" y="4069515"/>
            <a:ext cx="205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PM Demodulation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730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581128"/>
            <a:ext cx="8229600" cy="109916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PM to AM conversion was detected</a:t>
            </a:r>
          </a:p>
          <a:p>
            <a:r>
              <a:rPr lang="en-GB" dirty="0" smtClean="0"/>
              <a:t>Determined to be 8% -&gt; negligible for our </a:t>
            </a:r>
            <a:r>
              <a:rPr lang="en-GB" dirty="0" err="1" smtClean="0"/>
              <a:t>ecloud</a:t>
            </a:r>
            <a:r>
              <a:rPr lang="en-GB" dirty="0" smtClean="0"/>
              <a:t> </a:t>
            </a:r>
            <a:r>
              <a:rPr lang="en-GB" dirty="0" err="1" smtClean="0"/>
              <a:t>singal</a:t>
            </a:r>
            <a:r>
              <a:rPr lang="en-GB" dirty="0" smtClean="0"/>
              <a:t> (height: roughly 5 dB -&gt; loss of 0.4 dB)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BC78-C873-48F8-B5B2-29755C9CA00A}" type="datetime1">
              <a:rPr lang="en-GB" smtClean="0"/>
              <a:t>07/02/2013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2" y="1916832"/>
            <a:ext cx="8970121" cy="212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680" y="404375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 beam in SPS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400506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SG connected directly to VSA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1732166"/>
            <a:ext cx="205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PM Demodulation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851920" y="2771636"/>
            <a:ext cx="205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M Demodulation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475656" y="2292361"/>
            <a:ext cx="360040" cy="5360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520" y="2799518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PM Calibration signal</a:t>
            </a:r>
            <a:endParaRPr lang="en-GB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28056" y="3356992"/>
            <a:ext cx="360040" cy="5360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7896" y="3864149"/>
            <a:ext cx="2871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PM Calibration signal in AM modulation</a:t>
            </a:r>
            <a:endParaRPr lang="en-GB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164288" y="2291986"/>
            <a:ext cx="360040" cy="5360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40152" y="2799143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PM Calibration signal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93999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581128"/>
            <a:ext cx="8229600" cy="109916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Filter is absolutely crucial for our setup</a:t>
            </a:r>
          </a:p>
          <a:p>
            <a:r>
              <a:rPr lang="en-GB" dirty="0" smtClean="0"/>
              <a:t>Without it, lots of fake lines due to intermodulation are present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BC78-C873-48F8-B5B2-29755C9CA00A}" type="datetime1">
              <a:rPr lang="en-GB" smtClean="0"/>
              <a:t>07/02/2013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404375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filter in receiver path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400506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Without filter in receiver path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5" y="1604237"/>
            <a:ext cx="9000999" cy="225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6600437" y="2732642"/>
            <a:ext cx="707867" cy="48033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588224" y="2204864"/>
            <a:ext cx="720080" cy="43204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36296" y="245111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Strong fake signal due to intermodulation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707904" y="1556792"/>
            <a:ext cx="205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PM Demodulation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707904" y="2614241"/>
            <a:ext cx="205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M Demodulation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688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2830347" cy="439248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Reduction of electron cloud signal from 7 to 3 - 5 dB above noise floor</a:t>
            </a:r>
          </a:p>
          <a:p>
            <a:r>
              <a:rPr lang="en-GB" dirty="0" smtClean="0"/>
              <a:t>Possible scrubbing?</a:t>
            </a:r>
          </a:p>
          <a:p>
            <a:r>
              <a:rPr lang="en-GB" dirty="0" smtClean="0"/>
              <a:t>2 effects visible:</a:t>
            </a:r>
          </a:p>
          <a:p>
            <a:pPr lvl="1"/>
            <a:r>
              <a:rPr lang="en-GB" dirty="0" smtClean="0"/>
              <a:t>Strong signal at injection (not fully understood)</a:t>
            </a:r>
          </a:p>
          <a:p>
            <a:pPr lvl="1"/>
            <a:r>
              <a:rPr lang="en-GB" dirty="0" smtClean="0"/>
              <a:t>Virtually  no change in steady state but stronger fluctuations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BC78-C873-48F8-B5B2-29755C9CA00A}" type="datetime1">
              <a:rPr lang="en-GB" smtClean="0"/>
              <a:t>07/02/2013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65"/>
          <a:stretch/>
        </p:blipFill>
        <p:spPr bwMode="auto">
          <a:xfrm>
            <a:off x="3067494" y="1556792"/>
            <a:ext cx="5793258" cy="223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" t="51384" r="-694" b="27523"/>
          <a:stretch/>
        </p:blipFill>
        <p:spPr bwMode="auto">
          <a:xfrm>
            <a:off x="3102251" y="3939767"/>
            <a:ext cx="5893761" cy="194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81732" y="3452429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25 ns beam, 3 batches March 2012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995936" y="572396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25 ns beam, 3 batches November 2012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713686" y="4797152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+3-5dB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236296" y="2156285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+7dB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015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13372"/>
            <a:ext cx="2403820" cy="420791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Injection effect also observed for 50 ns spacing</a:t>
            </a:r>
          </a:p>
          <a:p>
            <a:endParaRPr lang="en-GB" dirty="0"/>
          </a:p>
          <a:p>
            <a:r>
              <a:rPr lang="en-GB" dirty="0" smtClean="0"/>
              <a:t>In March 2012, no injection signals are present whereas in November 2012 they are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EDB0-7903-46BF-9826-591E0CE64DC0}" type="datetime1">
              <a:rPr lang="en-GB" smtClean="0"/>
              <a:t>07/02/2013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9"/>
          <a:stretch/>
        </p:blipFill>
        <p:spPr bwMode="auto">
          <a:xfrm>
            <a:off x="2725918" y="4149080"/>
            <a:ext cx="6336704" cy="15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1"/>
          <a:stretch/>
        </p:blipFill>
        <p:spPr bwMode="auto">
          <a:xfrm>
            <a:off x="2727348" y="1916832"/>
            <a:ext cx="6335274" cy="150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342900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50 ns beam March 2012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427984" y="56519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50 ns beam November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172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555</Words>
  <Application>Microsoft Office PowerPoint</Application>
  <PresentationFormat>On-screen Show (4:3)</PresentationFormat>
  <Paragraphs>125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Sketchbook</vt:lpstr>
      <vt:lpstr> Results of the Microwave Transmission Measurements</vt:lpstr>
      <vt:lpstr>Overview</vt:lpstr>
      <vt:lpstr>Measurement Set-Up</vt:lpstr>
      <vt:lpstr>Objectives</vt:lpstr>
      <vt:lpstr>Results</vt:lpstr>
      <vt:lpstr>Results</vt:lpstr>
      <vt:lpstr>Results</vt:lpstr>
      <vt:lpstr>Results</vt:lpstr>
      <vt:lpstr>Results</vt:lpstr>
      <vt:lpstr>Conclusions</vt:lpstr>
      <vt:lpstr>Thank you for your attention!</vt:lpstr>
      <vt:lpstr>Additional Slides</vt:lpstr>
      <vt:lpstr>Theoretical Basis </vt:lpstr>
      <vt:lpstr>Screenshot of the VSA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Results of the Microwave Transmission measurements</dc:title>
  <dc:creator>Rolf Michael Holz</dc:creator>
  <cp:lastModifiedBy>Silke Federmann</cp:lastModifiedBy>
  <cp:revision>72</cp:revision>
  <dcterms:created xsi:type="dcterms:W3CDTF">2012-07-31T16:16:08Z</dcterms:created>
  <dcterms:modified xsi:type="dcterms:W3CDTF">2013-02-07T12:23:31Z</dcterms:modified>
</cp:coreProperties>
</file>