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0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2B7F-212A-401B-8A53-8B345EBC5A09}" type="datetimeFigureOut">
              <a:rPr lang="en-GB" smtClean="0"/>
              <a:t>06/02/2013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EB5F9-3ECF-4520-A8EF-78B154A45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395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2B7F-212A-401B-8A53-8B345EBC5A09}" type="datetimeFigureOut">
              <a:rPr lang="en-GB" smtClean="0"/>
              <a:t>06/02/2013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EB5F9-3ECF-4520-A8EF-78B154A45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576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2B7F-212A-401B-8A53-8B345EBC5A09}" type="datetimeFigureOut">
              <a:rPr lang="en-GB" smtClean="0"/>
              <a:t>06/02/2013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EB5F9-3ECF-4520-A8EF-78B154A45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773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2B7F-212A-401B-8A53-8B345EBC5A09}" type="datetimeFigureOut">
              <a:rPr lang="en-GB" smtClean="0"/>
              <a:t>06/02/2013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EB5F9-3ECF-4520-A8EF-78B154A45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001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2B7F-212A-401B-8A53-8B345EBC5A09}" type="datetimeFigureOut">
              <a:rPr lang="en-GB" smtClean="0"/>
              <a:t>06/02/2013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EB5F9-3ECF-4520-A8EF-78B154A45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514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2B7F-212A-401B-8A53-8B345EBC5A09}" type="datetimeFigureOut">
              <a:rPr lang="en-GB" smtClean="0"/>
              <a:t>06/02/2013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EB5F9-3ECF-4520-A8EF-78B154A45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196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2B7F-212A-401B-8A53-8B345EBC5A09}" type="datetimeFigureOut">
              <a:rPr lang="en-GB" smtClean="0"/>
              <a:t>06/02/2013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EB5F9-3ECF-4520-A8EF-78B154A45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43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2B7F-212A-401B-8A53-8B345EBC5A09}" type="datetimeFigureOut">
              <a:rPr lang="en-GB" smtClean="0"/>
              <a:t>06/02/2013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EB5F9-3ECF-4520-A8EF-78B154A45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988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2B7F-212A-401B-8A53-8B345EBC5A09}" type="datetimeFigureOut">
              <a:rPr lang="en-GB" smtClean="0"/>
              <a:t>06/02/2013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EB5F9-3ECF-4520-A8EF-78B154A45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41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2B7F-212A-401B-8A53-8B345EBC5A09}" type="datetimeFigureOut">
              <a:rPr lang="en-GB" smtClean="0"/>
              <a:t>06/02/2013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EB5F9-3ECF-4520-A8EF-78B154A45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192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2B7F-212A-401B-8A53-8B345EBC5A09}" type="datetimeFigureOut">
              <a:rPr lang="en-GB" smtClean="0"/>
              <a:t>06/02/2013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EB5F9-3ECF-4520-A8EF-78B154A45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887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F2B7F-212A-401B-8A53-8B345EBC5A09}" type="datetimeFigureOut">
              <a:rPr lang="en-GB" smtClean="0"/>
              <a:t>06/02/2013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EB5F9-3ECF-4520-A8EF-78B154A45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21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52400" y="2130425"/>
            <a:ext cx="8763000" cy="1527175"/>
          </a:xfrm>
          <a:solidFill>
            <a:schemeClr val="bg1"/>
          </a:solidFill>
          <a:ln w="127000">
            <a:solidFill>
              <a:schemeClr val="accent2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dirty="0" smtClean="0">
                <a:sym typeface="Wingdings" pitchFamily="2" charset="2"/>
              </a:rPr>
              <a:t>Reference measurements of the SPS longitudinal impedance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1010236" y="3886200"/>
            <a:ext cx="7337843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>
                <a:cs typeface="Arial" charset="0"/>
              </a:rPr>
              <a:t>T. </a:t>
            </a:r>
            <a:r>
              <a:rPr lang="en-US" dirty="0" err="1">
                <a:cs typeface="Arial" charset="0"/>
              </a:rPr>
              <a:t>Argyropoulos</a:t>
            </a:r>
            <a:r>
              <a:rPr lang="en-US" dirty="0">
                <a:cs typeface="Arial" charset="0"/>
              </a:rPr>
              <a:t>, </a:t>
            </a:r>
            <a:r>
              <a:rPr lang="en-US" dirty="0" smtClean="0">
                <a:cs typeface="Arial" charset="0"/>
              </a:rPr>
              <a:t> J</a:t>
            </a:r>
            <a:r>
              <a:rPr lang="en-US" dirty="0">
                <a:cs typeface="Arial" charset="0"/>
              </a:rPr>
              <a:t>. E. </a:t>
            </a:r>
            <a:r>
              <a:rPr lang="en-US" dirty="0" smtClean="0">
                <a:cs typeface="Arial" charset="0"/>
              </a:rPr>
              <a:t>Muller,</a:t>
            </a:r>
            <a:r>
              <a:rPr lang="en-US" dirty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E. </a:t>
            </a:r>
            <a:r>
              <a:rPr lang="en-US" dirty="0" err="1" smtClean="0">
                <a:cs typeface="Arial" charset="0"/>
              </a:rPr>
              <a:t>Shaposhnikova</a:t>
            </a:r>
            <a:r>
              <a:rPr lang="en-US" dirty="0" smtClean="0">
                <a:cs typeface="Arial" charset="0"/>
              </a:rPr>
              <a:t>,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>
                <a:cs typeface="Arial" charset="0"/>
              </a:rPr>
              <a:t>H. </a:t>
            </a:r>
            <a:r>
              <a:rPr lang="en-US" dirty="0" err="1" smtClean="0">
                <a:cs typeface="Arial" charset="0"/>
              </a:rPr>
              <a:t>Timko</a:t>
            </a:r>
            <a:endParaRPr lang="en-US" dirty="0">
              <a:cs typeface="Arial" charset="0"/>
            </a:endParaRPr>
          </a:p>
          <a:p>
            <a:pPr algn="ctr"/>
            <a:r>
              <a:rPr lang="en-US" dirty="0" smtClean="0">
                <a:cs typeface="Arial" charset="0"/>
              </a:rPr>
              <a:t>Many thanks </a:t>
            </a:r>
            <a:r>
              <a:rPr lang="en-US" dirty="0">
                <a:cs typeface="Arial" charset="0"/>
              </a:rPr>
              <a:t>to </a:t>
            </a:r>
            <a:r>
              <a:rPr lang="en-US" dirty="0" smtClean="0">
                <a:cs typeface="Arial" charset="0"/>
              </a:rPr>
              <a:t>S. Hancock and H</a:t>
            </a:r>
            <a:r>
              <a:rPr lang="en-US" dirty="0">
                <a:cs typeface="Arial" charset="0"/>
              </a:rPr>
              <a:t>. </a:t>
            </a:r>
            <a:r>
              <a:rPr lang="en-US" dirty="0" err="1">
                <a:cs typeface="Arial" charset="0"/>
              </a:rPr>
              <a:t>Damerau</a:t>
            </a:r>
            <a:r>
              <a:rPr lang="en-US" dirty="0">
                <a:cs typeface="Arial" charset="0"/>
              </a:rPr>
              <a:t> for preparing the </a:t>
            </a:r>
            <a:r>
              <a:rPr lang="en-US" dirty="0" smtClean="0">
                <a:cs typeface="Arial" charset="0"/>
              </a:rPr>
              <a:t>beam</a:t>
            </a:r>
          </a:p>
          <a:p>
            <a:pPr algn="ctr"/>
            <a:r>
              <a:rPr lang="en-US" dirty="0" smtClean="0">
                <a:cs typeface="Arial" charset="0"/>
              </a:rPr>
              <a:t>T. </a:t>
            </a:r>
            <a:r>
              <a:rPr lang="en-US" dirty="0" err="1" smtClean="0">
                <a:cs typeface="Arial" charset="0"/>
              </a:rPr>
              <a:t>Bohl</a:t>
            </a:r>
            <a:r>
              <a:rPr lang="en-US" dirty="0" smtClean="0">
                <a:cs typeface="Arial" charset="0"/>
              </a:rPr>
              <a:t> and H. </a:t>
            </a:r>
            <a:r>
              <a:rPr lang="en-US" dirty="0" err="1" smtClean="0">
                <a:cs typeface="Arial" charset="0"/>
              </a:rPr>
              <a:t>Bartosik</a:t>
            </a:r>
            <a:r>
              <a:rPr lang="en-US" dirty="0" smtClean="0">
                <a:cs typeface="Arial" charset="0"/>
              </a:rPr>
              <a:t> for longitudinal and transverse adjustments in the SPS</a:t>
            </a:r>
            <a:endParaRPr lang="en-US" dirty="0">
              <a:cs typeface="Arial" charset="0"/>
            </a:endParaRPr>
          </a:p>
          <a:p>
            <a:pPr algn="ctr"/>
            <a:endParaRPr lang="en-US" dirty="0">
              <a:cs typeface="Arial" charset="0"/>
            </a:endParaRPr>
          </a:p>
          <a:p>
            <a:pPr algn="ctr"/>
            <a:r>
              <a:rPr lang="en-US" dirty="0">
                <a:cs typeface="Arial" charset="0"/>
              </a:rPr>
              <a:t>LIU-SPS BD WG </a:t>
            </a:r>
          </a:p>
          <a:p>
            <a:pPr algn="ctr"/>
            <a:r>
              <a:rPr lang="en-US" dirty="0" smtClean="0">
                <a:cs typeface="Arial" charset="0"/>
              </a:rPr>
              <a:t>07/02/2013</a:t>
            </a:r>
            <a:endParaRPr lang="en-US" dirty="0">
              <a:cs typeface="Arial" charset="0"/>
            </a:endParaRPr>
          </a:p>
          <a:p>
            <a:pPr algn="ctr"/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53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762000" y="76200"/>
            <a:ext cx="7914456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ym typeface="Wingdings" pitchFamily="2" charset="2"/>
              </a:rPr>
              <a:t>Compare with simulations</a:t>
            </a:r>
            <a:endParaRPr lang="en-US" sz="3600" dirty="0">
              <a:latin typeface="+mj-lt"/>
            </a:endParaRPr>
          </a:p>
        </p:txBody>
      </p:sp>
      <p:pic>
        <p:nvPicPr>
          <p:cNvPr id="7" name="Picture 2" descr="C:\MatlabFiles\MD_2013_02_04_analysis\analysis_plots\slopes_meas_vs_si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051101"/>
            <a:ext cx="5870765" cy="4402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51520" y="1081905"/>
            <a:ext cx="799288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742950" lvl="1" indent="-285750">
              <a:buFont typeface="Wingdings" pitchFamily="2" charset="2"/>
              <a:buChar char="Ø"/>
            </a:pPr>
            <a:r>
              <a:rPr lang="en-GB" dirty="0" smtClean="0">
                <a:cs typeface="Arial" charset="0"/>
                <a:sym typeface="Wingdings" pitchFamily="2" charset="2"/>
              </a:rPr>
              <a:t>Simulations using the current SPS longitudinal impedance model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GB" dirty="0" smtClean="0">
                <a:cs typeface="Arial" charset="0"/>
                <a:sym typeface="Wingdings" pitchFamily="2" charset="2"/>
              </a:rPr>
              <a:t>Initial distribution in the SPS: from </a:t>
            </a:r>
            <a:r>
              <a:rPr lang="en-GB" dirty="0" err="1" smtClean="0">
                <a:cs typeface="Arial" charset="0"/>
                <a:sym typeface="Wingdings" pitchFamily="2" charset="2"/>
              </a:rPr>
              <a:t>tomoscope</a:t>
            </a:r>
            <a:r>
              <a:rPr lang="en-GB" dirty="0" smtClean="0">
                <a:cs typeface="Arial" charset="0"/>
                <a:sym typeface="Wingdings" pitchFamily="2" charset="2"/>
              </a:rPr>
              <a:t> data simulated with ESME until extraction to the SPS (Helga)</a:t>
            </a:r>
            <a:endParaRPr lang="en-GB" dirty="0" smtClean="0">
              <a:cs typeface="Arial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1965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07CF3-95E5-4908-9DB1-833B7C5ADAAB}" type="slidenum">
              <a:rPr lang="en-US"/>
              <a:pPr>
                <a:defRPr/>
              </a:pPr>
              <a:t>2</a:t>
            </a:fld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76" name="Rectangle 8"/>
              <p:cNvSpPr>
                <a:spLocks noChangeArrowheads="1"/>
              </p:cNvSpPr>
              <p:nvPr/>
            </p:nvSpPr>
            <p:spPr bwMode="auto">
              <a:xfrm>
                <a:off x="685800" y="990600"/>
                <a:ext cx="8001000" cy="50132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Wingdings" pitchFamily="2" charset="2"/>
                  <a:buChar char="§"/>
                </a:pPr>
                <a:r>
                  <a:rPr lang="en-US" dirty="0" smtClean="0">
                    <a:cs typeface="Arial" charset="0"/>
                    <a:sym typeface="Wingdings" pitchFamily="2" charset="2"/>
                  </a:rPr>
                  <a:t>  Measure the </a:t>
                </a:r>
                <a:r>
                  <a:rPr lang="en-US" dirty="0" err="1" smtClean="0">
                    <a:cs typeface="Arial" charset="0"/>
                    <a:sym typeface="Wingdings" pitchFamily="2" charset="2"/>
                  </a:rPr>
                  <a:t>quadrupole</a:t>
                </a:r>
                <a:r>
                  <a:rPr lang="en-US" dirty="0" smtClean="0">
                    <a:cs typeface="Arial" charset="0"/>
                    <a:sym typeface="Wingdings" pitchFamily="2" charset="2"/>
                  </a:rPr>
                  <a:t> frequency shift </a:t>
                </a:r>
                <a:r>
                  <a:rPr lang="el-GR" dirty="0" smtClean="0">
                    <a:cs typeface="Arial" charset="0"/>
                    <a:sym typeface="Wingdings" pitchFamily="2" charset="2"/>
                  </a:rPr>
                  <a:t>Δω</a:t>
                </a:r>
                <a:r>
                  <a:rPr lang="en-GB" baseline="-25000" dirty="0" smtClean="0">
                    <a:cs typeface="Arial" charset="0"/>
                    <a:sym typeface="Wingdings" pitchFamily="2" charset="2"/>
                  </a:rPr>
                  <a:t>2</a:t>
                </a:r>
                <a:r>
                  <a:rPr lang="en-GB" dirty="0" smtClean="0">
                    <a:cs typeface="Arial" charset="0"/>
                    <a:sym typeface="Wingdings" pitchFamily="2" charset="2"/>
                  </a:rPr>
                  <a:t> as a function of intensity  </a:t>
                </a:r>
              </a:p>
              <a:p>
                <a:r>
                  <a:rPr lang="en-GB" b="1" dirty="0">
                    <a:solidFill>
                      <a:srgbClr val="C00000"/>
                    </a:solidFill>
                    <a:cs typeface="Arial" charset="0"/>
                    <a:sym typeface="Wingdings" pitchFamily="2" charset="2"/>
                  </a:rPr>
                  <a:t> </a:t>
                </a:r>
                <a:r>
                  <a:rPr lang="en-GB" b="1" dirty="0" smtClean="0">
                    <a:solidFill>
                      <a:srgbClr val="C00000"/>
                    </a:solidFill>
                    <a:cs typeface="Arial" charset="0"/>
                    <a:sym typeface="Wingdings" pitchFamily="2" charset="2"/>
                  </a:rPr>
                  <a:t>   complicated dependence on bunch length</a:t>
                </a:r>
                <a:endParaRPr lang="en-GB" b="1" dirty="0" smtClean="0">
                  <a:cs typeface="Arial" charset="0"/>
                  <a:sym typeface="Wingdings" pitchFamily="2" charset="2"/>
                </a:endParaRPr>
              </a:p>
              <a:p>
                <a:r>
                  <a:rPr lang="en-GB" b="1" dirty="0" smtClean="0">
                    <a:cs typeface="Arial" charset="0"/>
                    <a:sym typeface="Wingdings" pitchFamily="2" charset="2"/>
                  </a:rPr>
                  <a:t>     </a:t>
                </a:r>
                <a:r>
                  <a:rPr lang="en-GB" dirty="0" smtClean="0">
                    <a:cs typeface="Arial" charset="0"/>
                    <a:sym typeface="Wingdings" pitchFamily="2" charset="2"/>
                  </a:rPr>
                  <a:t>for  Gaussian bunch: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1400" i="1">
                              <a:latin typeface="Cambria Math"/>
                            </a:rPr>
                            <m:t>𝜔</m:t>
                          </m:r>
                        </m:e>
                        <m:sub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𝑠</m:t>
                          </m:r>
                        </m:sub>
                      </m:sSub>
                      <m:d>
                        <m:dPr>
                          <m:ctrlPr>
                            <a:rPr lang="en-GB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l-GR" sz="1400" i="1">
                              <a:latin typeface="Cambria Math"/>
                            </a:rPr>
                            <m:t>𝜏</m:t>
                          </m:r>
                          <m:r>
                            <a:rPr lang="el-GR" sz="1400" i="1">
                              <a:latin typeface="Cambria Math"/>
                            </a:rPr>
                            <m:t>, </m:t>
                          </m:r>
                          <m:r>
                            <a:rPr lang="el-GR" sz="1400" i="1">
                              <a:latin typeface="Cambria Math"/>
                            </a:rPr>
                            <m:t>𝛮</m:t>
                          </m:r>
                        </m:e>
                      </m:d>
                      <m:r>
                        <a:rPr lang="en-GB" sz="1400" i="1"/>
                        <m:t>≈</m:t>
                      </m:r>
                      <m:r>
                        <a:rPr lang="en-GB" sz="1400" i="1">
                          <a:latin typeface="Cambria Math"/>
                        </a:rPr>
                        <m:t>2</m:t>
                      </m:r>
                      <m:sSub>
                        <m:sSubPr>
                          <m:ctrlPr>
                            <a:rPr lang="en-GB" sz="1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1400" i="1">
                              <a:latin typeface="Cambria Math"/>
                            </a:rPr>
                            <m:t>𝜔</m:t>
                          </m:r>
                        </m:e>
                        <m:sub>
                          <m:r>
                            <a:rPr lang="en-GB" sz="1400" i="1">
                              <a:latin typeface="Cambria Math"/>
                            </a:rPr>
                            <m:t>𝑠</m:t>
                          </m:r>
                          <m:r>
                            <a:rPr lang="en-GB" sz="1400" i="1">
                              <a:latin typeface="Cambria Math"/>
                            </a:rPr>
                            <m:t>0</m:t>
                          </m:r>
                        </m:sub>
                      </m:sSub>
                      <m:d>
                        <m:dPr>
                          <m:begChr m:val="{"/>
                          <m:endChr m:val="}"/>
                          <m:ctrlPr>
                            <a:rPr lang="en-GB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</a:rPr>
                            <m:t>1−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4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sz="14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GB" sz="14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l-GR" sz="1400" i="1">
                                              <a:latin typeface="Cambria Math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n-GB" sz="1400" i="1">
                                              <a:latin typeface="Cambria Math"/>
                                            </a:rPr>
                                            <m:t>𝑟𝑓</m:t>
                                          </m:r>
                                        </m:sub>
                                      </m:sSub>
                                      <m:r>
                                        <a:rPr lang="el-GR" sz="1400" i="1">
                                          <a:latin typeface="Cambria Math"/>
                                        </a:rPr>
                                        <m:t>𝜏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GB" sz="1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64</m:t>
                              </m:r>
                            </m:den>
                          </m:f>
                          <m:r>
                            <a:rPr lang="en-GB" sz="1400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</a:rPr>
                                <m:t>𝛮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𝑒</m:t>
                              </m:r>
                              <m:sSub>
                                <m:sSubPr>
                                  <m:ctrlPr>
                                    <a:rPr lang="en-GB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 i="1">
                                      <a:latin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GB" sz="1400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4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𝜋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h</m:t>
                              </m:r>
                              <m:sSub>
                                <m:sSubPr>
                                  <m:ctrlPr>
                                    <a:rPr lang="en-GB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GB" sz="1400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  <m:sSub>
                            <m:sSubPr>
                              <m:ctrlPr>
                                <a:rPr lang="en-GB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GB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GB" sz="1400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4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GB" sz="1400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400" i="1">
                                          <a:latin typeface="Cambria Math"/>
                                        </a:rPr>
                                        <m:t>2</m:t>
                                      </m:r>
                                    </m:num>
                                    <m:den>
                                      <m:r>
                                        <a:rPr lang="el-GR" sz="1400" i="1">
                                          <a:latin typeface="Cambria Math"/>
                                        </a:rPr>
                                        <m:t>𝜋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GB" sz="1400" i="1">
                                  <a:latin typeface="Cambria Math"/>
                                </a:rPr>
                                <m:t>1/2</m:t>
                              </m:r>
                            </m:sup>
                          </m:sSup>
                          <m:f>
                            <m:fPr>
                              <m:ctrlPr>
                                <a:rPr lang="en-GB" sz="1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</a:rPr>
                                <m:t>16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𝛮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𝑒</m:t>
                              </m:r>
                              <m:sSub>
                                <m:sSubPr>
                                  <m:ctrlPr>
                                    <a:rPr lang="en-GB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l-GR" sz="1400" i="1">
                                      <a:latin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l-GR" sz="1400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GB" sz="14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i="1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p>
                                  <m:r>
                                    <a:rPr lang="en-GB" sz="1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b>
                                <m:sSubPr>
                                  <m:ctrlPr>
                                    <a:rPr lang="en-GB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GB" sz="1400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GB" sz="14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sz="14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GB" sz="14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l-GR" sz="1400" i="1">
                                              <a:latin typeface="Cambria Math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n-GB" sz="1400" i="1">
                                              <a:latin typeface="Cambria Math"/>
                                            </a:rPr>
                                            <m:t>𝑟𝑓</m:t>
                                          </m:r>
                                        </m:sub>
                                      </m:sSub>
                                      <m:r>
                                        <a:rPr lang="el-GR" sz="1400" i="1">
                                          <a:latin typeface="Cambria Math"/>
                                        </a:rPr>
                                        <m:t>𝜏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GB" sz="1400" i="1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en-GB" sz="14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GB" sz="1400" i="1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GB" sz="1400" i="1">
                                              <a:latin typeface="Cambria Math"/>
                                            </a:rPr>
                                            <m:t>𝐼𝑚𝑍</m:t>
                                          </m:r>
                                        </m:num>
                                        <m:den>
                                          <m:r>
                                            <a:rPr lang="en-GB" sz="1400" i="1">
                                              <a:latin typeface="Cambria Math"/>
                                            </a:rPr>
                                            <m:t>𝑛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b>
                                  <m:r>
                                    <a:rPr lang="en-GB" sz="1400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GB" sz="14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400" i="1">
                                      <a:latin typeface="Cambria Math"/>
                                    </a:rPr>
                                    <m:t>16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sz="1400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400" i="1"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  <m:sSubSup>
                                <m:sSubSupPr>
                                  <m:ctrlPr>
                                    <a:rPr lang="en-GB" sz="14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d>
                                    <m:dPr>
                                      <m:ctrlPr>
                                        <a:rPr lang="en-GB" sz="14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GB" sz="1400" i="1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GB" sz="1400" i="1">
                                              <a:latin typeface="Cambria Math"/>
                                            </a:rPr>
                                            <m:t>𝐼𝑚𝑍</m:t>
                                          </m:r>
                                        </m:num>
                                        <m:den>
                                          <m:r>
                                            <a:rPr lang="en-GB" sz="1400" i="1">
                                              <a:latin typeface="Cambria Math"/>
                                            </a:rPr>
                                            <m:t>𝑛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b>
                                  <m:r>
                                    <a:rPr lang="en-GB" sz="1400" i="1">
                                      <a:latin typeface="Cambria Math"/>
                                    </a:rPr>
                                    <m:t>𝑒𝑓𝑓</m:t>
                                  </m:r>
                                </m:sub>
                                <m:sup>
                                  <m:r>
                                    <a:rPr lang="en-GB" sz="1400" i="1">
                                      <a:latin typeface="Cambria Math"/>
                                    </a:rPr>
                                    <m:t>𝑚</m:t>
                                  </m:r>
                                  <m:r>
                                    <a:rPr lang="en-GB" sz="1400" i="1">
                                      <a:latin typeface="Cambria Math"/>
                                    </a:rPr>
                                    <m:t>=2</m:t>
                                  </m:r>
                                </m:sup>
                              </m:sSubSup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 smtClean="0"/>
              </a:p>
              <a:p>
                <a:endParaRPr lang="en-US" sz="1400" dirty="0" smtClean="0">
                  <a:cs typeface="Arial" charset="0"/>
                  <a:sym typeface="Wingdings" pitchFamily="2" charset="2"/>
                </a:endParaRPr>
              </a:p>
              <a:p>
                <a:endParaRPr lang="en-US" sz="1400" dirty="0">
                  <a:cs typeface="Arial" charset="0"/>
                  <a:sym typeface="Wingdings" pitchFamily="2" charset="2"/>
                </a:endParaRPr>
              </a:p>
              <a:p>
                <a:pPr>
                  <a:buFont typeface="Wingdings" pitchFamily="2" charset="2"/>
                  <a:buChar char="§"/>
                </a:pPr>
                <a:r>
                  <a:rPr lang="en-US" dirty="0" smtClean="0">
                    <a:cs typeface="Arial" charset="0"/>
                    <a:sym typeface="Wingdings" pitchFamily="2" charset="2"/>
                  </a:rPr>
                  <a:t> Compare with old measurements from 2008 </a:t>
                </a:r>
                <a:r>
                  <a:rPr lang="en-US" b="1" dirty="0" smtClean="0">
                    <a:solidFill>
                      <a:srgbClr val="C00000"/>
                    </a:solidFill>
                    <a:cs typeface="Arial" charset="0"/>
                    <a:sym typeface="Wingdings" pitchFamily="2" charset="2"/>
                  </a:rPr>
                  <a:t>need same experimental </a:t>
                </a:r>
              </a:p>
              <a:p>
                <a:r>
                  <a:rPr lang="en-US" b="1" dirty="0">
                    <a:solidFill>
                      <a:srgbClr val="C00000"/>
                    </a:solidFill>
                    <a:cs typeface="Arial" charset="0"/>
                    <a:sym typeface="Wingdings" pitchFamily="2" charset="2"/>
                  </a:rPr>
                  <a:t> </a:t>
                </a:r>
                <a:r>
                  <a:rPr lang="en-US" b="1" dirty="0" smtClean="0">
                    <a:solidFill>
                      <a:srgbClr val="C00000"/>
                    </a:solidFill>
                    <a:cs typeface="Arial" charset="0"/>
                    <a:sym typeface="Wingdings" pitchFamily="2" charset="2"/>
                  </a:rPr>
                  <a:t>  conditions</a:t>
                </a:r>
              </a:p>
              <a:p>
                <a:pPr>
                  <a:buFont typeface="Wingdings" pitchFamily="2" charset="2"/>
                  <a:buChar char="§"/>
                </a:pPr>
                <a:endParaRPr lang="en-US" dirty="0" smtClean="0">
                  <a:cs typeface="Arial" charset="0"/>
                  <a:sym typeface="Wingdings" pitchFamily="2" charset="2"/>
                </a:endParaRPr>
              </a:p>
              <a:p>
                <a:pPr>
                  <a:buFont typeface="Wingdings" pitchFamily="2" charset="2"/>
                  <a:buChar char="§"/>
                </a:pPr>
                <a:endParaRPr lang="en-US" dirty="0">
                  <a:cs typeface="Arial" charset="0"/>
                  <a:sym typeface="Wingdings" pitchFamily="2" charset="2"/>
                </a:endParaRPr>
              </a:p>
              <a:p>
                <a:pPr>
                  <a:buFont typeface="Wingdings" pitchFamily="2" charset="2"/>
                  <a:buChar char="§"/>
                </a:pPr>
                <a:endParaRPr lang="en-US" dirty="0">
                  <a:cs typeface="Arial" charset="0"/>
                  <a:sym typeface="Wingdings" pitchFamily="2" charset="2"/>
                </a:endParaRPr>
              </a:p>
              <a:p>
                <a:pPr>
                  <a:buFont typeface="Wingdings" pitchFamily="2" charset="2"/>
                  <a:buChar char="§"/>
                </a:pPr>
                <a:endParaRPr lang="en-US" dirty="0">
                  <a:cs typeface="Arial" charset="0"/>
                  <a:sym typeface="Wingdings" pitchFamily="2" charset="2"/>
                </a:endParaRPr>
              </a:p>
              <a:p>
                <a:pPr>
                  <a:buFont typeface="Wingdings" pitchFamily="2" charset="2"/>
                  <a:buChar char="§"/>
                </a:pPr>
                <a:endParaRPr lang="en-US" dirty="0">
                  <a:cs typeface="Arial" charset="0"/>
                  <a:sym typeface="Wingdings" pitchFamily="2" charset="2"/>
                </a:endParaRPr>
              </a:p>
              <a:p>
                <a:pPr>
                  <a:buFont typeface="Wingdings" pitchFamily="2" charset="2"/>
                  <a:buChar char="§"/>
                </a:pPr>
                <a:endParaRPr lang="en-US" dirty="0">
                  <a:cs typeface="Arial" charset="0"/>
                  <a:sym typeface="Wingdings" pitchFamily="2" charset="2"/>
                </a:endParaRPr>
              </a:p>
              <a:p>
                <a:pPr>
                  <a:buFont typeface="Wingdings" pitchFamily="2" charset="2"/>
                  <a:buChar char="§"/>
                </a:pPr>
                <a:endParaRPr lang="en-US" dirty="0">
                  <a:cs typeface="Arial" charset="0"/>
                  <a:sym typeface="Wingdings" pitchFamily="2" charset="2"/>
                </a:endParaRPr>
              </a:p>
              <a:p>
                <a:pPr>
                  <a:buFont typeface="Wingdings" pitchFamily="2" charset="2"/>
                  <a:buChar char="§"/>
                </a:pPr>
                <a:endParaRPr lang="en-US" dirty="0">
                  <a:cs typeface="Arial" charset="0"/>
                  <a:sym typeface="Wingdings" pitchFamily="2" charset="2"/>
                </a:endParaRPr>
              </a:p>
              <a:p>
                <a:endParaRPr lang="en-US" dirty="0">
                  <a:cs typeface="Arial" charset="0"/>
                  <a:sym typeface="Wingdings" pitchFamily="2" charset="2"/>
                </a:endParaRPr>
              </a:p>
            </p:txBody>
          </p:sp>
        </mc:Choice>
        <mc:Fallback>
          <p:sp>
            <p:nvSpPr>
              <p:cNvPr id="3076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990600"/>
                <a:ext cx="8001000" cy="5013295"/>
              </a:xfrm>
              <a:prstGeom prst="rect">
                <a:avLst/>
              </a:prstGeom>
              <a:blipFill rotWithShape="1">
                <a:blip r:embed="rId2"/>
                <a:stretch>
                  <a:fillRect l="-534" t="-73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itle 1"/>
          <p:cNvSpPr txBox="1">
            <a:spLocks/>
          </p:cNvSpPr>
          <p:nvPr/>
        </p:nvSpPr>
        <p:spPr>
          <a:xfrm>
            <a:off x="762000" y="76200"/>
            <a:ext cx="72390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latin typeface="+mn-lt"/>
                <a:sym typeface="Wingdings" pitchFamily="2" charset="2"/>
              </a:rPr>
              <a:t>Introduction – old results</a:t>
            </a:r>
            <a:endParaRPr lang="en-US" sz="3600" dirty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122" y="3697053"/>
            <a:ext cx="4225894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163" y="3482317"/>
            <a:ext cx="3999309" cy="251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339752" y="5723964"/>
            <a:ext cx="2965877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E. </a:t>
            </a:r>
            <a:r>
              <a:rPr lang="en-GB" dirty="0" err="1" smtClean="0"/>
              <a:t>Shaposhnikova</a:t>
            </a:r>
            <a:r>
              <a:rPr lang="en-GB" dirty="0" smtClean="0"/>
              <a:t> et al. PAC09</a:t>
            </a:r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395536" y="5013176"/>
            <a:ext cx="4422275" cy="484077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490122" y="5519864"/>
            <a:ext cx="113836" cy="38876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496" y="5877272"/>
            <a:ext cx="1603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Meas. on 2008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077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07CF3-95E5-4908-9DB1-833B7C5ADAAB}" type="slidenum">
              <a:rPr lang="en-US"/>
              <a:pPr>
                <a:defRPr/>
              </a:pPr>
              <a:t>3</a:t>
            </a:fld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" name="Rectangle 8"/>
          <p:cNvSpPr>
            <a:spLocks noChangeArrowheads="1"/>
          </p:cNvSpPr>
          <p:nvPr/>
        </p:nvSpPr>
        <p:spPr bwMode="auto">
          <a:xfrm>
            <a:off x="179512" y="908720"/>
            <a:ext cx="9073008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cs typeface="Arial" charset="0"/>
                <a:sym typeface="Wingdings" pitchFamily="2" charset="2"/>
              </a:rPr>
              <a:t>  The beam was prepared in the PSB: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cs typeface="Arial" charset="0"/>
                <a:sym typeface="Wingdings" pitchFamily="2" charset="2"/>
              </a:rPr>
              <a:t> </a:t>
            </a:r>
            <a:r>
              <a:rPr lang="el-GR" b="1" dirty="0" smtClean="0">
                <a:cs typeface="Arial" charset="0"/>
                <a:sym typeface="Wingdings" pitchFamily="2" charset="2"/>
              </a:rPr>
              <a:t>ε</a:t>
            </a:r>
            <a:r>
              <a:rPr lang="en-GB" b="1" baseline="-25000" dirty="0" smtClean="0">
                <a:cs typeface="Arial" charset="0"/>
                <a:sym typeface="Wingdings" pitchFamily="2" charset="2"/>
              </a:rPr>
              <a:t>l</a:t>
            </a:r>
            <a:r>
              <a:rPr lang="en-GB" b="1" dirty="0" smtClean="0">
                <a:cs typeface="Arial" charset="0"/>
                <a:sym typeface="Wingdings" pitchFamily="2" charset="2"/>
              </a:rPr>
              <a:t> </a:t>
            </a:r>
            <a:r>
              <a:rPr lang="en-GB" dirty="0" smtClean="0">
                <a:cs typeface="Arial" charset="0"/>
                <a:sym typeface="Wingdings" pitchFamily="2" charset="2"/>
              </a:rPr>
              <a:t>was adjusted by </a:t>
            </a:r>
            <a:r>
              <a:rPr lang="en-GB" b="1" dirty="0" smtClean="0">
                <a:cs typeface="Arial" charset="0"/>
                <a:sym typeface="Wingdings" pitchFamily="2" charset="2"/>
              </a:rPr>
              <a:t>longitudinal shaving </a:t>
            </a:r>
            <a:r>
              <a:rPr lang="en-GB" dirty="0" smtClean="0">
                <a:cs typeface="Arial" charset="0"/>
                <a:sym typeface="Wingdings" pitchFamily="2" charset="2"/>
              </a:rPr>
              <a:t>during acceleration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>
                <a:cs typeface="Arial" charset="0"/>
                <a:sym typeface="Wingdings" pitchFamily="2" charset="2"/>
              </a:rPr>
              <a:t> </a:t>
            </a:r>
            <a:r>
              <a:rPr lang="en-GB" b="1" dirty="0" smtClean="0">
                <a:cs typeface="Arial" charset="0"/>
                <a:sym typeface="Wingdings" pitchFamily="2" charset="2"/>
              </a:rPr>
              <a:t>Intensity</a:t>
            </a:r>
            <a:r>
              <a:rPr lang="en-GB" dirty="0" smtClean="0">
                <a:cs typeface="Arial" charset="0"/>
                <a:sym typeface="Wingdings" pitchFamily="2" charset="2"/>
              </a:rPr>
              <a:t> was later selected by adjusting the </a:t>
            </a:r>
            <a:r>
              <a:rPr lang="en-GB" b="1" dirty="0" smtClean="0">
                <a:cs typeface="Arial" charset="0"/>
                <a:sym typeface="Wingdings" pitchFamily="2" charset="2"/>
              </a:rPr>
              <a:t>controlled longitudinal </a:t>
            </a:r>
            <a:r>
              <a:rPr lang="en-GB" b="1" dirty="0" err="1" smtClean="0">
                <a:cs typeface="Arial" charset="0"/>
                <a:sym typeface="Wingdings" pitchFamily="2" charset="2"/>
              </a:rPr>
              <a:t>emittance</a:t>
            </a:r>
            <a:r>
              <a:rPr lang="en-GB" b="1" dirty="0" smtClean="0">
                <a:cs typeface="Arial" charset="0"/>
                <a:sym typeface="Wingdings" pitchFamily="2" charset="2"/>
              </a:rPr>
              <a:t> blow-up</a:t>
            </a:r>
            <a:endParaRPr lang="en-US" b="1" dirty="0" smtClean="0">
              <a:cs typeface="Arial" charset="0"/>
              <a:sym typeface="Wingdings" pitchFamily="2" charset="2"/>
            </a:endParaRPr>
          </a:p>
          <a:p>
            <a:endParaRPr lang="en-US" dirty="0" smtClean="0">
              <a:cs typeface="Arial" charset="0"/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cs typeface="Arial" charset="0"/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cs typeface="Arial" charset="0"/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cs typeface="Arial" charset="0"/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cs typeface="Arial" charset="0"/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cs typeface="Arial" charset="0"/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cs typeface="Arial" charset="0"/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cs typeface="Arial" charset="0"/>
              <a:sym typeface="Wingdings" pitchFamily="2" charset="2"/>
            </a:endParaRPr>
          </a:p>
          <a:p>
            <a:endParaRPr lang="en-US" dirty="0">
              <a:cs typeface="Arial" charset="0"/>
              <a:sym typeface="Wingdings" pitchFamily="2" charset="2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762000" y="76200"/>
            <a:ext cx="72390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ym typeface="Wingdings" pitchFamily="2" charset="2"/>
              </a:rPr>
              <a:t>Beam preparation (at PSB)</a:t>
            </a:r>
            <a:endParaRPr lang="en-US" sz="3600" dirty="0">
              <a:latin typeface="+mj-lt"/>
            </a:endParaRPr>
          </a:p>
        </p:txBody>
      </p:sp>
      <p:pic>
        <p:nvPicPr>
          <p:cNvPr id="2051" name="Picture 3" descr="C:\Presentations\14E10 pp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44824"/>
            <a:ext cx="4440555" cy="484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Presentations\1E10 pp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44825"/>
            <a:ext cx="4440555" cy="484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115616" y="5158933"/>
            <a:ext cx="1388009" cy="64633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r>
              <a:rPr lang="en-GB" baseline="-25000" dirty="0" smtClean="0"/>
              <a:t>l</a:t>
            </a:r>
            <a:r>
              <a:rPr lang="en-GB" dirty="0" smtClean="0"/>
              <a:t> = </a:t>
            </a:r>
            <a:r>
              <a:rPr lang="el-GR" dirty="0" smtClean="0"/>
              <a:t>0.15 </a:t>
            </a:r>
            <a:r>
              <a:rPr lang="en-GB" dirty="0" err="1" smtClean="0"/>
              <a:t>eVs</a:t>
            </a:r>
            <a:r>
              <a:rPr lang="en-GB" dirty="0" smtClean="0"/>
              <a:t> </a:t>
            </a:r>
          </a:p>
          <a:p>
            <a:r>
              <a:rPr lang="en-GB" dirty="0" smtClean="0"/>
              <a:t>N = 1.0x10</a:t>
            </a:r>
            <a:r>
              <a:rPr lang="en-GB" baseline="30000" dirty="0" smtClean="0"/>
              <a:t>10</a:t>
            </a:r>
            <a:endParaRPr lang="en-GB" baseline="30000" dirty="0"/>
          </a:p>
        </p:txBody>
      </p:sp>
      <p:sp>
        <p:nvSpPr>
          <p:cNvPr id="15" name="TextBox 14"/>
          <p:cNvSpPr txBox="1"/>
          <p:nvPr/>
        </p:nvSpPr>
        <p:spPr>
          <a:xfrm>
            <a:off x="5436096" y="5154231"/>
            <a:ext cx="1454244" cy="64633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r>
              <a:rPr lang="en-GB" baseline="-25000" dirty="0" smtClean="0"/>
              <a:t>l</a:t>
            </a:r>
            <a:r>
              <a:rPr lang="en-GB" dirty="0" smtClean="0"/>
              <a:t> = </a:t>
            </a:r>
            <a:r>
              <a:rPr lang="el-GR" dirty="0" smtClean="0"/>
              <a:t>0.15 </a:t>
            </a:r>
            <a:r>
              <a:rPr lang="en-GB" dirty="0" err="1" smtClean="0"/>
              <a:t>eVs</a:t>
            </a:r>
            <a:r>
              <a:rPr lang="en-GB" dirty="0" smtClean="0"/>
              <a:t> </a:t>
            </a:r>
          </a:p>
          <a:p>
            <a:r>
              <a:rPr lang="en-GB" dirty="0" smtClean="0"/>
              <a:t>N = 13.6x10</a:t>
            </a:r>
            <a:r>
              <a:rPr lang="en-GB" baseline="30000" dirty="0" smtClean="0"/>
              <a:t>10</a:t>
            </a:r>
            <a:endParaRPr lang="en-GB" baseline="30000" dirty="0"/>
          </a:p>
        </p:txBody>
      </p:sp>
      <p:sp>
        <p:nvSpPr>
          <p:cNvPr id="16" name="TextBox 15"/>
          <p:cNvSpPr txBox="1"/>
          <p:nvPr/>
        </p:nvSpPr>
        <p:spPr>
          <a:xfrm>
            <a:off x="3585004" y="3186710"/>
            <a:ext cx="2108641" cy="369332"/>
          </a:xfrm>
          <a:prstGeom prst="rect">
            <a:avLst/>
          </a:prstGeom>
          <a:solidFill>
            <a:srgbClr val="FFC000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Measured in the PS</a:t>
            </a:r>
            <a:endParaRPr lang="en-GB" b="1" baseline="30000" dirty="0"/>
          </a:p>
        </p:txBody>
      </p:sp>
    </p:spTree>
    <p:extLst>
      <p:ext uri="{BB962C8B-B14F-4D97-AF65-F5344CB8AC3E}">
        <p14:creationId xmlns:p14="http://schemas.microsoft.com/office/powerpoint/2010/main" val="190257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07CF3-95E5-4908-9DB1-833B7C5ADAAB}" type="slidenum">
              <a:rPr lang="en-US"/>
              <a:pPr>
                <a:defRPr/>
              </a:pPr>
              <a:t>4</a:t>
            </a:fld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" name="Rectangle 8"/>
          <p:cNvSpPr>
            <a:spLocks noChangeArrowheads="1"/>
          </p:cNvSpPr>
          <p:nvPr/>
        </p:nvSpPr>
        <p:spPr bwMode="auto">
          <a:xfrm>
            <a:off x="251520" y="908720"/>
            <a:ext cx="889248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cs typeface="Arial" charset="0"/>
                <a:sym typeface="Wingdings" pitchFamily="2" charset="2"/>
              </a:rPr>
              <a:t>  </a:t>
            </a:r>
            <a:r>
              <a:rPr lang="en-GB" dirty="0" smtClean="0">
                <a:cs typeface="Arial" charset="0"/>
                <a:sym typeface="Wingdings" pitchFamily="2" charset="2"/>
              </a:rPr>
              <a:t>Single proton bunch at 26 </a:t>
            </a:r>
            <a:r>
              <a:rPr lang="en-GB" dirty="0" err="1" smtClean="0">
                <a:cs typeface="Arial" charset="0"/>
                <a:sym typeface="Wingdings" pitchFamily="2" charset="2"/>
              </a:rPr>
              <a:t>GeV</a:t>
            </a:r>
            <a:r>
              <a:rPr lang="en-GB" dirty="0" smtClean="0">
                <a:cs typeface="Arial" charset="0"/>
                <a:sym typeface="Wingdings" pitchFamily="2" charset="2"/>
              </a:rPr>
              <a:t>/s</a:t>
            </a:r>
          </a:p>
          <a:p>
            <a:pPr>
              <a:buFont typeface="Wingdings" pitchFamily="2" charset="2"/>
              <a:buChar char="§"/>
            </a:pPr>
            <a:endParaRPr lang="en-GB" dirty="0" smtClean="0">
              <a:cs typeface="Arial" charset="0"/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en-GB" dirty="0">
                <a:cs typeface="Arial" charset="0"/>
                <a:sym typeface="Wingdings" pitchFamily="2" charset="2"/>
              </a:rPr>
              <a:t> </a:t>
            </a:r>
            <a:r>
              <a:rPr lang="en-GB" dirty="0" smtClean="0">
                <a:cs typeface="Arial" charset="0"/>
                <a:sym typeface="Wingdings" pitchFamily="2" charset="2"/>
              </a:rPr>
              <a:t>Single RF with V</a:t>
            </a:r>
            <a:r>
              <a:rPr lang="en-GB" baseline="-25000" dirty="0" smtClean="0">
                <a:cs typeface="Arial" charset="0"/>
                <a:sym typeface="Wingdings" pitchFamily="2" charset="2"/>
              </a:rPr>
              <a:t>200 </a:t>
            </a:r>
            <a:r>
              <a:rPr lang="en-GB" dirty="0" smtClean="0">
                <a:cs typeface="Arial" charset="0"/>
                <a:sym typeface="Wingdings" pitchFamily="2" charset="2"/>
              </a:rPr>
              <a:t>= 900 kV</a:t>
            </a:r>
          </a:p>
          <a:p>
            <a:pPr>
              <a:buFont typeface="Wingdings" pitchFamily="2" charset="2"/>
              <a:buChar char="§"/>
            </a:pPr>
            <a:endParaRPr lang="en-GB" dirty="0" smtClean="0">
              <a:cs typeface="Arial" charset="0"/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en-GB" dirty="0">
                <a:cs typeface="Arial" charset="0"/>
                <a:sym typeface="Wingdings" pitchFamily="2" charset="2"/>
              </a:rPr>
              <a:t> </a:t>
            </a:r>
            <a:r>
              <a:rPr lang="en-GB" dirty="0" smtClean="0">
                <a:cs typeface="Arial" charset="0"/>
                <a:sym typeface="Wingdings" pitchFamily="2" charset="2"/>
              </a:rPr>
              <a:t>PL, FB, FF, long. Dampers were </a:t>
            </a:r>
            <a:r>
              <a:rPr lang="en-GB" b="1" dirty="0" smtClean="0">
                <a:cs typeface="Arial" charset="0"/>
                <a:sym typeface="Wingdings" pitchFamily="2" charset="2"/>
              </a:rPr>
              <a:t>ON</a:t>
            </a:r>
          </a:p>
          <a:p>
            <a:pPr>
              <a:buFont typeface="Wingdings" pitchFamily="2" charset="2"/>
              <a:buChar char="§"/>
            </a:pPr>
            <a:endParaRPr lang="en-GB" dirty="0" smtClean="0">
              <a:cs typeface="Arial" charset="0"/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en-GB" dirty="0">
                <a:cs typeface="Arial" charset="0"/>
                <a:sym typeface="Wingdings" pitchFamily="2" charset="2"/>
              </a:rPr>
              <a:t> </a:t>
            </a:r>
            <a:r>
              <a:rPr lang="en-GB" dirty="0" smtClean="0">
                <a:cs typeface="Arial" charset="0"/>
                <a:sym typeface="Wingdings" pitchFamily="2" charset="2"/>
              </a:rPr>
              <a:t>Acquisitions of bunch profiles (first 1400 turns)  4</a:t>
            </a:r>
            <a:r>
              <a:rPr lang="el-GR" dirty="0" smtClean="0">
                <a:cs typeface="Arial" charset="0"/>
                <a:sym typeface="Wingdings" pitchFamily="2" charset="2"/>
              </a:rPr>
              <a:t>σ </a:t>
            </a:r>
            <a:r>
              <a:rPr lang="en-GB" dirty="0" smtClean="0">
                <a:cs typeface="Arial" charset="0"/>
                <a:sym typeface="Wingdings" pitchFamily="2" charset="2"/>
              </a:rPr>
              <a:t>bunch length  fit to get the 2f</a:t>
            </a:r>
            <a:r>
              <a:rPr lang="en-GB" baseline="-25000" dirty="0" smtClean="0">
                <a:cs typeface="Arial" charset="0"/>
                <a:sym typeface="Wingdings" pitchFamily="2" charset="2"/>
              </a:rPr>
              <a:t>s</a:t>
            </a:r>
            <a:r>
              <a:rPr lang="en-GB" dirty="0" smtClean="0">
                <a:cs typeface="Arial" charset="0"/>
                <a:sym typeface="Wingdings" pitchFamily="2" charset="2"/>
              </a:rPr>
              <a:t> </a:t>
            </a:r>
            <a:endParaRPr lang="en-US" dirty="0">
              <a:cs typeface="Arial" charset="0"/>
              <a:sym typeface="Wingdings" pitchFamily="2" charset="2"/>
            </a:endParaRPr>
          </a:p>
          <a:p>
            <a:endParaRPr lang="en-US" dirty="0" smtClean="0">
              <a:cs typeface="Arial" charset="0"/>
              <a:sym typeface="Wingdings" pitchFamily="2" charset="2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762000" y="76200"/>
            <a:ext cx="7986464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ym typeface="Wingdings" pitchFamily="2" charset="2"/>
              </a:rPr>
              <a:t>Conditions in the SPS – data analysis</a:t>
            </a:r>
            <a:endParaRPr lang="en-US" sz="3600" dirty="0">
              <a:latin typeface="+mj-lt"/>
            </a:endParaRPr>
          </a:p>
        </p:txBody>
      </p:sp>
      <p:pic>
        <p:nvPicPr>
          <p:cNvPr id="3075" name="Picture 3" descr="C:\MatlabFiles\MD_2013_01_28_analysis\analysis_plots\MD10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513" y="3323718"/>
            <a:ext cx="4269647" cy="320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C:\MatlabFiles\MD_2013_01_28_analysis\analysis_plots\MD28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0825" y="3294276"/>
            <a:ext cx="4269647" cy="320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823123" y="3131676"/>
            <a:ext cx="3117029" cy="369332"/>
          </a:xfrm>
          <a:prstGeom prst="rect">
            <a:avLst/>
          </a:prstGeom>
          <a:solidFill>
            <a:srgbClr val="EDE0C5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Examples of </a:t>
            </a:r>
            <a:r>
              <a:rPr lang="el-GR" b="1" dirty="0" smtClean="0"/>
              <a:t>ε</a:t>
            </a:r>
            <a:r>
              <a:rPr lang="en-GB" b="1" baseline="-25000" dirty="0" smtClean="0"/>
              <a:t>l</a:t>
            </a:r>
            <a:r>
              <a:rPr lang="en-GB" b="1" dirty="0" smtClean="0"/>
              <a:t> = 0.15 </a:t>
            </a:r>
            <a:r>
              <a:rPr lang="en-GB" b="1" dirty="0" err="1" smtClean="0"/>
              <a:t>eVs</a:t>
            </a:r>
            <a:r>
              <a:rPr lang="en-GB" b="1" dirty="0" smtClean="0"/>
              <a:t> at PS</a:t>
            </a:r>
            <a:endParaRPr lang="en-GB" b="1" baseline="30000" dirty="0"/>
          </a:p>
        </p:txBody>
      </p:sp>
      <p:sp>
        <p:nvSpPr>
          <p:cNvPr id="19" name="TextBox 18"/>
          <p:cNvSpPr txBox="1"/>
          <p:nvPr/>
        </p:nvSpPr>
        <p:spPr>
          <a:xfrm>
            <a:off x="1118776" y="3717032"/>
            <a:ext cx="1429494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Low intensity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5330575" y="3707740"/>
            <a:ext cx="1473673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High intensity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307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07CF3-95E5-4908-9DB1-833B7C5ADAAB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76" name="Rectangle 8"/>
              <p:cNvSpPr>
                <a:spLocks noChangeArrowheads="1"/>
              </p:cNvSpPr>
              <p:nvPr/>
            </p:nvSpPr>
            <p:spPr bwMode="auto">
              <a:xfrm>
                <a:off x="251520" y="1081905"/>
                <a:ext cx="10873208" cy="4906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buFont typeface="Wingdings" pitchFamily="2" charset="2"/>
                  <a:buChar char="§"/>
                </a:pPr>
                <a:r>
                  <a:rPr lang="en-US" dirty="0" smtClean="0">
                    <a:latin typeface="+mj-lt"/>
                    <a:cs typeface="Arial" charset="0"/>
                    <a:sym typeface="Wingdings" pitchFamily="2" charset="2"/>
                  </a:rPr>
                  <a:t>  </a:t>
                </a:r>
                <a:r>
                  <a:rPr lang="en-GB" b="1" dirty="0" smtClean="0">
                    <a:latin typeface="+mj-lt"/>
                    <a:cs typeface="Arial" charset="0"/>
                    <a:sym typeface="Wingdings" pitchFamily="2" charset="2"/>
                  </a:rPr>
                  <a:t>MD on 28/01/2013 (I)</a:t>
                </a:r>
              </a:p>
              <a:p>
                <a:endParaRPr lang="en-GB" b="1" dirty="0" smtClean="0">
                  <a:latin typeface="+mj-lt"/>
                  <a:cs typeface="Arial" charset="0"/>
                  <a:sym typeface="Wingdings" pitchFamily="2" charset="2"/>
                </a:endParaRPr>
              </a:p>
              <a:p>
                <a:pPr marL="742950" lvl="1" indent="-285750">
                  <a:buFont typeface="Wingdings" pitchFamily="2" charset="2"/>
                  <a:buChar char="Ø"/>
                </a:pPr>
                <a:r>
                  <a:rPr lang="el-GR" dirty="0" smtClean="0">
                    <a:latin typeface="+mj-lt"/>
                    <a:cs typeface="Arial" charset="0"/>
                    <a:sym typeface="Wingdings" pitchFamily="2" charset="2"/>
                  </a:rPr>
                  <a:t>ε</a:t>
                </a:r>
                <a:r>
                  <a:rPr lang="en-GB" baseline="-25000" dirty="0" smtClean="0">
                    <a:latin typeface="+mj-lt"/>
                    <a:cs typeface="Arial" charset="0"/>
                    <a:sym typeface="Wingdings" pitchFamily="2" charset="2"/>
                  </a:rPr>
                  <a:t>l</a:t>
                </a:r>
                <a:r>
                  <a:rPr lang="en-GB" dirty="0" smtClean="0">
                    <a:latin typeface="+mj-lt"/>
                    <a:cs typeface="Arial" charset="0"/>
                    <a:sym typeface="Wingdings" pitchFamily="2" charset="2"/>
                  </a:rPr>
                  <a:t> = 0.15 </a:t>
                </a:r>
                <a:r>
                  <a:rPr lang="en-GB" dirty="0" err="1" smtClean="0">
                    <a:latin typeface="+mj-lt"/>
                    <a:cs typeface="Arial" charset="0"/>
                    <a:sym typeface="Wingdings" pitchFamily="2" charset="2"/>
                  </a:rPr>
                  <a:t>eVs</a:t>
                </a:r>
                <a:r>
                  <a:rPr lang="en-GB" dirty="0" smtClean="0">
                    <a:latin typeface="+mj-lt"/>
                    <a:cs typeface="Arial" charset="0"/>
                    <a:sym typeface="Wingdings" pitchFamily="2" charset="2"/>
                  </a:rPr>
                  <a:t> in the PS </a:t>
                </a:r>
              </a:p>
              <a:p>
                <a:pPr lvl="1"/>
                <a:r>
                  <a:rPr lang="en-GB" dirty="0" smtClean="0"/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+mj-lt"/>
                          </a:rPr>
                        </m:ctrlPr>
                      </m:sSubPr>
                      <m:e>
                        <m:r>
                          <a:rPr lang="en-GB" i="1">
                            <a:latin typeface="+mj-lt"/>
                          </a:rPr>
                          <m:t>𝜏</m:t>
                        </m:r>
                      </m:e>
                      <m:sub>
                        <m:r>
                          <a:rPr lang="en-GB" i="1">
                            <a:latin typeface="+mj-lt"/>
                          </a:rPr>
                          <m:t>𝑎𝑣𝑔</m:t>
                        </m:r>
                      </m:sub>
                    </m:sSub>
                  </m:oMath>
                </a14:m>
                <a:r>
                  <a:rPr lang="en-GB" dirty="0" smtClean="0">
                    <a:latin typeface="+mj-lt"/>
                    <a:cs typeface="Arial" charset="0"/>
                    <a:sym typeface="Wingdings" pitchFamily="2" charset="2"/>
                  </a:rPr>
                  <a:t> = 2.47 ns  </a:t>
                </a:r>
                <a:r>
                  <a:rPr lang="el-GR" dirty="0" smtClean="0">
                    <a:latin typeface="+mj-lt"/>
                    <a:cs typeface="Arial" charset="0"/>
                    <a:sym typeface="Wingdings" pitchFamily="2" charset="2"/>
                  </a:rPr>
                  <a:t>ε</a:t>
                </a:r>
                <a:r>
                  <a:rPr lang="en-GB" baseline="-25000" dirty="0" smtClean="0">
                    <a:latin typeface="+mj-lt"/>
                    <a:cs typeface="Arial" charset="0"/>
                    <a:sym typeface="Wingdings" pitchFamily="2" charset="2"/>
                  </a:rPr>
                  <a:t>l</a:t>
                </a:r>
                <a:r>
                  <a:rPr lang="en-GB" dirty="0" smtClean="0">
                    <a:latin typeface="+mj-lt"/>
                    <a:cs typeface="Arial" charset="0"/>
                    <a:sym typeface="Wingdings" pitchFamily="2" charset="2"/>
                  </a:rPr>
                  <a:t> = 0.19 </a:t>
                </a:r>
                <a:r>
                  <a:rPr lang="en-GB" dirty="0" err="1" smtClean="0">
                    <a:latin typeface="+mj-lt"/>
                    <a:cs typeface="Arial" charset="0"/>
                    <a:sym typeface="Wingdings" pitchFamily="2" charset="2"/>
                  </a:rPr>
                  <a:t>eVs</a:t>
                </a:r>
                <a:r>
                  <a:rPr lang="en-GB" dirty="0" smtClean="0">
                    <a:latin typeface="+mj-lt"/>
                    <a:cs typeface="Arial" charset="0"/>
                    <a:sym typeface="Wingdings" pitchFamily="2" charset="2"/>
                  </a:rPr>
                  <a:t> in the SPS </a:t>
                </a:r>
                <a:endParaRPr lang="en-GB" dirty="0" smtClean="0">
                  <a:latin typeface="+mj-lt"/>
                  <a:cs typeface="Arial" charset="0"/>
                  <a:sym typeface="Wingdings" pitchFamily="2" charset="2"/>
                </a:endParaRPr>
              </a:p>
              <a:p>
                <a:pPr lvl="1"/>
                <a:endParaRPr lang="en-GB" dirty="0" smtClean="0">
                  <a:latin typeface="+mj-lt"/>
                  <a:cs typeface="Arial" charset="0"/>
                  <a:sym typeface="Wingdings" pitchFamily="2" charset="2"/>
                </a:endParaRPr>
              </a:p>
              <a:p>
                <a:pPr lvl="1"/>
                <a:endParaRPr lang="en-GB" dirty="0">
                  <a:latin typeface="+mj-lt"/>
                  <a:cs typeface="Arial" charset="0"/>
                  <a:sym typeface="Wingdings" pitchFamily="2" charset="2"/>
                </a:endParaRPr>
              </a:p>
              <a:p>
                <a:pPr marL="285750" indent="-285750">
                  <a:buFont typeface="Wingdings" pitchFamily="2" charset="2"/>
                  <a:buChar char="§"/>
                </a:pPr>
                <a:r>
                  <a:rPr lang="en-GB" b="1" dirty="0" smtClean="0">
                    <a:latin typeface="+mj-lt"/>
                    <a:cs typeface="Arial" charset="0"/>
                    <a:sym typeface="Wingdings" pitchFamily="2" charset="2"/>
                  </a:rPr>
                  <a:t>MD on 04/02/2013 (II)</a:t>
                </a:r>
              </a:p>
              <a:p>
                <a:pPr/>
                <a:endParaRPr lang="en-GB" b="1" dirty="0" smtClean="0">
                  <a:latin typeface="+mj-lt"/>
                  <a:cs typeface="Arial" charset="0"/>
                  <a:sym typeface="Wingdings" pitchFamily="2" charset="2"/>
                </a:endParaRPr>
              </a:p>
              <a:p>
                <a:pPr marL="742950" lvl="1" indent="-285750">
                  <a:buFont typeface="Wingdings" pitchFamily="2" charset="2"/>
                  <a:buChar char="Ø"/>
                </a:pPr>
                <a:r>
                  <a:rPr lang="en-GB" dirty="0" smtClean="0">
                    <a:latin typeface="+mj-lt"/>
                    <a:cs typeface="Arial" charset="0"/>
                    <a:sym typeface="Wingdings" pitchFamily="2" charset="2"/>
                  </a:rPr>
                  <a:t> </a:t>
                </a:r>
                <a:r>
                  <a:rPr lang="el-GR" dirty="0" smtClean="0">
                    <a:latin typeface="+mj-lt"/>
                    <a:cs typeface="Arial" charset="0"/>
                    <a:sym typeface="Wingdings" pitchFamily="2" charset="2"/>
                  </a:rPr>
                  <a:t>ε</a:t>
                </a:r>
                <a:r>
                  <a:rPr lang="en-GB" baseline="-25000" dirty="0" smtClean="0">
                    <a:latin typeface="+mj-lt"/>
                    <a:cs typeface="Arial" charset="0"/>
                    <a:sym typeface="Wingdings" pitchFamily="2" charset="2"/>
                  </a:rPr>
                  <a:t>l</a:t>
                </a:r>
                <a:r>
                  <a:rPr lang="en-GB" dirty="0" smtClean="0">
                    <a:latin typeface="+mj-lt"/>
                    <a:cs typeface="Arial" charset="0"/>
                    <a:sym typeface="Wingdings" pitchFamily="2" charset="2"/>
                  </a:rPr>
                  <a:t> = </a:t>
                </a:r>
                <a:r>
                  <a:rPr lang="en-GB" dirty="0" smtClean="0">
                    <a:latin typeface="+mj-lt"/>
                    <a:cs typeface="Arial" charset="0"/>
                    <a:sym typeface="Wingdings" pitchFamily="2" charset="2"/>
                  </a:rPr>
                  <a:t>0.1 </a:t>
                </a:r>
                <a:r>
                  <a:rPr lang="en-GB" dirty="0" err="1" smtClean="0">
                    <a:latin typeface="+mj-lt"/>
                    <a:cs typeface="Arial" charset="0"/>
                    <a:sym typeface="Wingdings" pitchFamily="2" charset="2"/>
                  </a:rPr>
                  <a:t>eVs</a:t>
                </a:r>
                <a:r>
                  <a:rPr lang="en-GB" dirty="0" smtClean="0">
                    <a:latin typeface="+mj-lt"/>
                    <a:cs typeface="Arial" charset="0"/>
                    <a:sym typeface="Wingdings" pitchFamily="2" charset="2"/>
                  </a:rPr>
                  <a:t> in the </a:t>
                </a:r>
                <a:r>
                  <a:rPr lang="en-GB" dirty="0" smtClean="0">
                    <a:latin typeface="+mj-lt"/>
                    <a:cs typeface="Arial" charset="0"/>
                    <a:sym typeface="Wingdings" pitchFamily="2" charset="2"/>
                  </a:rPr>
                  <a:t>PS </a:t>
                </a:r>
              </a:p>
              <a:p>
                <a:pPr lvl="1"/>
                <a:r>
                  <a:rPr lang="en-GB" dirty="0" smtClean="0">
                    <a:latin typeface="+mj-lt"/>
                    <a:cs typeface="Arial" charset="0"/>
                    <a:sym typeface="Wingdings" pitchFamily="2" charset="2"/>
                  </a:rPr>
                  <a:t> </a:t>
                </a:r>
                <a:r>
                  <a:rPr lang="en-GB" dirty="0" smtClean="0">
                    <a:latin typeface="+mj-lt"/>
                    <a:cs typeface="Arial" charset="0"/>
                    <a:sym typeface="Wingdings" pitchFamily="2" charset="2"/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+mj-lt"/>
                          </a:rPr>
                        </m:ctrlPr>
                      </m:sSubPr>
                      <m:e>
                        <m:r>
                          <a:rPr lang="en-GB" i="1">
                            <a:latin typeface="+mj-lt"/>
                          </a:rPr>
                          <m:t>𝜏</m:t>
                        </m:r>
                      </m:e>
                      <m:sub>
                        <m:r>
                          <a:rPr lang="en-GB" i="1">
                            <a:latin typeface="+mj-lt"/>
                          </a:rPr>
                          <m:t>𝑎𝑣𝑔</m:t>
                        </m:r>
                      </m:sub>
                    </m:sSub>
                  </m:oMath>
                </a14:m>
                <a:r>
                  <a:rPr lang="en-GB" dirty="0" smtClean="0">
                    <a:latin typeface="+mj-lt"/>
                    <a:cs typeface="Arial" charset="0"/>
                    <a:sym typeface="Wingdings" pitchFamily="2" charset="2"/>
                  </a:rPr>
                  <a:t> = </a:t>
                </a:r>
                <a:r>
                  <a:rPr lang="en-GB" dirty="0" smtClean="0">
                    <a:latin typeface="+mj-lt"/>
                    <a:cs typeface="Arial" charset="0"/>
                    <a:sym typeface="Wingdings" pitchFamily="2" charset="2"/>
                  </a:rPr>
                  <a:t>1.76 ns  </a:t>
                </a:r>
                <a:r>
                  <a:rPr lang="el-GR" dirty="0" smtClean="0">
                    <a:latin typeface="+mj-lt"/>
                    <a:cs typeface="Arial" charset="0"/>
                    <a:sym typeface="Wingdings" pitchFamily="2" charset="2"/>
                  </a:rPr>
                  <a:t>ε</a:t>
                </a:r>
                <a:r>
                  <a:rPr lang="en-GB" baseline="-25000" dirty="0" smtClean="0">
                    <a:latin typeface="+mj-lt"/>
                    <a:cs typeface="Arial" charset="0"/>
                    <a:sym typeface="Wingdings" pitchFamily="2" charset="2"/>
                  </a:rPr>
                  <a:t>l</a:t>
                </a:r>
                <a:r>
                  <a:rPr lang="en-GB" dirty="0" smtClean="0">
                    <a:latin typeface="+mj-lt"/>
                    <a:cs typeface="Arial" charset="0"/>
                    <a:sym typeface="Wingdings" pitchFamily="2" charset="2"/>
                  </a:rPr>
                  <a:t> = 0.1 </a:t>
                </a:r>
                <a:r>
                  <a:rPr lang="en-GB" dirty="0" err="1" smtClean="0">
                    <a:latin typeface="+mj-lt"/>
                    <a:cs typeface="Arial" charset="0"/>
                    <a:sym typeface="Wingdings" pitchFamily="2" charset="2"/>
                  </a:rPr>
                  <a:t>eVs</a:t>
                </a:r>
                <a:r>
                  <a:rPr lang="en-GB" dirty="0" smtClean="0">
                    <a:latin typeface="+mj-lt"/>
                    <a:cs typeface="Arial" charset="0"/>
                    <a:sym typeface="Wingdings" pitchFamily="2" charset="2"/>
                  </a:rPr>
                  <a:t> in the SPS </a:t>
                </a:r>
              </a:p>
              <a:p>
                <a:pPr marL="742950" lvl="1" indent="-285750">
                  <a:buFont typeface="Wingdings" pitchFamily="2" charset="2"/>
                  <a:buChar char="Ø"/>
                </a:pPr>
                <a:endParaRPr lang="en-GB" dirty="0" smtClean="0">
                  <a:latin typeface="+mj-lt"/>
                  <a:cs typeface="Arial" charset="0"/>
                  <a:sym typeface="Wingdings" pitchFamily="2" charset="2"/>
                </a:endParaRPr>
              </a:p>
              <a:p>
                <a:pPr marL="742950" lvl="1" indent="-285750">
                  <a:buFont typeface="Wingdings" pitchFamily="2" charset="2"/>
                  <a:buChar char="Ø"/>
                </a:pPr>
                <a:r>
                  <a:rPr lang="en-GB" dirty="0" smtClean="0">
                    <a:latin typeface="+mj-lt"/>
                    <a:cs typeface="Arial" charset="0"/>
                    <a:sym typeface="Wingdings" pitchFamily="2" charset="2"/>
                  </a:rPr>
                  <a:t> </a:t>
                </a:r>
                <a:r>
                  <a:rPr lang="el-GR" dirty="0" smtClean="0">
                    <a:latin typeface="+mj-lt"/>
                    <a:cs typeface="Arial" charset="0"/>
                    <a:sym typeface="Wingdings" pitchFamily="2" charset="2"/>
                  </a:rPr>
                  <a:t>ε</a:t>
                </a:r>
                <a:r>
                  <a:rPr lang="en-GB" baseline="-25000" dirty="0" smtClean="0">
                    <a:latin typeface="+mj-lt"/>
                    <a:cs typeface="Arial" charset="0"/>
                    <a:sym typeface="Wingdings" pitchFamily="2" charset="2"/>
                  </a:rPr>
                  <a:t>l</a:t>
                </a:r>
                <a:r>
                  <a:rPr lang="en-GB" dirty="0" smtClean="0">
                    <a:latin typeface="+mj-lt"/>
                    <a:cs typeface="Arial" charset="0"/>
                    <a:sym typeface="Wingdings" pitchFamily="2" charset="2"/>
                  </a:rPr>
                  <a:t> = 0.15 </a:t>
                </a:r>
                <a:r>
                  <a:rPr lang="en-GB" dirty="0" err="1" smtClean="0">
                    <a:latin typeface="+mj-lt"/>
                    <a:cs typeface="Arial" charset="0"/>
                    <a:sym typeface="Wingdings" pitchFamily="2" charset="2"/>
                  </a:rPr>
                  <a:t>eVs</a:t>
                </a:r>
                <a:r>
                  <a:rPr lang="en-GB" dirty="0" smtClean="0">
                    <a:latin typeface="+mj-lt"/>
                    <a:cs typeface="Arial" charset="0"/>
                    <a:sym typeface="Wingdings" pitchFamily="2" charset="2"/>
                  </a:rPr>
                  <a:t> in the PS </a:t>
                </a:r>
              </a:p>
              <a:p>
                <a:pPr lvl="1"/>
                <a:r>
                  <a:rPr lang="en-GB" dirty="0" smtClean="0"/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+mj-lt"/>
                          </a:rPr>
                        </m:ctrlPr>
                      </m:sSubPr>
                      <m:e>
                        <m:r>
                          <a:rPr lang="en-GB" i="1">
                            <a:latin typeface="+mj-lt"/>
                          </a:rPr>
                          <m:t>𝜏</m:t>
                        </m:r>
                      </m:e>
                      <m:sub>
                        <m:r>
                          <a:rPr lang="en-GB" i="1">
                            <a:latin typeface="+mj-lt"/>
                          </a:rPr>
                          <m:t>𝑎𝑣𝑔</m:t>
                        </m:r>
                      </m:sub>
                    </m:sSub>
                  </m:oMath>
                </a14:m>
                <a:r>
                  <a:rPr lang="en-GB" dirty="0" smtClean="0">
                    <a:latin typeface="+mj-lt"/>
                    <a:cs typeface="Arial" charset="0"/>
                    <a:sym typeface="Wingdings" pitchFamily="2" charset="2"/>
                  </a:rPr>
                  <a:t> = </a:t>
                </a:r>
                <a:r>
                  <a:rPr lang="en-GB" dirty="0" smtClean="0">
                    <a:latin typeface="+mj-lt"/>
                    <a:cs typeface="Arial" charset="0"/>
                    <a:sym typeface="Wingdings" pitchFamily="2" charset="2"/>
                  </a:rPr>
                  <a:t>2.52 ns  </a:t>
                </a:r>
                <a:r>
                  <a:rPr lang="el-GR" dirty="0" smtClean="0">
                    <a:latin typeface="+mj-lt"/>
                    <a:cs typeface="Arial" charset="0"/>
                    <a:sym typeface="Wingdings" pitchFamily="2" charset="2"/>
                  </a:rPr>
                  <a:t>ε</a:t>
                </a:r>
                <a:r>
                  <a:rPr lang="en-GB" baseline="-25000" dirty="0" smtClean="0">
                    <a:latin typeface="+mj-lt"/>
                    <a:cs typeface="Arial" charset="0"/>
                    <a:sym typeface="Wingdings" pitchFamily="2" charset="2"/>
                  </a:rPr>
                  <a:t>l</a:t>
                </a:r>
                <a:r>
                  <a:rPr lang="en-GB" dirty="0" smtClean="0">
                    <a:latin typeface="+mj-lt"/>
                    <a:cs typeface="Arial" charset="0"/>
                    <a:sym typeface="Wingdings" pitchFamily="2" charset="2"/>
                  </a:rPr>
                  <a:t> = 0.2 </a:t>
                </a:r>
                <a:r>
                  <a:rPr lang="en-GB" dirty="0" err="1" smtClean="0">
                    <a:latin typeface="+mj-lt"/>
                    <a:cs typeface="Arial" charset="0"/>
                    <a:sym typeface="Wingdings" pitchFamily="2" charset="2"/>
                  </a:rPr>
                  <a:t>eVs</a:t>
                </a:r>
                <a:r>
                  <a:rPr lang="en-GB" dirty="0" smtClean="0">
                    <a:latin typeface="+mj-lt"/>
                    <a:cs typeface="Arial" charset="0"/>
                    <a:sym typeface="Wingdings" pitchFamily="2" charset="2"/>
                  </a:rPr>
                  <a:t> in the SPS </a:t>
                </a:r>
              </a:p>
              <a:p>
                <a:pPr marL="742950" lvl="1" indent="-285750">
                  <a:buFont typeface="Wingdings" pitchFamily="2" charset="2"/>
                  <a:buChar char="Ø"/>
                </a:pPr>
                <a:endParaRPr lang="en-GB" dirty="0" smtClean="0">
                  <a:latin typeface="+mj-lt"/>
                  <a:cs typeface="Arial" charset="0"/>
                  <a:sym typeface="Wingdings" pitchFamily="2" charset="2"/>
                </a:endParaRPr>
              </a:p>
              <a:p>
                <a:pPr marL="742950" lvl="1" indent="-285750">
                  <a:buFont typeface="Wingdings" pitchFamily="2" charset="2"/>
                  <a:buChar char="Ø"/>
                </a:pPr>
                <a:r>
                  <a:rPr lang="en-GB" dirty="0" smtClean="0">
                    <a:latin typeface="+mj-lt"/>
                    <a:cs typeface="Arial" charset="0"/>
                    <a:sym typeface="Wingdings" pitchFamily="2" charset="2"/>
                  </a:rPr>
                  <a:t> </a:t>
                </a:r>
                <a:r>
                  <a:rPr lang="el-GR" dirty="0" smtClean="0">
                    <a:latin typeface="+mj-lt"/>
                    <a:cs typeface="Arial" charset="0"/>
                    <a:sym typeface="Wingdings" pitchFamily="2" charset="2"/>
                  </a:rPr>
                  <a:t>ε</a:t>
                </a:r>
                <a:r>
                  <a:rPr lang="en-GB" baseline="-25000" dirty="0" smtClean="0">
                    <a:latin typeface="+mj-lt"/>
                    <a:cs typeface="Arial" charset="0"/>
                    <a:sym typeface="Wingdings" pitchFamily="2" charset="2"/>
                  </a:rPr>
                  <a:t>l</a:t>
                </a:r>
                <a:r>
                  <a:rPr lang="en-GB" dirty="0" smtClean="0">
                    <a:latin typeface="+mj-lt"/>
                    <a:cs typeface="Arial" charset="0"/>
                    <a:sym typeface="Wingdings" pitchFamily="2" charset="2"/>
                  </a:rPr>
                  <a:t> = </a:t>
                </a:r>
                <a:r>
                  <a:rPr lang="en-GB" dirty="0" smtClean="0">
                    <a:latin typeface="+mj-lt"/>
                    <a:cs typeface="Arial" charset="0"/>
                    <a:sym typeface="Wingdings" pitchFamily="2" charset="2"/>
                  </a:rPr>
                  <a:t>0.2 </a:t>
                </a:r>
                <a:r>
                  <a:rPr lang="en-GB" dirty="0" err="1" smtClean="0">
                    <a:latin typeface="+mj-lt"/>
                    <a:cs typeface="Arial" charset="0"/>
                    <a:sym typeface="Wingdings" pitchFamily="2" charset="2"/>
                  </a:rPr>
                  <a:t>eVs</a:t>
                </a:r>
                <a:r>
                  <a:rPr lang="en-GB" dirty="0" smtClean="0">
                    <a:latin typeface="+mj-lt"/>
                    <a:cs typeface="Arial" charset="0"/>
                    <a:sym typeface="Wingdings" pitchFamily="2" charset="2"/>
                  </a:rPr>
                  <a:t> in the PS </a:t>
                </a:r>
              </a:p>
              <a:p>
                <a:pPr lvl="1"/>
                <a:r>
                  <a:rPr lang="en-GB" dirty="0" smtClean="0"/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+mj-lt"/>
                          </a:rPr>
                        </m:ctrlPr>
                      </m:sSubPr>
                      <m:e>
                        <m:r>
                          <a:rPr lang="en-GB" i="1">
                            <a:latin typeface="+mj-lt"/>
                          </a:rPr>
                          <m:t>𝜏</m:t>
                        </m:r>
                      </m:e>
                      <m:sub>
                        <m:r>
                          <a:rPr lang="en-GB" i="1">
                            <a:latin typeface="+mj-lt"/>
                          </a:rPr>
                          <m:t>𝑎𝑣𝑔</m:t>
                        </m:r>
                      </m:sub>
                    </m:sSub>
                  </m:oMath>
                </a14:m>
                <a:r>
                  <a:rPr lang="en-GB" dirty="0" smtClean="0">
                    <a:latin typeface="+mj-lt"/>
                    <a:cs typeface="Arial" charset="0"/>
                    <a:sym typeface="Wingdings" pitchFamily="2" charset="2"/>
                  </a:rPr>
                  <a:t> = </a:t>
                </a:r>
                <a:r>
                  <a:rPr lang="en-GB" dirty="0" smtClean="0">
                    <a:latin typeface="+mj-lt"/>
                    <a:cs typeface="Arial" charset="0"/>
                    <a:sym typeface="Wingdings" pitchFamily="2" charset="2"/>
                  </a:rPr>
                  <a:t>2.89 ns  </a:t>
                </a:r>
                <a:r>
                  <a:rPr lang="el-GR" dirty="0" smtClean="0">
                    <a:latin typeface="+mj-lt"/>
                    <a:cs typeface="Arial" charset="0"/>
                    <a:sym typeface="Wingdings" pitchFamily="2" charset="2"/>
                  </a:rPr>
                  <a:t>ε</a:t>
                </a:r>
                <a:r>
                  <a:rPr lang="en-GB" baseline="-25000" dirty="0" smtClean="0">
                    <a:latin typeface="+mj-lt"/>
                    <a:cs typeface="Arial" charset="0"/>
                    <a:sym typeface="Wingdings" pitchFamily="2" charset="2"/>
                  </a:rPr>
                  <a:t>l</a:t>
                </a:r>
                <a:r>
                  <a:rPr lang="en-GB" dirty="0" smtClean="0">
                    <a:latin typeface="+mj-lt"/>
                    <a:cs typeface="Arial" charset="0"/>
                    <a:sym typeface="Wingdings" pitchFamily="2" charset="2"/>
                  </a:rPr>
                  <a:t> = 0.25 </a:t>
                </a:r>
                <a:r>
                  <a:rPr lang="en-GB" dirty="0" err="1" smtClean="0">
                    <a:latin typeface="+mj-lt"/>
                    <a:cs typeface="Arial" charset="0"/>
                    <a:sym typeface="Wingdings" pitchFamily="2" charset="2"/>
                  </a:rPr>
                  <a:t>eVs</a:t>
                </a:r>
                <a:r>
                  <a:rPr lang="en-GB" dirty="0" smtClean="0">
                    <a:latin typeface="+mj-lt"/>
                    <a:cs typeface="Arial" charset="0"/>
                    <a:sym typeface="Wingdings" pitchFamily="2" charset="2"/>
                  </a:rPr>
                  <a:t> in the SPS </a:t>
                </a:r>
                <a:endParaRPr lang="en-GB" dirty="0" smtClean="0">
                  <a:latin typeface="+mj-lt"/>
                  <a:cs typeface="Arial" charset="0"/>
                  <a:sym typeface="Wingdings" pitchFamily="2" charset="2"/>
                </a:endParaRPr>
              </a:p>
              <a:p>
                <a:pPr lvl="1"/>
                <a:endParaRPr lang="en-GB" dirty="0" smtClean="0">
                  <a:cs typeface="Arial" charset="0"/>
                  <a:sym typeface="Wingdings" pitchFamily="2" charset="2"/>
                </a:endParaRPr>
              </a:p>
            </p:txBody>
          </p:sp>
        </mc:Choice>
        <mc:Fallback>
          <p:sp>
            <p:nvSpPr>
              <p:cNvPr id="3076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520" y="1081905"/>
                <a:ext cx="10873208" cy="4906215"/>
              </a:xfrm>
              <a:prstGeom prst="rect">
                <a:avLst/>
              </a:prstGeom>
              <a:blipFill rotWithShape="1">
                <a:blip r:embed="rId2"/>
                <a:stretch>
                  <a:fillRect l="-336" t="-62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itle 1"/>
          <p:cNvSpPr txBox="1">
            <a:spLocks/>
          </p:cNvSpPr>
          <p:nvPr/>
        </p:nvSpPr>
        <p:spPr>
          <a:xfrm>
            <a:off x="762000" y="76200"/>
            <a:ext cx="72390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ym typeface="Wingdings" pitchFamily="2" charset="2"/>
              </a:rPr>
              <a:t>Measurements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575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07CF3-95E5-4908-9DB1-833B7C5ADAAB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" name="Rectangle 8"/>
          <p:cNvSpPr>
            <a:spLocks noChangeArrowheads="1"/>
          </p:cNvSpPr>
          <p:nvPr/>
        </p:nvSpPr>
        <p:spPr bwMode="auto">
          <a:xfrm>
            <a:off x="251520" y="1081905"/>
            <a:ext cx="65527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742950" lvl="1" indent="-285750">
              <a:buFont typeface="Wingdings" pitchFamily="2" charset="2"/>
              <a:buChar char="Ø"/>
            </a:pPr>
            <a:r>
              <a:rPr lang="en-GB" b="1" dirty="0" smtClean="0">
                <a:cs typeface="Arial" charset="0"/>
                <a:sym typeface="Wingdings" pitchFamily="2" charset="2"/>
              </a:rPr>
              <a:t>Plotted only points where the fit was better than 95%</a:t>
            </a:r>
            <a:endParaRPr lang="en-GB" b="1" dirty="0" smtClean="0">
              <a:cs typeface="Arial" charset="0"/>
              <a:sym typeface="Wingdings" pitchFamily="2" charset="2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762000" y="76200"/>
            <a:ext cx="72390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ym typeface="Wingdings" pitchFamily="2" charset="2"/>
              </a:rPr>
              <a:t>Preliminary results</a:t>
            </a:r>
            <a:endParaRPr lang="en-US" sz="3600" dirty="0">
              <a:latin typeface="+mj-lt"/>
            </a:endParaRPr>
          </a:p>
        </p:txBody>
      </p:sp>
      <p:pic>
        <p:nvPicPr>
          <p:cNvPr id="4099" name="Picture 3" descr="C:\MatlabFiles\MD_2013_02_04_analysis\analysis_plots\slopes_allMeasurment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039" y="1484784"/>
            <a:ext cx="6510337" cy="4992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1763688" y="3466168"/>
            <a:ext cx="1224136" cy="82692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4017" y="2204864"/>
            <a:ext cx="1763687" cy="120032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The slope for all is smaller than in 2008 </a:t>
            </a:r>
          </a:p>
          <a:p>
            <a:r>
              <a:rPr lang="en-GB" dirty="0" smtClean="0"/>
              <a:t>(-2  &lt; b &lt; -1)</a:t>
            </a:r>
          </a:p>
        </p:txBody>
      </p:sp>
    </p:spTree>
    <p:extLst>
      <p:ext uri="{BB962C8B-B14F-4D97-AF65-F5344CB8AC3E}">
        <p14:creationId xmlns:p14="http://schemas.microsoft.com/office/powerpoint/2010/main" val="357821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64477"/>
            <a:ext cx="4657725" cy="293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762000" y="76200"/>
            <a:ext cx="72390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ym typeface="Wingdings" pitchFamily="2" charset="2"/>
              </a:rPr>
              <a:t>Preliminary results</a:t>
            </a:r>
            <a:endParaRPr lang="en-US" sz="3600" dirty="0">
              <a:latin typeface="+mj-lt"/>
            </a:endParaRPr>
          </a:p>
        </p:txBody>
      </p:sp>
      <p:pic>
        <p:nvPicPr>
          <p:cNvPr id="5123" name="Picture 3" descr="C:\MatlabFiles\MD_2013_02_04_analysis\analysis_plots\slopes_vs_taumea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857" y="2099582"/>
            <a:ext cx="4269647" cy="320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51520" y="1081905"/>
            <a:ext cx="79928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742950" lvl="1" indent="-285750">
              <a:buFont typeface="Wingdings" pitchFamily="2" charset="2"/>
              <a:buChar char="Ø"/>
            </a:pPr>
            <a:r>
              <a:rPr lang="en-GB" b="1" dirty="0" smtClean="0">
                <a:cs typeface="Arial" charset="0"/>
                <a:sym typeface="Wingdings" pitchFamily="2" charset="2"/>
              </a:rPr>
              <a:t>Comparison with 2008  shows that impedance is reduced (due to the kickers </a:t>
            </a:r>
            <a:r>
              <a:rPr lang="en-GB" b="1" dirty="0" err="1" smtClean="0">
                <a:cs typeface="Arial" charset="0"/>
                <a:sym typeface="Wingdings" pitchFamily="2" charset="2"/>
              </a:rPr>
              <a:t>shelding</a:t>
            </a:r>
            <a:r>
              <a:rPr lang="en-GB" b="1" dirty="0" smtClean="0">
                <a:cs typeface="Arial" charset="0"/>
                <a:sym typeface="Wingdings" pitchFamily="2" charset="2"/>
              </a:rPr>
              <a:t>)</a:t>
            </a:r>
            <a:endParaRPr lang="en-GB" b="1" dirty="0" smtClean="0">
              <a:cs typeface="Arial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34807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762000" y="76200"/>
            <a:ext cx="72390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ym typeface="Wingdings" pitchFamily="2" charset="2"/>
              </a:rPr>
              <a:t>Conclusions</a:t>
            </a:r>
            <a:endParaRPr lang="en-US" sz="3600" dirty="0">
              <a:latin typeface="+mj-lt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51520" y="1081905"/>
            <a:ext cx="7992888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742950" lvl="1" indent="-285750">
              <a:buFont typeface="Wingdings" pitchFamily="2" charset="2"/>
              <a:buChar char="§"/>
            </a:pPr>
            <a:r>
              <a:rPr lang="en-GB" dirty="0" smtClean="0">
                <a:cs typeface="Arial" charset="0"/>
                <a:sym typeface="Wingdings" pitchFamily="2" charset="2"/>
              </a:rPr>
              <a:t>Measurements of the reactive part of the SPS impedance by measuring the </a:t>
            </a:r>
            <a:r>
              <a:rPr lang="en-GB" dirty="0" err="1" smtClean="0">
                <a:cs typeface="Arial" charset="0"/>
                <a:sym typeface="Wingdings" pitchFamily="2" charset="2"/>
              </a:rPr>
              <a:t>quadrupole</a:t>
            </a:r>
            <a:r>
              <a:rPr lang="en-GB" dirty="0" smtClean="0">
                <a:cs typeface="Arial" charset="0"/>
                <a:sym typeface="Wingdings" pitchFamily="2" charset="2"/>
              </a:rPr>
              <a:t> frequency shift</a:t>
            </a:r>
          </a:p>
          <a:p>
            <a:pPr marL="742950" lvl="1" indent="-285750">
              <a:buFont typeface="Wingdings" pitchFamily="2" charset="2"/>
              <a:buChar char="§"/>
            </a:pPr>
            <a:endParaRPr lang="en-GB" dirty="0">
              <a:cs typeface="Arial" charset="0"/>
              <a:sym typeface="Wingdings" pitchFamily="2" charset="2"/>
            </a:endParaRPr>
          </a:p>
          <a:p>
            <a:pPr marL="742950" lvl="1" indent="-285750">
              <a:buFont typeface="Wingdings" pitchFamily="2" charset="2"/>
              <a:buChar char="§"/>
            </a:pPr>
            <a:r>
              <a:rPr lang="en-GB" dirty="0" smtClean="0">
                <a:cs typeface="Arial" charset="0"/>
                <a:sym typeface="Wingdings" pitchFamily="2" charset="2"/>
              </a:rPr>
              <a:t>Single bunches with constant parameters for our intensity range (1x10</a:t>
            </a:r>
            <a:r>
              <a:rPr lang="en-GB" baseline="30000" dirty="0" smtClean="0">
                <a:cs typeface="Arial" charset="0"/>
                <a:sym typeface="Wingdings" pitchFamily="2" charset="2"/>
              </a:rPr>
              <a:t>10</a:t>
            </a:r>
            <a:r>
              <a:rPr lang="en-GB" dirty="0" smtClean="0">
                <a:cs typeface="Arial" charset="0"/>
                <a:sym typeface="Wingdings" pitchFamily="2" charset="2"/>
              </a:rPr>
              <a:t> – 10x10</a:t>
            </a:r>
            <a:r>
              <a:rPr lang="en-GB" baseline="30000" dirty="0" smtClean="0">
                <a:cs typeface="Arial" charset="0"/>
                <a:sym typeface="Wingdings" pitchFamily="2" charset="2"/>
              </a:rPr>
              <a:t>10</a:t>
            </a:r>
            <a:r>
              <a:rPr lang="en-GB" dirty="0" smtClean="0">
                <a:cs typeface="Arial" charset="0"/>
                <a:sym typeface="Wingdings" pitchFamily="2" charset="2"/>
              </a:rPr>
              <a:t>) were produced in the PSB  preserved also in the PS</a:t>
            </a:r>
          </a:p>
          <a:p>
            <a:pPr marL="742950" lvl="1" indent="-285750">
              <a:buFont typeface="Wingdings" pitchFamily="2" charset="2"/>
              <a:buChar char="§"/>
            </a:pPr>
            <a:endParaRPr lang="en-GB" dirty="0">
              <a:cs typeface="Arial" charset="0"/>
              <a:sym typeface="Wingdings" pitchFamily="2" charset="2"/>
            </a:endParaRPr>
          </a:p>
          <a:p>
            <a:pPr marL="742950" lvl="1" indent="-285750">
              <a:buFont typeface="Wingdings" pitchFamily="2" charset="2"/>
              <a:buChar char="§"/>
            </a:pPr>
            <a:r>
              <a:rPr lang="en-GB" dirty="0" smtClean="0">
                <a:cs typeface="Arial" charset="0"/>
                <a:sym typeface="Wingdings" pitchFamily="2" charset="2"/>
              </a:rPr>
              <a:t>2 MDs on 28/01/2013 and 04/02/2013</a:t>
            </a:r>
          </a:p>
          <a:p>
            <a:pPr marL="742950" lvl="1" indent="-285750">
              <a:buFont typeface="Wingdings" pitchFamily="2" charset="2"/>
              <a:buChar char="§"/>
            </a:pPr>
            <a:endParaRPr lang="en-GB" dirty="0">
              <a:cs typeface="Arial" charset="0"/>
              <a:sym typeface="Wingdings" pitchFamily="2" charset="2"/>
            </a:endParaRPr>
          </a:p>
          <a:p>
            <a:pPr marL="742950" lvl="1" indent="-285750">
              <a:buFont typeface="Wingdings" pitchFamily="2" charset="2"/>
              <a:buChar char="§"/>
            </a:pPr>
            <a:r>
              <a:rPr lang="en-GB" dirty="0" smtClean="0">
                <a:cs typeface="Arial" charset="0"/>
                <a:sym typeface="Wingdings" pitchFamily="2" charset="2"/>
              </a:rPr>
              <a:t>Preliminary analysis shows </a:t>
            </a:r>
            <a:r>
              <a:rPr lang="en-GB" b="1" dirty="0" smtClean="0">
                <a:solidFill>
                  <a:srgbClr val="00B050"/>
                </a:solidFill>
                <a:cs typeface="Arial" charset="0"/>
                <a:sym typeface="Wingdings" pitchFamily="2" charset="2"/>
              </a:rPr>
              <a:t>impedance reduction compared to 2008</a:t>
            </a:r>
            <a:r>
              <a:rPr lang="en-GB" b="1" dirty="0" smtClean="0">
                <a:cs typeface="Arial" charset="0"/>
                <a:sym typeface="Wingdings" pitchFamily="2" charset="2"/>
              </a:rPr>
              <a:t> </a:t>
            </a:r>
            <a:r>
              <a:rPr lang="en-GB" dirty="0" smtClean="0">
                <a:cs typeface="Arial" charset="0"/>
                <a:sym typeface="Wingdings" pitchFamily="2" charset="2"/>
              </a:rPr>
              <a:t></a:t>
            </a:r>
          </a:p>
          <a:p>
            <a:pPr lvl="1"/>
            <a:r>
              <a:rPr lang="en-GB" dirty="0">
                <a:cs typeface="Arial" charset="0"/>
                <a:sym typeface="Wingdings" pitchFamily="2" charset="2"/>
              </a:rPr>
              <a:t> </a:t>
            </a:r>
            <a:r>
              <a:rPr lang="en-GB" dirty="0" smtClean="0">
                <a:cs typeface="Arial" charset="0"/>
                <a:sym typeface="Wingdings" pitchFamily="2" charset="2"/>
              </a:rPr>
              <a:t>     </a:t>
            </a:r>
            <a:r>
              <a:rPr lang="en-GB" b="1" dirty="0" smtClean="0">
                <a:cs typeface="Arial" charset="0"/>
                <a:sym typeface="Wingdings" pitchFamily="2" charset="2"/>
              </a:rPr>
              <a:t>kickers were shielded</a:t>
            </a:r>
          </a:p>
          <a:p>
            <a:pPr marL="742950" lvl="1" indent="-285750">
              <a:buFont typeface="Wingdings" pitchFamily="2" charset="2"/>
              <a:buChar char="§"/>
            </a:pPr>
            <a:endParaRPr lang="en-GB" b="1" dirty="0">
              <a:cs typeface="Arial" charset="0"/>
              <a:sym typeface="Wingdings" pitchFamily="2" charset="2"/>
            </a:endParaRPr>
          </a:p>
          <a:p>
            <a:pPr marL="742950" lvl="1" indent="-285750">
              <a:buFont typeface="Wingdings" pitchFamily="2" charset="2"/>
              <a:buChar char="§"/>
            </a:pPr>
            <a:r>
              <a:rPr lang="en-GB" dirty="0" smtClean="0">
                <a:cs typeface="Arial" charset="0"/>
                <a:sym typeface="Wingdings" pitchFamily="2" charset="2"/>
              </a:rPr>
              <a:t>On-going </a:t>
            </a:r>
            <a:r>
              <a:rPr lang="en-GB" b="1" dirty="0" smtClean="0">
                <a:cs typeface="Arial" charset="0"/>
                <a:sym typeface="Wingdings" pitchFamily="2" charset="2"/>
              </a:rPr>
              <a:t>simulations</a:t>
            </a:r>
            <a:r>
              <a:rPr lang="en-GB" dirty="0" smtClean="0">
                <a:cs typeface="Arial" charset="0"/>
                <a:sym typeface="Wingdings" pitchFamily="2" charset="2"/>
              </a:rPr>
              <a:t> to verify these  results with the current </a:t>
            </a:r>
            <a:r>
              <a:rPr lang="en-GB" b="1" dirty="0" smtClean="0">
                <a:cs typeface="Arial" charset="0"/>
                <a:sym typeface="Wingdings" pitchFamily="2" charset="2"/>
              </a:rPr>
              <a:t>SPS longitudinal impedance model  </a:t>
            </a:r>
            <a:r>
              <a:rPr lang="en-GB" b="1" dirty="0" smtClean="0">
                <a:solidFill>
                  <a:srgbClr val="C00000"/>
                </a:solidFill>
                <a:cs typeface="Arial" charset="0"/>
                <a:sym typeface="Wingdings" pitchFamily="2" charset="2"/>
              </a:rPr>
              <a:t>essential for future studies </a:t>
            </a:r>
          </a:p>
          <a:p>
            <a:pPr marL="742950" lvl="1" indent="-285750">
              <a:buFont typeface="Wingdings" pitchFamily="2" charset="2"/>
              <a:buChar char="§"/>
            </a:pPr>
            <a:endParaRPr lang="en-GB" b="1" dirty="0">
              <a:solidFill>
                <a:srgbClr val="C00000"/>
              </a:solidFill>
              <a:cs typeface="Arial" charset="0"/>
              <a:sym typeface="Wingdings" pitchFamily="2" charset="2"/>
            </a:endParaRPr>
          </a:p>
          <a:p>
            <a:pPr marL="742950" lvl="1" indent="-285750">
              <a:buFont typeface="Wingdings" pitchFamily="2" charset="2"/>
              <a:buChar char="§"/>
            </a:pPr>
            <a:r>
              <a:rPr lang="en-GB" b="1" dirty="0" smtClean="0">
                <a:cs typeface="Arial" charset="0"/>
                <a:sym typeface="Wingdings" pitchFamily="2" charset="2"/>
              </a:rPr>
              <a:t>Very preliminary results are not in good agreement… </a:t>
            </a:r>
          </a:p>
          <a:p>
            <a:pPr marL="742950" lvl="1" indent="-285750">
              <a:buFont typeface="Wingdings" pitchFamily="2" charset="2"/>
              <a:buChar char="§"/>
            </a:pPr>
            <a:endParaRPr lang="en-GB" b="1" dirty="0">
              <a:solidFill>
                <a:srgbClr val="C00000"/>
              </a:solidFill>
              <a:cs typeface="Arial" charset="0"/>
              <a:sym typeface="Wingdings" pitchFamily="2" charset="2"/>
            </a:endParaRPr>
          </a:p>
          <a:p>
            <a:pPr marL="742950" lvl="1" indent="-285750">
              <a:buFont typeface="Wingdings" pitchFamily="2" charset="2"/>
              <a:buChar char="§"/>
            </a:pPr>
            <a:r>
              <a:rPr lang="en-GB" b="1" dirty="0" smtClean="0">
                <a:cs typeface="Arial" charset="0"/>
                <a:sym typeface="Wingdings" pitchFamily="2" charset="2"/>
              </a:rPr>
              <a:t>Reconsider the theoretical model (?)</a:t>
            </a:r>
          </a:p>
        </p:txBody>
      </p:sp>
    </p:spTree>
    <p:extLst>
      <p:ext uri="{BB962C8B-B14F-4D97-AF65-F5344CB8AC3E}">
        <p14:creationId xmlns:p14="http://schemas.microsoft.com/office/powerpoint/2010/main" val="922758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762000" y="76200"/>
            <a:ext cx="7914456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ym typeface="Wingdings" pitchFamily="2" charset="2"/>
              </a:rPr>
              <a:t>Bunch profiles at injection in the SPS</a:t>
            </a:r>
            <a:endParaRPr lang="en-US" sz="3600" dirty="0">
              <a:latin typeface="+mj-lt"/>
            </a:endParaRPr>
          </a:p>
        </p:txBody>
      </p:sp>
      <p:pic>
        <p:nvPicPr>
          <p:cNvPr id="6" name="Picture 2" descr="C:\MatlabFiles\MD_2013_02_04_analysis\analysis_plots\lineDensities_injecti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713" y="1085676"/>
            <a:ext cx="6884987" cy="572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9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1374</TotalTime>
  <Words>642</Words>
  <Application>Microsoft Office PowerPoint</Application>
  <PresentationFormat>On-screen Show (4:3)</PresentationFormat>
  <Paragraphs>99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Reference measurements of the SPS longitudinal impedance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Reference measurements of the SPS inductive impedance</dc:title>
  <dc:creator>Theodoros Argyropoulos</dc:creator>
  <cp:lastModifiedBy>Theodoros Argyropoulos</cp:lastModifiedBy>
  <cp:revision>44</cp:revision>
  <dcterms:created xsi:type="dcterms:W3CDTF">2013-02-06T15:25:50Z</dcterms:created>
  <dcterms:modified xsi:type="dcterms:W3CDTF">2013-02-07T14:20:39Z</dcterms:modified>
</cp:coreProperties>
</file>