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2" r:id="rId3"/>
    <p:sldId id="283" r:id="rId4"/>
    <p:sldId id="284" r:id="rId5"/>
    <p:sldId id="289" r:id="rId6"/>
    <p:sldId id="285" r:id="rId7"/>
    <p:sldId id="287" r:id="rId8"/>
    <p:sldId id="288" r:id="rId9"/>
    <p:sldId id="286" r:id="rId10"/>
    <p:sldId id="290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B3C79"/>
    <a:srgbClr val="0D3A7E"/>
    <a:srgbClr val="2962AD"/>
    <a:srgbClr val="2763AF"/>
    <a:srgbClr val="1F497D"/>
    <a:srgbClr val="3790CF"/>
    <a:srgbClr val="1F55B6"/>
    <a:srgbClr val="FE27F4"/>
    <a:srgbClr val="404040"/>
    <a:srgbClr val="D3D3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44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280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BAFE8-2883-E14E-89B8-2C985116EA40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C7BC5-9308-A14F-BEF1-5CE2C0D99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C29DF-01FA-C14F-BB02-A77B11AF7702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B52C2-BA19-6B44-A89B-4ABC4D1F9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868339" cy="635003"/>
          </a:xfrm>
        </p:spPr>
        <p:txBody>
          <a:bodyPr>
            <a:normAutofit/>
          </a:bodyPr>
          <a:lstStyle>
            <a:lvl1pPr algn="l">
              <a:defRPr sz="2600">
                <a:solidFill>
                  <a:srgbClr val="0B3C79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683901"/>
            <a:ext cx="8738294" cy="5885174"/>
          </a:xfrm>
        </p:spPr>
        <p:txBody>
          <a:bodyPr/>
          <a:lstStyle>
            <a:lvl1pPr marL="252000" marR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 sz="1800" b="1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5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85383" y="5334000"/>
            <a:ext cx="357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6ABB1-2DDD-A64C-A3C4-D6696A2CC59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3672" y="6492875"/>
            <a:ext cx="397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11CECD66-7484-F64A-9FF0-02A8AB1518F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 rot="10800000">
            <a:off x="209550" y="620181"/>
            <a:ext cx="8947150" cy="7"/>
          </a:xfrm>
          <a:prstGeom prst="line">
            <a:avLst/>
          </a:prstGeom>
          <a:ln>
            <a:solidFill>
              <a:srgbClr val="0D3A7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rcRect t="1000"/>
          <a:stretch>
            <a:fillRect/>
          </a:stretch>
        </p:blipFill>
        <p:spPr>
          <a:xfrm>
            <a:off x="8526077" y="-4233"/>
            <a:ext cx="630624" cy="6286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6245" y="0"/>
            <a:ext cx="8738294" cy="683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245" y="683901"/>
            <a:ext cx="8738294" cy="56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400"/>
        </a:spcAft>
        <a:buFont typeface="Arial"/>
        <a:buChar char="•"/>
        <a:defRPr sz="2300" kern="1200">
          <a:solidFill>
            <a:schemeClr val="tx2"/>
          </a:solidFill>
          <a:latin typeface="+mn-lt"/>
          <a:ea typeface="+mn-ea"/>
          <a:cs typeface="+mn-cs"/>
        </a:defRPr>
      </a:lvl1pPr>
      <a:lvl2pPr marL="561600" indent="-284400" algn="l" defTabSz="457200" rtl="0" eaLnBrk="1" latinLnBrk="0" hangingPunct="1">
        <a:spcBef>
          <a:spcPts val="400"/>
        </a:spcBef>
        <a:spcAft>
          <a:spcPts val="400"/>
        </a:spcAft>
        <a:buFont typeface="Arial"/>
        <a:buChar char="–"/>
        <a:defRPr sz="2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84800" indent="-228600" algn="l" defTabSz="457200" rtl="0" eaLnBrk="1" latinLnBrk="0" hangingPunct="1">
        <a:spcBef>
          <a:spcPts val="0"/>
        </a:spcBef>
        <a:spcAft>
          <a:spcPts val="200"/>
        </a:spcAft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26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df"/><Relationship Id="rId3" Type="http://schemas.openxmlformats.org/officeDocument/2006/relationships/image" Target="../media/image25.png"/><Relationship Id="rId5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d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Relationship Id="rId5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6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df"/><Relationship Id="rId3" Type="http://schemas.openxmlformats.org/officeDocument/2006/relationships/image" Target="../media/image15.png"/><Relationship Id="rId5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df"/><Relationship Id="rId3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22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df"/><Relationship Id="rId3" Type="http://schemas.openxmlformats.org/officeDocument/2006/relationships/image" Target="../media/image21.png"/><Relationship Id="rId5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SPS Space charge studies –</a:t>
            </a:r>
            <a:r>
              <a:rPr lang="en-US" dirty="0" smtClean="0"/>
              <a:t> preliminary MD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3886200"/>
            <a:ext cx="7594600" cy="2159000"/>
          </a:xfrm>
        </p:spPr>
        <p:txBody>
          <a:bodyPr/>
          <a:lstStyle/>
          <a:p>
            <a:r>
              <a:rPr lang="en-US" dirty="0" smtClean="0"/>
              <a:t>H. Bartosik</a:t>
            </a:r>
            <a:r>
              <a:rPr lang="en-US" dirty="0" smtClean="0"/>
              <a:t>, A. </a:t>
            </a:r>
            <a:r>
              <a:rPr lang="en-US" dirty="0" err="1" smtClean="0"/>
              <a:t>Molodozhentsev</a:t>
            </a:r>
            <a:r>
              <a:rPr lang="en-US" dirty="0" smtClean="0"/>
              <a:t>, </a:t>
            </a:r>
            <a:r>
              <a:rPr lang="en-US" dirty="0" smtClean="0"/>
              <a:t>Y. </a:t>
            </a:r>
            <a:r>
              <a:rPr lang="en-US" dirty="0" err="1" smtClean="0"/>
              <a:t>Papaphilippou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</a:p>
          <a:p>
            <a:r>
              <a:rPr lang="en-US" dirty="0" smtClean="0"/>
              <a:t>G</a:t>
            </a:r>
            <a:r>
              <a:rPr lang="en-US" dirty="0" smtClean="0"/>
              <a:t>. </a:t>
            </a:r>
            <a:r>
              <a:rPr lang="en-US" dirty="0" err="1" smtClean="0"/>
              <a:t>Rumolo</a:t>
            </a:r>
            <a:r>
              <a:rPr lang="en-US" dirty="0" smtClean="0"/>
              <a:t>, F. Schmidt</a:t>
            </a:r>
          </a:p>
          <a:p>
            <a:endParaRPr lang="en-US" dirty="0" smtClean="0"/>
          </a:p>
          <a:p>
            <a:r>
              <a:rPr lang="en-US" dirty="0" smtClean="0"/>
              <a:t>SPSU </a:t>
            </a:r>
            <a:r>
              <a:rPr lang="en-US" dirty="0" smtClean="0"/>
              <a:t>- May</a:t>
            </a:r>
            <a:r>
              <a:rPr lang="en-US" dirty="0" smtClean="0"/>
              <a:t> 31</a:t>
            </a:r>
            <a:r>
              <a:rPr lang="en-US" dirty="0" smtClean="0"/>
              <a:t>, 2012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on (short) flat bottom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683901"/>
            <a:ext cx="8738294" cy="5808974"/>
          </a:xfrm>
        </p:spPr>
        <p:txBody>
          <a:bodyPr>
            <a:normAutofit/>
          </a:bodyPr>
          <a:lstStyle/>
          <a:p>
            <a:r>
              <a:rPr lang="en-US" dirty="0" smtClean="0"/>
              <a:t>Intensity is varied by changing number of turns injected into the PSB</a:t>
            </a:r>
          </a:p>
          <a:p>
            <a:r>
              <a:rPr lang="en-US" dirty="0" smtClean="0"/>
              <a:t>Bunch length at extraction from PS remains constant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constant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(low) brightness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r>
              <a:rPr lang="en-US" dirty="0" smtClean="0"/>
              <a:t>Losses on flat bottom scale with transverse emittance</a:t>
            </a:r>
          </a:p>
          <a:p>
            <a:r>
              <a:rPr lang="en-US" dirty="0" smtClean="0"/>
              <a:t>Dependence on brightness?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 descr="EmittanceVsIntensity_ConstBrightnes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5400" y="2311502"/>
            <a:ext cx="4094128" cy="3079734"/>
          </a:xfrm>
          <a:prstGeom prst="rect">
            <a:avLst/>
          </a:prstGeom>
        </p:spPr>
      </p:pic>
      <p:pic>
        <p:nvPicPr>
          <p:cNvPr id="6" name="Picture 5" descr="LossesVsIntensity_ConstBrightnes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049872" y="2311502"/>
            <a:ext cx="4094128" cy="30797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99134" y="4660900"/>
            <a:ext cx="2605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Proportional to emittance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Conclusions, questions and further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683900"/>
            <a:ext cx="8738294" cy="61740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Space charge effects can be clearly observed when tune spread reaches integers</a:t>
            </a:r>
          </a:p>
          <a:p>
            <a:pPr lvl="1"/>
            <a:r>
              <a:rPr lang="en-US" dirty="0" smtClean="0"/>
              <a:t>Behavior as expected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blow-up of the beam core without immediate losses (apart from aperture restrictions)</a:t>
            </a:r>
          </a:p>
          <a:p>
            <a:pPr lvl="1"/>
            <a:r>
              <a:rPr lang="en-US" dirty="0" smtClean="0">
                <a:sym typeface="Wingdings"/>
              </a:rPr>
              <a:t>Good case for benchmarking with (PTC-ORBIT) simulations</a:t>
            </a:r>
          </a:p>
          <a:p>
            <a:r>
              <a:rPr lang="en-US" dirty="0" smtClean="0">
                <a:sym typeface="Wingdings"/>
              </a:rPr>
              <a:t>The highest brightness delivered from the pre-injectors yields a tune spread of about </a:t>
            </a:r>
            <a:r>
              <a:rPr lang="en-US" dirty="0" smtClean="0">
                <a:sym typeface="Wingdings"/>
              </a:rPr>
              <a:t>ΔQ</a:t>
            </a:r>
            <a:r>
              <a:rPr lang="en-US" baseline="-25000" dirty="0" smtClean="0">
                <a:sym typeface="Wingdings"/>
              </a:rPr>
              <a:t>x</a:t>
            </a:r>
            <a:r>
              <a:rPr lang="en-US" dirty="0" smtClean="0">
                <a:sym typeface="Wingdings"/>
              </a:rPr>
              <a:t>≈0.15 / ΔQ</a:t>
            </a:r>
            <a:r>
              <a:rPr lang="en-US" baseline="-25000" dirty="0" smtClean="0">
                <a:sym typeface="Wingdings"/>
              </a:rPr>
              <a:t>y</a:t>
            </a:r>
            <a:r>
              <a:rPr lang="en-US" dirty="0" smtClean="0">
                <a:sym typeface="Wingdings"/>
              </a:rPr>
              <a:t>≈0.25</a:t>
            </a:r>
            <a:r>
              <a:rPr lang="en-US" dirty="0" smtClean="0">
                <a:sym typeface="Wingdings"/>
              </a:rPr>
              <a:t> in the SPS</a:t>
            </a:r>
          </a:p>
          <a:p>
            <a:pPr lvl="1"/>
            <a:r>
              <a:rPr lang="en-US" dirty="0" smtClean="0">
                <a:sym typeface="Wingdings"/>
              </a:rPr>
              <a:t>Even larger than required by LIU?</a:t>
            </a:r>
          </a:p>
          <a:p>
            <a:pPr lvl="1"/>
            <a:r>
              <a:rPr lang="en-US" dirty="0" smtClean="0">
                <a:sym typeface="Wingdings"/>
              </a:rPr>
              <a:t>Operational beams sent to the LHC have about </a:t>
            </a:r>
            <a:r>
              <a:rPr lang="en-US" dirty="0" smtClean="0">
                <a:sym typeface="Wingdings"/>
              </a:rPr>
              <a:t>ΔQ</a:t>
            </a:r>
            <a:r>
              <a:rPr lang="en-US" baseline="-25000" dirty="0" smtClean="0">
                <a:sym typeface="Wingdings"/>
              </a:rPr>
              <a:t>x</a:t>
            </a:r>
            <a:r>
              <a:rPr lang="en-US" dirty="0" smtClean="0">
                <a:sym typeface="Wingdings"/>
              </a:rPr>
              <a:t>≈</a:t>
            </a:r>
            <a:r>
              <a:rPr lang="en-US" dirty="0" smtClean="0">
                <a:sym typeface="Wingdings"/>
              </a:rPr>
              <a:t>0.08 </a:t>
            </a:r>
            <a:r>
              <a:rPr lang="en-US" dirty="0" smtClean="0">
                <a:sym typeface="Wingdings"/>
              </a:rPr>
              <a:t>/ ΔQ</a:t>
            </a:r>
            <a:r>
              <a:rPr lang="en-US" baseline="-25000" dirty="0" smtClean="0">
                <a:sym typeface="Wingdings"/>
              </a:rPr>
              <a:t>y</a:t>
            </a:r>
            <a:r>
              <a:rPr lang="en-US" dirty="0" smtClean="0">
                <a:sym typeface="Wingdings"/>
              </a:rPr>
              <a:t>≈</a:t>
            </a:r>
            <a:r>
              <a:rPr lang="en-US" dirty="0" smtClean="0">
                <a:sym typeface="Wingdings"/>
              </a:rPr>
              <a:t>0.13 in the SPS 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Losses on the flat bottom </a:t>
            </a:r>
            <a:r>
              <a:rPr lang="en-US" dirty="0" smtClean="0">
                <a:sym typeface="Wingdings"/>
              </a:rPr>
              <a:t>(and capture losses)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are larger than in 2011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why?</a:t>
            </a:r>
          </a:p>
          <a:p>
            <a:pPr lvl="1"/>
            <a:r>
              <a:rPr lang="en-US" dirty="0" smtClean="0">
                <a:sym typeface="Wingdings"/>
              </a:rPr>
              <a:t>Maybe bunch length was a bit shorter in 2011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less capture losses?	</a:t>
            </a:r>
          </a:p>
          <a:p>
            <a:pPr lvl="1"/>
            <a:r>
              <a:rPr lang="en-US" dirty="0" smtClean="0">
                <a:sym typeface="Wingdings"/>
              </a:rPr>
              <a:t>Losses on flat bottom could be related to the PS interventions (more tails …)</a:t>
            </a:r>
          </a:p>
          <a:p>
            <a:pPr lvl="1">
              <a:buNone/>
            </a:pP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Study the losses on flat bottom</a:t>
            </a:r>
          </a:p>
          <a:p>
            <a:pPr lvl="1"/>
            <a:r>
              <a:rPr lang="en-US" dirty="0" smtClean="0">
                <a:sym typeface="Wingdings"/>
              </a:rPr>
              <a:t>In the context of high brightness (and in comparison with Q26: high brightness but low intensity)</a:t>
            </a:r>
          </a:p>
          <a:p>
            <a:pPr lvl="1"/>
            <a:r>
              <a:rPr lang="en-US" dirty="0" smtClean="0">
                <a:sym typeface="Wingdings"/>
              </a:rPr>
              <a:t>Measure resonance driving terms and try to compensate resonances if needed</a:t>
            </a:r>
          </a:p>
          <a:p>
            <a:pPr lvl="1"/>
            <a:r>
              <a:rPr lang="en-US" dirty="0" smtClean="0">
                <a:sym typeface="Wingdings"/>
              </a:rPr>
              <a:t>Better correction of orbit on flat bottom needed?</a:t>
            </a:r>
          </a:p>
          <a:p>
            <a:r>
              <a:rPr lang="en-US" dirty="0" smtClean="0">
                <a:sym typeface="Wingdings"/>
              </a:rPr>
              <a:t>Further explore the tune diagram</a:t>
            </a:r>
          </a:p>
          <a:p>
            <a:r>
              <a:rPr lang="en-US" dirty="0" smtClean="0">
                <a:sym typeface="Wingdings"/>
              </a:rPr>
              <a:t>Try the split tunes optics Q20s (</a:t>
            </a:r>
            <a:r>
              <a:rPr lang="en-US" dirty="0" err="1" smtClean="0">
                <a:sym typeface="Wingdings"/>
              </a:rPr>
              <a:t>Q</a:t>
            </a:r>
            <a:r>
              <a:rPr lang="en-US" baseline="-25000" dirty="0" err="1" smtClean="0">
                <a:sym typeface="Wingdings"/>
              </a:rPr>
              <a:t>x</a:t>
            </a:r>
            <a:r>
              <a:rPr lang="en-US" dirty="0" smtClean="0">
                <a:sym typeface="Wingdings"/>
              </a:rPr>
              <a:t>=20.xx/Q</a:t>
            </a:r>
            <a:r>
              <a:rPr lang="en-US" baseline="-25000" dirty="0" smtClean="0">
                <a:sym typeface="Wingdings"/>
              </a:rPr>
              <a:t>y</a:t>
            </a:r>
            <a:r>
              <a:rPr lang="en-US" dirty="0" smtClean="0">
                <a:sym typeface="Wingdings"/>
              </a:rPr>
              <a:t>=26.xx)</a:t>
            </a: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Emittance vs. Intensity in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4381499"/>
            <a:ext cx="8738294" cy="2187575"/>
          </a:xfrm>
        </p:spPr>
        <p:txBody>
          <a:bodyPr/>
          <a:lstStyle/>
          <a:p>
            <a:r>
              <a:rPr lang="en-US" dirty="0" smtClean="0"/>
              <a:t>Working point was kept constant at 20.13/20.18</a:t>
            </a:r>
          </a:p>
          <a:p>
            <a:r>
              <a:rPr lang="en-US" dirty="0" smtClean="0"/>
              <a:t>Injected up to 3.3e11p/b with </a:t>
            </a:r>
            <a:r>
              <a:rPr lang="en-US" dirty="0" err="1" smtClean="0"/>
              <a:t>emittances</a:t>
            </a:r>
            <a:r>
              <a:rPr lang="en-US" dirty="0" smtClean="0"/>
              <a:t> of about (ε</a:t>
            </a:r>
            <a:r>
              <a:rPr lang="en-US" baseline="-25000" dirty="0" smtClean="0"/>
              <a:t>x</a:t>
            </a:r>
            <a:r>
              <a:rPr lang="en-US" dirty="0" smtClean="0"/>
              <a:t>+ε</a:t>
            </a:r>
            <a:r>
              <a:rPr lang="en-US" baseline="-25000" dirty="0" smtClean="0"/>
              <a:t>y</a:t>
            </a:r>
            <a:r>
              <a:rPr lang="en-US" dirty="0" smtClean="0"/>
              <a:t>)/2~1-1.5μm</a:t>
            </a:r>
          </a:p>
          <a:p>
            <a:r>
              <a:rPr lang="en-US" dirty="0" smtClean="0"/>
              <a:t>Bunch length at injection was increasing with intensity</a:t>
            </a:r>
          </a:p>
          <a:p>
            <a:r>
              <a:rPr lang="en-US" dirty="0" smtClean="0"/>
              <a:t>RF voltage at flat bottom was constant at 3.8MV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 descr="HorizontalEmittance_vs_Intensity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65100" y="683901"/>
            <a:ext cx="4480073" cy="3370055"/>
          </a:xfrm>
          <a:prstGeom prst="rect">
            <a:avLst/>
          </a:prstGeom>
        </p:spPr>
      </p:pic>
      <p:pic>
        <p:nvPicPr>
          <p:cNvPr id="8" name="Picture 7" descr="VerticalEmittance_vs_Intensity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629565" y="683901"/>
            <a:ext cx="4480073" cy="33700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857500" y="1242701"/>
            <a:ext cx="6286500" cy="4728907"/>
            <a:chOff x="2857500" y="1242701"/>
            <a:chExt cx="6286500" cy="4728907"/>
          </a:xfrm>
        </p:grpSpPr>
        <p:pic>
          <p:nvPicPr>
            <p:cNvPr id="5" name="Picture 4" descr="untitled.eps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2857500" y="1242701"/>
              <a:ext cx="6286500" cy="4728907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4787900" y="1242701"/>
              <a:ext cx="2679700" cy="28129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in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1242701"/>
            <a:ext cx="8738294" cy="5326373"/>
          </a:xfrm>
        </p:spPr>
        <p:txBody>
          <a:bodyPr/>
          <a:lstStyle/>
          <a:p>
            <a:r>
              <a:rPr lang="en-US" dirty="0" smtClean="0"/>
              <a:t>Injection losses</a:t>
            </a:r>
          </a:p>
          <a:p>
            <a:pPr lvl="1"/>
            <a:r>
              <a:rPr lang="en-US" dirty="0" smtClean="0"/>
              <a:t>Increasing with intensity</a:t>
            </a:r>
          </a:p>
          <a:p>
            <a:pPr lvl="1"/>
            <a:r>
              <a:rPr lang="en-US" dirty="0" smtClean="0"/>
              <a:t>Improved with damper?</a:t>
            </a:r>
          </a:p>
          <a:p>
            <a:r>
              <a:rPr lang="en-US" dirty="0" smtClean="0"/>
              <a:t>Losses on flat bottom</a:t>
            </a:r>
          </a:p>
          <a:p>
            <a:pPr lvl="1"/>
            <a:r>
              <a:rPr lang="en-US" dirty="0" smtClean="0"/>
              <a:t>Due to space charge?</a:t>
            </a:r>
          </a:p>
          <a:p>
            <a:pPr lvl="1"/>
            <a:r>
              <a:rPr lang="en-US" dirty="0" smtClean="0"/>
              <a:t>Scale with beam size?</a:t>
            </a:r>
          </a:p>
          <a:p>
            <a:pPr lvl="1"/>
            <a:r>
              <a:rPr lang="en-US" dirty="0" smtClean="0"/>
              <a:t>Scale with brightness?</a:t>
            </a:r>
          </a:p>
          <a:p>
            <a:r>
              <a:rPr lang="en-US" dirty="0" smtClean="0"/>
              <a:t>Capture losses</a:t>
            </a:r>
          </a:p>
          <a:p>
            <a:pPr lvl="1"/>
            <a:r>
              <a:rPr lang="en-US" dirty="0" smtClean="0"/>
              <a:t>Due to longitudinal tails</a:t>
            </a:r>
          </a:p>
          <a:p>
            <a:pPr lvl="1"/>
            <a:r>
              <a:rPr lang="en-US" dirty="0" smtClean="0"/>
              <a:t>Not much we can 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771900" y="1752600"/>
            <a:ext cx="2552700" cy="2247900"/>
          </a:xfrm>
          <a:prstGeom prst="rect">
            <a:avLst/>
          </a:prstGeom>
          <a:solidFill>
            <a:srgbClr val="FF6600">
              <a:alpha val="32000"/>
            </a:srgbClr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59500" y="4038600"/>
            <a:ext cx="355600" cy="1155700"/>
          </a:xfrm>
          <a:prstGeom prst="rect">
            <a:avLst/>
          </a:prstGeom>
          <a:solidFill>
            <a:srgbClr val="FF6600">
              <a:alpha val="32000"/>
            </a:srgbClr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1752600"/>
            <a:ext cx="114300" cy="2247900"/>
          </a:xfrm>
          <a:prstGeom prst="rect">
            <a:avLst/>
          </a:prstGeom>
          <a:solidFill>
            <a:schemeClr val="tx2">
              <a:lumMod val="60000"/>
              <a:lumOff val="40000"/>
              <a:alpha val="32000"/>
            </a:schemeClr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65800" y="4038600"/>
            <a:ext cx="330200" cy="1155700"/>
          </a:xfrm>
          <a:prstGeom prst="rect">
            <a:avLst/>
          </a:prstGeom>
          <a:solidFill>
            <a:srgbClr val="558ED5">
              <a:alpha val="32000"/>
            </a:srgbClr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24600" y="1752600"/>
            <a:ext cx="165100" cy="2247900"/>
          </a:xfrm>
          <a:prstGeom prst="rect">
            <a:avLst/>
          </a:prstGeom>
          <a:solidFill>
            <a:srgbClr val="008000">
              <a:alpha val="32000"/>
            </a:srgbClr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91300" y="4038600"/>
            <a:ext cx="342900" cy="1155700"/>
          </a:xfrm>
          <a:prstGeom prst="rect">
            <a:avLst/>
          </a:prstGeom>
          <a:solidFill>
            <a:srgbClr val="008000">
              <a:alpha val="32000"/>
            </a:srgbClr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charge MDs in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Injected single bunches with intensity of around 2.7e11p/b (1 PSB turn)</a:t>
            </a:r>
          </a:p>
          <a:p>
            <a:r>
              <a:rPr lang="en-US" dirty="0" smtClean="0"/>
              <a:t>Transverse emittance at extraction from PS around </a:t>
            </a:r>
            <a:r>
              <a:rPr lang="en-US" dirty="0" smtClean="0"/>
              <a:t>(ε</a:t>
            </a:r>
            <a:r>
              <a:rPr lang="en-US" baseline="-25000" dirty="0" smtClean="0"/>
              <a:t>x</a:t>
            </a:r>
            <a:r>
              <a:rPr lang="en-US" dirty="0" smtClean="0"/>
              <a:t>+ε</a:t>
            </a:r>
            <a:r>
              <a:rPr lang="en-US" baseline="-25000" dirty="0" smtClean="0"/>
              <a:t>y</a:t>
            </a:r>
            <a:r>
              <a:rPr lang="en-US" dirty="0" smtClean="0"/>
              <a:t>)/2~</a:t>
            </a:r>
            <a:r>
              <a:rPr lang="en-US" dirty="0" smtClean="0"/>
              <a:t>1.0-1.2μm</a:t>
            </a:r>
          </a:p>
          <a:p>
            <a:r>
              <a:rPr lang="en-US" dirty="0" smtClean="0"/>
              <a:t>Bunch length at injection into SPS around 4ns</a:t>
            </a:r>
          </a:p>
          <a:p>
            <a:r>
              <a:rPr lang="en-US" dirty="0" smtClean="0"/>
              <a:t>In dedicated MDs using the long cycle: 10.8s flat bottom and ramp to 450GeV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Dedicated MDs in week 17:</a:t>
            </a:r>
          </a:p>
          <a:p>
            <a:r>
              <a:rPr lang="en-US" dirty="0" smtClean="0"/>
              <a:t>Estimating space charge tune spread from measurements</a:t>
            </a:r>
          </a:p>
          <a:p>
            <a:r>
              <a:rPr lang="en-US" dirty="0" smtClean="0"/>
              <a:t>Losses for different working points</a:t>
            </a:r>
          </a:p>
          <a:p>
            <a:r>
              <a:rPr lang="en-US" dirty="0" smtClean="0"/>
              <a:t>Study losses on flat bottom</a:t>
            </a:r>
          </a:p>
          <a:p>
            <a:r>
              <a:rPr lang="en-US" dirty="0" smtClean="0"/>
              <a:t>Emittance blow-up close to integer resonance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7404100" y="1244600"/>
            <a:ext cx="190500" cy="685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45401" y="1117600"/>
            <a:ext cx="1434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Highest brightness available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scan – first steps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4" y="4699000"/>
            <a:ext cx="8937755" cy="2159000"/>
          </a:xfrm>
        </p:spPr>
        <p:txBody>
          <a:bodyPr>
            <a:normAutofit/>
          </a:bodyPr>
          <a:lstStyle/>
          <a:p>
            <a:r>
              <a:rPr lang="en-US" dirty="0" smtClean="0"/>
              <a:t>Area below coupling resonance seems bad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is the third order Q</a:t>
            </a:r>
            <a:r>
              <a:rPr lang="en-US" baseline="-25000" dirty="0" smtClean="0">
                <a:sym typeface="Wingdings"/>
              </a:rPr>
              <a:t>x</a:t>
            </a:r>
            <a:r>
              <a:rPr lang="en-US" dirty="0" smtClean="0">
                <a:sym typeface="Wingdings"/>
              </a:rPr>
              <a:t>-2Q</a:t>
            </a:r>
            <a:r>
              <a:rPr lang="en-US" baseline="-25000" dirty="0" smtClean="0">
                <a:sym typeface="Wingdings"/>
              </a:rPr>
              <a:t>y</a:t>
            </a:r>
            <a:r>
              <a:rPr lang="en-US" dirty="0" smtClean="0">
                <a:sym typeface="Wingdings"/>
              </a:rPr>
              <a:t> resonance ?</a:t>
            </a:r>
          </a:p>
          <a:p>
            <a:r>
              <a:rPr lang="en-US" dirty="0" smtClean="0">
                <a:sym typeface="Wingdings"/>
              </a:rPr>
              <a:t>MD was done in parallel with PS interventions on extraction channel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absolute losses may not be representative !!!</a:t>
            </a:r>
            <a:r>
              <a:rPr lang="en-US" dirty="0" smtClean="0"/>
              <a:t> </a:t>
            </a:r>
          </a:p>
          <a:p>
            <a:r>
              <a:rPr lang="en-US" dirty="0" smtClean="0"/>
              <a:t>Further tune scans and detailed analysis of the beam profiles to be done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 descr="TuneScan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108200" y="760101"/>
            <a:ext cx="5092700" cy="38308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06837" y="637144"/>
            <a:ext cx="123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23.04.2012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space charge tune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4368800"/>
            <a:ext cx="8868339" cy="2489200"/>
          </a:xfrm>
        </p:spPr>
        <p:txBody>
          <a:bodyPr>
            <a:normAutofit/>
          </a:bodyPr>
          <a:lstStyle/>
          <a:p>
            <a:r>
              <a:rPr lang="en-US" dirty="0" smtClean="0"/>
              <a:t>Approaching the integer resonances leads to </a:t>
            </a:r>
          </a:p>
          <a:p>
            <a:pPr lvl="1"/>
            <a:r>
              <a:rPr lang="en-US" dirty="0" smtClean="0"/>
              <a:t>Emittance blow up in the respective plane</a:t>
            </a:r>
          </a:p>
          <a:p>
            <a:pPr lvl="1"/>
            <a:r>
              <a:rPr lang="en-US" dirty="0" smtClean="0"/>
              <a:t>A reduction of losses in the horizontal plane (due to previously mentioned 3</a:t>
            </a:r>
            <a:r>
              <a:rPr lang="en-US" baseline="30000" dirty="0" smtClean="0"/>
              <a:t>rd</a:t>
            </a:r>
            <a:r>
              <a:rPr lang="en-US" dirty="0" smtClean="0"/>
              <a:t> order resonance)</a:t>
            </a:r>
          </a:p>
          <a:p>
            <a:pPr lvl="1"/>
            <a:r>
              <a:rPr lang="en-US" dirty="0" smtClean="0"/>
              <a:t>Increasing losses in vertical plane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aperture restriction</a:t>
            </a:r>
          </a:p>
          <a:p>
            <a:r>
              <a:rPr lang="en-US" dirty="0" smtClean="0">
                <a:sym typeface="Wingdings"/>
              </a:rPr>
              <a:t>For 2.7e11p/b and about </a:t>
            </a:r>
            <a:r>
              <a:rPr lang="en-US" dirty="0" smtClean="0"/>
              <a:t>(ε</a:t>
            </a:r>
            <a:r>
              <a:rPr lang="en-US" baseline="-25000" dirty="0" smtClean="0"/>
              <a:t>x</a:t>
            </a:r>
            <a:r>
              <a:rPr lang="en-US" dirty="0" smtClean="0"/>
              <a:t>+ε</a:t>
            </a:r>
            <a:r>
              <a:rPr lang="en-US" baseline="-25000" dirty="0" smtClean="0"/>
              <a:t>y</a:t>
            </a:r>
            <a:r>
              <a:rPr lang="en-US" dirty="0" smtClean="0"/>
              <a:t>)/2~1.0-</a:t>
            </a:r>
            <a:r>
              <a:rPr lang="en-US" dirty="0" smtClean="0"/>
              <a:t>1.2μm injected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   ΔQ</a:t>
            </a:r>
            <a:r>
              <a:rPr lang="en-US" baseline="-25000" dirty="0" smtClean="0">
                <a:sym typeface="Wingdings"/>
              </a:rPr>
              <a:t>x</a:t>
            </a:r>
            <a:r>
              <a:rPr lang="en-US" dirty="0" smtClean="0">
                <a:sym typeface="Wingdings"/>
              </a:rPr>
              <a:t>≈0.15 / ΔQ</a:t>
            </a:r>
            <a:r>
              <a:rPr lang="en-US" baseline="-25000" dirty="0" smtClean="0">
                <a:sym typeface="Wingdings"/>
              </a:rPr>
              <a:t>y</a:t>
            </a:r>
            <a:r>
              <a:rPr lang="en-US" dirty="0" smtClean="0">
                <a:sym typeface="Wingdings"/>
              </a:rPr>
              <a:t>≈0.25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8" descr="ApproachingQy_highIntensity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496743" y="857249"/>
            <a:ext cx="4583757" cy="3448049"/>
          </a:xfrm>
          <a:prstGeom prst="rect">
            <a:avLst/>
          </a:prstGeom>
        </p:spPr>
      </p:pic>
      <p:pic>
        <p:nvPicPr>
          <p:cNvPr id="10" name="Picture 9" descr="ApproachingQx_highIntensity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38100" y="857249"/>
            <a:ext cx="4583756" cy="344804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045200" y="5765800"/>
            <a:ext cx="2247900" cy="57467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06837" y="637144"/>
            <a:ext cx="123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23.04.2012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Emittance growth for </a:t>
            </a:r>
            <a:r>
              <a:rPr lang="en-US" dirty="0" err="1" smtClean="0"/>
              <a:t>Qx</a:t>
            </a:r>
            <a:r>
              <a:rPr lang="en-US" dirty="0" smtClean="0"/>
              <a:t> close to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4622800"/>
            <a:ext cx="8738294" cy="1946274"/>
          </a:xfrm>
        </p:spPr>
        <p:txBody>
          <a:bodyPr/>
          <a:lstStyle/>
          <a:p>
            <a:r>
              <a:rPr lang="en-US" dirty="0" smtClean="0"/>
              <a:t>Same beam parameters as on 24.05.2012 (see above)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initial tune spread is about </a:t>
            </a:r>
            <a:r>
              <a:rPr lang="en-US" dirty="0" smtClean="0">
                <a:sym typeface="Wingdings"/>
              </a:rPr>
              <a:t>ΔQ</a:t>
            </a:r>
            <a:r>
              <a:rPr lang="en-US" baseline="-25000" dirty="0" smtClean="0">
                <a:sym typeface="Wingdings"/>
              </a:rPr>
              <a:t>x</a:t>
            </a:r>
            <a:r>
              <a:rPr lang="en-US" dirty="0" smtClean="0">
                <a:sym typeface="Wingdings"/>
              </a:rPr>
              <a:t>≈0.15 / ΔQ</a:t>
            </a:r>
            <a:r>
              <a:rPr lang="en-US" baseline="-25000" dirty="0" smtClean="0">
                <a:sym typeface="Wingdings"/>
              </a:rPr>
              <a:t>y</a:t>
            </a:r>
            <a:r>
              <a:rPr lang="en-US" dirty="0" smtClean="0">
                <a:sym typeface="Wingdings"/>
              </a:rPr>
              <a:t>≈0.25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(lossless) blow up of the core</a:t>
            </a:r>
          </a:p>
          <a:p>
            <a:pPr lvl="1"/>
            <a:r>
              <a:rPr lang="en-US" dirty="0" err="1" smtClean="0">
                <a:sym typeface="Wingdings"/>
              </a:rPr>
              <a:t>εx</a:t>
            </a:r>
            <a:r>
              <a:rPr lang="en-US" dirty="0" smtClean="0">
                <a:sym typeface="Wingdings"/>
              </a:rPr>
              <a:t>&gt;2μm </a:t>
            </a:r>
            <a:r>
              <a:rPr lang="en-US" dirty="0" smtClean="0">
                <a:sym typeface="Wingdings"/>
              </a:rPr>
              <a:t>after </a:t>
            </a:r>
            <a:r>
              <a:rPr lang="en-US" dirty="0" smtClean="0">
                <a:sym typeface="Wingdings"/>
              </a:rPr>
              <a:t>40ms</a:t>
            </a:r>
          </a:p>
          <a:p>
            <a:pPr lvl="1"/>
            <a:r>
              <a:rPr lang="en-US" dirty="0" smtClean="0">
                <a:sym typeface="Wingdings"/>
              </a:rPr>
              <a:t>εx~4-5μm after 400ms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 descr="HEmittanceGrowthVsTim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06245" y="1069976"/>
            <a:ext cx="4402263" cy="3311524"/>
          </a:xfrm>
          <a:prstGeom prst="rect">
            <a:avLst/>
          </a:prstGeom>
        </p:spPr>
      </p:pic>
      <p:pic>
        <p:nvPicPr>
          <p:cNvPr id="6" name="Picture 5" descr="HEmittanceGrowthVsTimeFirstPart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608508" y="1069976"/>
            <a:ext cx="4402263" cy="3311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06837" y="637144"/>
            <a:ext cx="123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26.04.2012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losses at Qx/Qy≈20.15/20.22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5067300"/>
            <a:ext cx="8738294" cy="1501774"/>
          </a:xfrm>
        </p:spPr>
        <p:txBody>
          <a:bodyPr/>
          <a:lstStyle/>
          <a:p>
            <a:r>
              <a:rPr lang="en-US" dirty="0" smtClean="0"/>
              <a:t>Quite large losses on flat bottom and capture compared to 2011</a:t>
            </a:r>
          </a:p>
          <a:p>
            <a:pPr lvl="1"/>
            <a:r>
              <a:rPr lang="en-US" dirty="0" smtClean="0"/>
              <a:t>RF voltage: 3MV at injection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4.5MV on flat bottom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/>
              </a:rPr>
              <a:t>MD was done in parallel with the PS interventions on gamma jump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quadrupole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(after the extraction bump MD)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67106" y="772802"/>
            <a:ext cx="5208394" cy="3917922"/>
            <a:chOff x="1967106" y="937902"/>
            <a:chExt cx="5208394" cy="3917922"/>
          </a:xfrm>
        </p:grpSpPr>
        <p:pic>
          <p:nvPicPr>
            <p:cNvPr id="14" name="Picture 13" descr="untitled.eps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1967106" y="937902"/>
              <a:ext cx="5208394" cy="391792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755900" y="1612900"/>
              <a:ext cx="2032000" cy="1320800"/>
            </a:xfrm>
            <a:prstGeom prst="rect">
              <a:avLst/>
            </a:prstGeom>
            <a:solidFill>
              <a:srgbClr val="FF6600">
                <a:alpha val="32000"/>
              </a:srgbClr>
            </a:solidFill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1600" y="1612900"/>
              <a:ext cx="114300" cy="132080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2000"/>
              </a:schemeClr>
            </a:solidFill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787900" y="1612900"/>
              <a:ext cx="241300" cy="1320800"/>
            </a:xfrm>
            <a:prstGeom prst="rect">
              <a:avLst/>
            </a:prstGeom>
            <a:solidFill>
              <a:srgbClr val="008000">
                <a:alpha val="32000"/>
              </a:srgbClr>
            </a:solidFill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775200" y="3136900"/>
              <a:ext cx="266700" cy="952500"/>
            </a:xfrm>
            <a:prstGeom prst="rect">
              <a:avLst/>
            </a:prstGeom>
            <a:solidFill>
              <a:srgbClr val="FF6600">
                <a:alpha val="32000"/>
              </a:srgbClr>
            </a:solidFill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32300" y="3136900"/>
              <a:ext cx="279400" cy="95250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2000"/>
              </a:schemeClr>
            </a:solidFill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5400" y="3136900"/>
              <a:ext cx="279400" cy="952500"/>
            </a:xfrm>
            <a:prstGeom prst="rect">
              <a:avLst/>
            </a:prstGeom>
            <a:solidFill>
              <a:srgbClr val="008000">
                <a:alpha val="32000"/>
              </a:srgbClr>
            </a:solidFill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906837" y="637144"/>
            <a:ext cx="123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26.04.2012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close to integer resonances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683901"/>
            <a:ext cx="8738294" cy="1389374"/>
          </a:xfrm>
        </p:spPr>
        <p:txBody>
          <a:bodyPr/>
          <a:lstStyle/>
          <a:p>
            <a:r>
              <a:rPr lang="en-US" dirty="0" smtClean="0"/>
              <a:t>Parallel MD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short flat bottom cycle</a:t>
            </a:r>
          </a:p>
          <a:p>
            <a:r>
              <a:rPr lang="en-US" dirty="0" smtClean="0">
                <a:sym typeface="Wingdings"/>
              </a:rPr>
              <a:t>Standard </a:t>
            </a:r>
            <a:r>
              <a:rPr lang="en-US" dirty="0" err="1" smtClean="0">
                <a:sym typeface="Wingdings"/>
              </a:rPr>
              <a:t>LHCindiv</a:t>
            </a:r>
            <a:r>
              <a:rPr lang="en-US" dirty="0" smtClean="0">
                <a:sym typeface="Wingdings"/>
              </a:rPr>
              <a:t> bunch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1.2e11p</a:t>
            </a:r>
            <a:r>
              <a:rPr lang="en-US" dirty="0" smtClean="0"/>
              <a:t>/b with (ε</a:t>
            </a:r>
            <a:r>
              <a:rPr lang="en-US" baseline="-25000" dirty="0" smtClean="0"/>
              <a:t>x</a:t>
            </a:r>
            <a:r>
              <a:rPr lang="en-US" dirty="0" smtClean="0"/>
              <a:t>+ε</a:t>
            </a:r>
            <a:r>
              <a:rPr lang="en-US" baseline="-25000" dirty="0" smtClean="0"/>
              <a:t>y</a:t>
            </a:r>
            <a:r>
              <a:rPr lang="en-US" dirty="0" smtClean="0"/>
              <a:t>)/2~1.2μm</a:t>
            </a:r>
            <a:endParaRPr lang="en-US" dirty="0" smtClean="0"/>
          </a:p>
          <a:p>
            <a:pPr lvl="1"/>
            <a:r>
              <a:rPr lang="en-US" dirty="0" smtClean="0"/>
              <a:t>Expect ΔQ</a:t>
            </a:r>
            <a:r>
              <a:rPr lang="en-US" baseline="-25000" dirty="0" smtClean="0"/>
              <a:t>x</a:t>
            </a:r>
            <a:r>
              <a:rPr lang="en-US" dirty="0" smtClean="0"/>
              <a:t>~0.07/ΔQ</a:t>
            </a:r>
            <a:r>
              <a:rPr lang="en-US" baseline="-25000" dirty="0" smtClean="0"/>
              <a:t>y</a:t>
            </a:r>
            <a:r>
              <a:rPr lang="en-US" dirty="0" smtClean="0"/>
              <a:t>~</a:t>
            </a:r>
            <a:r>
              <a:rPr lang="en-US" dirty="0" smtClean="0"/>
              <a:t>0.11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 descr="ApproachingQyInteger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490900" y="2027463"/>
            <a:ext cx="4653099" cy="3500211"/>
          </a:xfrm>
          <a:prstGeom prst="rect">
            <a:avLst/>
          </a:prstGeom>
        </p:spPr>
      </p:pic>
      <p:pic>
        <p:nvPicPr>
          <p:cNvPr id="6" name="Picture 5" descr="ApproachingQxInteger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0" y="2073275"/>
            <a:ext cx="4490901" cy="3378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06837" y="637144"/>
            <a:ext cx="123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04.05.2012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44345" y="5778499"/>
            <a:ext cx="8738294" cy="106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Wingdings" charset="2"/>
              <a:buChar char="à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Large aperture in horizontal plane allows for huge emittance blow-up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without losses</a:t>
            </a:r>
          </a:p>
          <a:p>
            <a:pPr marL="252000" marR="0" lvl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Wingdings" charset="2"/>
              <a:buChar char="à"/>
              <a:tabLst/>
              <a:defRPr/>
            </a:pPr>
            <a:r>
              <a:rPr lang="en-US" b="1" baseline="0" dirty="0" smtClean="0">
                <a:sym typeface="Wingdings"/>
              </a:rPr>
              <a:t>Aperture limitations in vertical plane lead</a:t>
            </a:r>
            <a:r>
              <a:rPr lang="en-US" b="1" dirty="0" smtClean="0">
                <a:sym typeface="Wingdings"/>
              </a:rPr>
              <a:t> to increasing losses with vertical beam size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39132</TotalTime>
  <Words>795</Words>
  <Application>Microsoft Macintosh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SPS Space charge studies – preliminary MD results</vt:lpstr>
      <vt:lpstr>Emittance vs. Intensity in 2011</vt:lpstr>
      <vt:lpstr>Losses in 2011</vt:lpstr>
      <vt:lpstr>Space charge MDs in 2012</vt:lpstr>
      <vt:lpstr>Tune scan – first steps …</vt:lpstr>
      <vt:lpstr>Estimation of space charge tune spread</vt:lpstr>
      <vt:lpstr>Emittance growth for Qx close to integer</vt:lpstr>
      <vt:lpstr>Typical losses at Qx/Qy≈20.15/20.22</vt:lpstr>
      <vt:lpstr>Behavior close to integer resonances</vt:lpstr>
      <vt:lpstr>Losses on (short) flat bottom</vt:lpstr>
      <vt:lpstr>Conclusions, questions and further steps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 Headtail with e-cloud observations with LHC 25ns beam</dc:title>
  <dc:subject/>
  <dc:creator>Hannes Bartosik</dc:creator>
  <cp:keywords/>
  <dc:description/>
  <cp:lastModifiedBy>Hannes Bartosik</cp:lastModifiedBy>
  <cp:revision>574</cp:revision>
  <cp:lastPrinted>2012-05-18T13:42:33Z</cp:lastPrinted>
  <dcterms:created xsi:type="dcterms:W3CDTF">2012-05-31T07:08:27Z</dcterms:created>
  <dcterms:modified xsi:type="dcterms:W3CDTF">2012-05-31T13:15:22Z</dcterms:modified>
  <cp:category/>
</cp:coreProperties>
</file>