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7"/>
  </p:notesMasterIdLst>
  <p:sldIdLst>
    <p:sldId id="282" r:id="rId2"/>
    <p:sldId id="283" r:id="rId3"/>
    <p:sldId id="284" r:id="rId4"/>
    <p:sldId id="285" r:id="rId5"/>
    <p:sldId id="281" r:id="rId6"/>
    <p:sldId id="266" r:id="rId7"/>
    <p:sldId id="261" r:id="rId8"/>
    <p:sldId id="267" r:id="rId9"/>
    <p:sldId id="262" r:id="rId10"/>
    <p:sldId id="271" r:id="rId11"/>
    <p:sldId id="273" r:id="rId12"/>
    <p:sldId id="274" r:id="rId13"/>
    <p:sldId id="275" r:id="rId14"/>
    <p:sldId id="276" r:id="rId15"/>
    <p:sldId id="280" r:id="rId16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bg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bg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bg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bg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7A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46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3012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4101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1263" cy="3763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4102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0300" cy="4518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ar-EG" smtClean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65500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65500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65500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65500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fld id="{6D0F9E35-4E4E-4515-B1F6-EF4BBFA6C71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6B67DB9-3575-45B4-8194-3E71448C56CC}" type="slidenum">
              <a:rPr lang="en-US"/>
              <a:pPr/>
              <a:t>1</a:t>
            </a:fld>
            <a:endParaRPr lang="en-US"/>
          </a:p>
        </p:txBody>
      </p:sp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65500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68C4193C-9CD3-4E4C-9233-AD7FA813DD62}" type="slidenum">
              <a:rPr lang="en-US"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</a:t>
            </a:fld>
            <a:endParaRPr lang="en-US" sz="1400">
              <a:solidFill>
                <a:srgbClr val="000000"/>
              </a:solidFill>
              <a:latin typeface="Times New Roman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560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68C2829-F871-4BDF-BAB2-3E0E6970BAA1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68C2829-F871-4BDF-BAB2-3E0E6970BAA1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68C2829-F871-4BDF-BAB2-3E0E6970BAA1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68C2829-F871-4BDF-BAB2-3E0E6970BAA1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68C2829-F871-4BDF-BAB2-3E0E6970BAA1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68C2829-F871-4BDF-BAB2-3E0E6970BAA1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5CAB88-E199-4F92-8DD7-F8F224D30F2C}" type="slidenum">
              <a:rPr lang="en-US"/>
              <a:pPr/>
              <a:t>2</a:t>
            </a:fld>
            <a:endParaRPr lang="en-US"/>
          </a:p>
        </p:txBody>
      </p:sp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65500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99CE04D6-7F57-40DA-8C53-39078BCAB96D}" type="slidenum">
              <a:rPr lang="en-US"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</a:t>
            </a:fld>
            <a:endParaRPr lang="en-US" sz="1400">
              <a:solidFill>
                <a:srgbClr val="000000"/>
              </a:solidFill>
              <a:latin typeface="Times New Roman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662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3F0DC98-BF75-49A2-BBFD-A5680DA5616F}" type="slidenum">
              <a:rPr lang="en-US"/>
              <a:pPr/>
              <a:t>3</a:t>
            </a:fld>
            <a:endParaRPr lang="en-US"/>
          </a:p>
        </p:txBody>
      </p:sp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65500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4DDD1153-4360-4B21-A540-96DBA580E2E4}" type="slidenum">
              <a:rPr lang="en-US"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</a:t>
            </a:fld>
            <a:endParaRPr lang="en-US" sz="1400">
              <a:solidFill>
                <a:srgbClr val="000000"/>
              </a:solidFill>
              <a:latin typeface="Times New Roman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765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EF258D8-621E-4B14-82DC-79C821661F74}" type="slidenum">
              <a:rPr lang="en-US"/>
              <a:pPr/>
              <a:t>4</a:t>
            </a:fld>
            <a:endParaRPr lang="en-US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68C2829-F871-4BDF-BAB2-3E0E6970BAA1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4D0B5A3-5650-4E8B-8C02-9CA9C9947855}" type="slidenum">
              <a:rPr lang="en-US"/>
              <a:pPr/>
              <a:t>6</a:t>
            </a:fld>
            <a:endParaRPr lang="en-US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4D0B5A3-5650-4E8B-8C02-9CA9C9947855}" type="slidenum">
              <a:rPr lang="en-US"/>
              <a:pPr/>
              <a:t>7</a:t>
            </a:fld>
            <a:endParaRPr lang="en-US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4D0B5A3-5650-4E8B-8C02-9CA9C9947855}" type="slidenum">
              <a:rPr lang="en-US"/>
              <a:pPr/>
              <a:t>8</a:t>
            </a:fld>
            <a:endParaRPr lang="en-US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68C2829-F871-4BDF-BAB2-3E0E6970BAA1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EG" smtClean="0"/>
              <a:t>30/12/2012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LIU-SPS BD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B56CB90-5578-4A6D-A06A-8BBC69694A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LIU-SPS BD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612D579-40FB-4BF0-9E26-0DDC8499F8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31750" y="7286625"/>
            <a:ext cx="2339975" cy="266700"/>
          </a:xfrm>
        </p:spPr>
        <p:txBody>
          <a:bodyPr/>
          <a:lstStyle>
            <a:lvl1pPr>
              <a:defRPr/>
            </a:lvl1pPr>
          </a:lstStyle>
          <a:p>
            <a:r>
              <a:rPr lang="ar-EG" smtClean="0"/>
              <a:t>30/12/2012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12700"/>
            <a:ext cx="2517775" cy="6134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2700"/>
            <a:ext cx="7404100" cy="6134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LIU-SPS BD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F2608D-0AB6-4DA9-BC4D-811D409AFB6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31750" y="7286625"/>
            <a:ext cx="2339975" cy="266700"/>
          </a:xfrm>
        </p:spPr>
        <p:txBody>
          <a:bodyPr/>
          <a:lstStyle>
            <a:lvl1pPr>
              <a:defRPr/>
            </a:lvl1pPr>
          </a:lstStyle>
          <a:p>
            <a:r>
              <a:rPr lang="ar-EG" smtClean="0"/>
              <a:t>30/12/2012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700"/>
            <a:ext cx="10074275" cy="803275"/>
          </a:xfrm>
          <a:solidFill>
            <a:srgbClr val="7A0000"/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39763" y="1768475"/>
            <a:ext cx="4354512" cy="2112963"/>
          </a:xfr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39763" y="4033838"/>
            <a:ext cx="4354512" cy="2112962"/>
          </a:xfr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146675" y="1768475"/>
            <a:ext cx="4354513" cy="4378325"/>
          </a:xfr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>
          <a:xfrm>
            <a:off x="3448050" y="7315200"/>
            <a:ext cx="3187700" cy="238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LIU-SPS BD WG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>
          <a:xfrm>
            <a:off x="7620000" y="7315200"/>
            <a:ext cx="2339975" cy="238125"/>
          </a:xfrm>
        </p:spPr>
        <p:txBody>
          <a:bodyPr/>
          <a:lstStyle>
            <a:lvl1pPr>
              <a:defRPr/>
            </a:lvl1pPr>
          </a:lstStyle>
          <a:p>
            <a:fld id="{BA9FB335-5543-48A3-B772-1CC4BB9847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idx="10"/>
          </p:nvPr>
        </p:nvSpPr>
        <p:spPr>
          <a:xfrm>
            <a:off x="31750" y="7286625"/>
            <a:ext cx="2339975" cy="266700"/>
          </a:xfrm>
        </p:spPr>
        <p:txBody>
          <a:bodyPr/>
          <a:lstStyle>
            <a:lvl1pPr>
              <a:defRPr/>
            </a:lvl1pPr>
          </a:lstStyle>
          <a:p>
            <a:r>
              <a:rPr lang="ar-EG" smtClean="0"/>
              <a:t>30/12/2012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EG" smtClean="0"/>
              <a:t>30/12/2012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LIU-SPS BD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A8F51B1-172C-4713-AA61-40BA443FD9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EG" smtClean="0"/>
              <a:t>30/12/2012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LIU-SPS BD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F417D33-8AA2-4058-BCC1-B861845298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9763" y="1768475"/>
            <a:ext cx="4354512" cy="437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6675" y="1768475"/>
            <a:ext cx="4354513" cy="437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EG" smtClean="0"/>
              <a:t>30/12/2012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LIU-SPS BD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A387249-2469-430C-B645-37DF91884E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EG" smtClean="0"/>
              <a:t>30/12/2012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LIU-SPS BD WG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D70C683-91A7-45F4-B247-51C78CD462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EG" smtClean="0"/>
              <a:t>30/12/2012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LIU-SPS BD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EFEE451-669F-41BE-89A4-C5763C440F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LIU-SPS BD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D9EB157-E296-48F7-AE64-647866FB13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31750" y="7299351"/>
            <a:ext cx="2339975" cy="266700"/>
          </a:xfrm>
        </p:spPr>
        <p:txBody>
          <a:bodyPr/>
          <a:lstStyle>
            <a:lvl1pPr>
              <a:defRPr/>
            </a:lvl1pPr>
          </a:lstStyle>
          <a:p>
            <a:r>
              <a:rPr lang="ar-EG" smtClean="0"/>
              <a:t>30/12/2012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31750" y="7299351"/>
            <a:ext cx="2339975" cy="266700"/>
          </a:xfrm>
        </p:spPr>
        <p:txBody>
          <a:bodyPr/>
          <a:lstStyle>
            <a:lvl1pPr>
              <a:defRPr/>
            </a:lvl1pPr>
          </a:lstStyle>
          <a:p>
            <a:r>
              <a:rPr lang="ar-EG" smtClean="0"/>
              <a:t>30/12/2012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LIU-SPS BD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814A491-FC69-410A-A071-5A9219CAD3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LIU-SPS BD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755CAF8-D5D1-4C4A-AF25-1FA1CB9DA9E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idx="10"/>
          </p:nvPr>
        </p:nvSpPr>
        <p:spPr>
          <a:xfrm>
            <a:off x="31750" y="7286625"/>
            <a:ext cx="2339975" cy="266700"/>
          </a:xfrm>
        </p:spPr>
        <p:txBody>
          <a:bodyPr/>
          <a:lstStyle>
            <a:lvl1pPr>
              <a:defRPr/>
            </a:lvl1pPr>
          </a:lstStyle>
          <a:p>
            <a:r>
              <a:rPr lang="ar-EG" smtClean="0"/>
              <a:t>30/12/2012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0" y="12700"/>
            <a:ext cx="10074275" cy="803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9763" y="1768475"/>
            <a:ext cx="8861425" cy="4378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1750" y="7286625"/>
            <a:ext cx="2339975" cy="266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r>
              <a:rPr lang="ar-EG" smtClean="0"/>
              <a:t>30/12/2012</a:t>
            </a: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7315200"/>
            <a:ext cx="3187700" cy="238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r>
              <a:rPr lang="en-US" smtClean="0"/>
              <a:t>LIU-SPS BD WG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620000" y="7315200"/>
            <a:ext cx="2339975" cy="238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fld id="{D0655833-C0A6-4672-8BE8-46BD9AC02A5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7286625"/>
            <a:ext cx="10077450" cy="292100"/>
          </a:xfrm>
          <a:prstGeom prst="rect">
            <a:avLst/>
          </a:prstGeom>
          <a:solidFill>
            <a:srgbClr val="8000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85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FFFFFF"/>
          </a:solidFill>
          <a:latin typeface="Arial" pitchFamily="34" charset="0"/>
          <a:ea typeface="DejaVu Sans" charset="0"/>
          <a:cs typeface="DejaVu Sans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FFFFFF"/>
          </a:solidFill>
          <a:latin typeface="Arial" pitchFamily="34" charset="0"/>
          <a:ea typeface="DejaVu Sans" charset="0"/>
          <a:cs typeface="DejaVu Sans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FFFFFF"/>
          </a:solidFill>
          <a:latin typeface="Arial" pitchFamily="34" charset="0"/>
          <a:ea typeface="DejaVu Sans" charset="0"/>
          <a:cs typeface="DejaVu Sans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FFFFFF"/>
          </a:solidFill>
          <a:latin typeface="Arial" pitchFamily="34" charset="0"/>
          <a:ea typeface="DejaVu Sans" charset="0"/>
          <a:cs typeface="DejaVu Sans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FFFFFF"/>
          </a:solidFill>
          <a:latin typeface="Arial" pitchFamily="34" charset="0"/>
          <a:ea typeface="DejaVu Sans" charset="0"/>
          <a:cs typeface="DejaVu Sans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FFFFFF"/>
          </a:solidFill>
          <a:latin typeface="Arial" pitchFamily="34" charset="0"/>
          <a:ea typeface="DejaVu Sans" charset="0"/>
          <a:cs typeface="DejaVu Sans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FFFFFF"/>
          </a:solidFill>
          <a:latin typeface="Arial" pitchFamily="34" charset="0"/>
          <a:ea typeface="DejaVu Sans" charset="0"/>
          <a:cs typeface="DejaVu Sans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FFFFFF"/>
          </a:solidFill>
          <a:latin typeface="Arial" pitchFamily="34" charset="0"/>
          <a:ea typeface="DejaVu Sans" charset="0"/>
          <a:cs typeface="DejaVu Sans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1900">
          <a:solidFill>
            <a:srgbClr val="4C4C4C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>
          <a:solidFill>
            <a:srgbClr val="666666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>
          <a:solidFill>
            <a:srgbClr val="666666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8.png"/><Relationship Id="rId5" Type="http://schemas.openxmlformats.org/officeDocument/2006/relationships/image" Target="../media/image3.png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wmf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8.png"/><Relationship Id="rId11" Type="http://schemas.openxmlformats.org/officeDocument/2006/relationships/oleObject" Target="../embeddings/oleObject4.bin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3.png"/><Relationship Id="rId9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1"/>
          <p:cNvSpPr>
            <a:spLocks noChangeArrowheads="1"/>
          </p:cNvSpPr>
          <p:nvPr/>
        </p:nvSpPr>
        <p:spPr bwMode="auto">
          <a:xfrm>
            <a:off x="731838" y="3108325"/>
            <a:ext cx="8412162" cy="820738"/>
          </a:xfrm>
          <a:prstGeom prst="roundRect">
            <a:avLst>
              <a:gd name="adj" fmla="val 19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463" y="36513"/>
            <a:ext cx="1069975" cy="1069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209675" y="2895600"/>
            <a:ext cx="7861300" cy="1427163"/>
          </a:xfrm>
          <a:prstGeom prst="rect">
            <a:avLst/>
          </a:prstGeom>
          <a:solidFill>
            <a:srgbClr val="FFFFFF"/>
          </a:solidFill>
          <a:ln w="18360">
            <a:solidFill>
              <a:srgbClr val="800000"/>
            </a:solidFill>
            <a:round/>
            <a:headEnd/>
            <a:tailEnd/>
          </a:ln>
          <a:effectLst>
            <a:outerShdw dist="101823" dir="2700000" algn="ctr" rotWithShape="0">
              <a:srgbClr val="808080"/>
            </a:outerShdw>
          </a:effectLst>
        </p:spPr>
        <p:txBody>
          <a:bodyPr lIns="99000" tIns="89280" rIns="99000" bIns="54000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>
                <a:solidFill>
                  <a:srgbClr val="4C1900"/>
                </a:solidFill>
                <a:ea typeface="DejaVu Sans" charset="0"/>
                <a:cs typeface="DejaVu Sans" charset="0"/>
              </a:rPr>
              <a:t>IBS and Touschek studies for the ion beam at the SPS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58813" y="4826000"/>
            <a:ext cx="9051925" cy="1062038"/>
          </a:xfrm>
          <a:prstGeom prst="rect">
            <a:avLst/>
          </a:prstGeom>
          <a:solidFill>
            <a:srgbClr val="FFFFFF"/>
          </a:solidFill>
          <a:ln w="9000">
            <a:noFill/>
            <a:round/>
            <a:headEnd/>
            <a:tailEnd/>
          </a:ln>
          <a:effectLst/>
        </p:spPr>
        <p:txBody>
          <a:bodyPr lIns="94320" tIns="84600" rIns="94320" bIns="49320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>
                <a:solidFill>
                  <a:srgbClr val="808080"/>
                </a:solidFill>
                <a:ea typeface="DejaVu Sans" charset="0"/>
                <a:cs typeface="DejaVu Sans" charset="0"/>
              </a:rPr>
              <a:t>F. Antoniou, H. Bartosik, Y. Papaphilippou, T. Bohl</a:t>
            </a:r>
          </a:p>
        </p:txBody>
      </p:sp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396842" y="3994151"/>
            <a:ext cx="4007144" cy="3000000"/>
            <a:chOff x="396842" y="3994151"/>
            <a:chExt cx="4007144" cy="3000000"/>
          </a:xfrm>
        </p:grpSpPr>
        <p:pic>
          <p:nvPicPr>
            <p:cNvPr id="8" name="Picture 7" descr="TouschekFactorVsbunchlength-data-Q26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6842" y="3994151"/>
              <a:ext cx="4007144" cy="30000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1682726" y="4351341"/>
              <a:ext cx="785818" cy="3785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Q26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0B23489-AB96-41B2-BC1A-C62DF581C702}" type="slidenum">
              <a:rPr lang="en-US"/>
              <a:pPr/>
              <a:t>10</a:t>
            </a:fld>
            <a:endParaRPr lang="en-US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6377"/>
            <a:ext cx="10080625" cy="809625"/>
          </a:xfrm>
          <a:solidFill>
            <a:srgbClr val="800000"/>
          </a:solidFill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dirty="0" err="1" smtClean="0">
                <a:latin typeface="CM Sans" pitchFamily="32" charset="0"/>
              </a:rPr>
              <a:t>Touschek</a:t>
            </a:r>
            <a:r>
              <a:rPr lang="en-US" dirty="0" smtClean="0">
                <a:latin typeface="CM Sans" pitchFamily="32" charset="0"/>
              </a:rPr>
              <a:t> parameter for data – Q26 </a:t>
            </a:r>
            <a:endParaRPr lang="en-US" dirty="0">
              <a:latin typeface="CM Sans" pitchFamily="32" charset="0"/>
            </a:endParaRPr>
          </a:p>
        </p:txBody>
      </p:sp>
      <p:pic>
        <p:nvPicPr>
          <p:cNvPr id="11" name="Picture 10" descr="BunchlengthVstime-Q26-data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404" y="993755"/>
            <a:ext cx="3983065" cy="2987299"/>
          </a:xfrm>
          <a:prstGeom prst="rect">
            <a:avLst/>
          </a:prstGeom>
        </p:spPr>
      </p:pic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4254494" y="993755"/>
            <a:ext cx="5540379" cy="2786082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lIns="0" tIns="2520" rIns="0" bIns="0"/>
          <a:lstStyle/>
          <a:p>
            <a:pPr marL="423863" indent="-319088">
              <a:lnSpc>
                <a:spcPct val="99000"/>
              </a:lnSpc>
              <a:spcAft>
                <a:spcPts val="1425"/>
              </a:spcAft>
              <a:buSzPct val="65000"/>
              <a:buBlip>
                <a:blip r:embed="rId5"/>
              </a:buBlip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The bunch length changes with time</a:t>
            </a:r>
          </a:p>
          <a:p>
            <a:pPr marL="423863" indent="-319088">
              <a:lnSpc>
                <a:spcPct val="99000"/>
              </a:lnSpc>
              <a:spcAft>
                <a:spcPts val="1425"/>
              </a:spcAft>
              <a:buSzPct val="65000"/>
              <a:buBlip>
                <a:blip r:embed="rId5"/>
              </a:buBlip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The </a:t>
            </a:r>
            <a:r>
              <a:rPr lang="en-US" sz="2000" dirty="0" err="1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touschek</a:t>
            </a: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 parameter depends on bunch length, thus, is calculated for each data point</a:t>
            </a:r>
          </a:p>
          <a:p>
            <a:pPr marL="423863" indent="-319088">
              <a:lnSpc>
                <a:spcPct val="99000"/>
              </a:lnSpc>
              <a:spcAft>
                <a:spcPts val="1425"/>
              </a:spcAft>
              <a:buSzPct val="65000"/>
              <a:buBlip>
                <a:blip r:embed="rId5"/>
              </a:buBlip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Transverse </a:t>
            </a:r>
            <a:r>
              <a:rPr lang="en-US" sz="2000" dirty="0" err="1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emittances</a:t>
            </a: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 and acceptance are considered constant with time</a:t>
            </a:r>
          </a:p>
          <a:p>
            <a:pPr marL="423863" indent="-319088">
              <a:lnSpc>
                <a:spcPct val="99000"/>
              </a:lnSpc>
              <a:spcAft>
                <a:spcPts val="1425"/>
              </a:spcAft>
              <a:buSzPct val="65000"/>
              <a:buBlip>
                <a:blip r:embed="rId5"/>
              </a:buBlip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Calculations are done for three different acceptance values</a:t>
            </a:r>
          </a:p>
        </p:txBody>
      </p:sp>
      <p:pic>
        <p:nvPicPr>
          <p:cNvPr id="9" name="Picture 8" descr="TouschekFactorVsbunchlength-data-Q26-zoom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83188" y="4065589"/>
            <a:ext cx="4007144" cy="3000000"/>
          </a:xfrm>
          <a:prstGeom prst="rect">
            <a:avLst/>
          </a:prstGeom>
          <a:ln w="19050">
            <a:solidFill>
              <a:srgbClr val="FF0000"/>
            </a:solidFill>
          </a:ln>
        </p:spPr>
      </p:pic>
      <p:sp>
        <p:nvSpPr>
          <p:cNvPr id="14" name="Rectangle 13"/>
          <p:cNvSpPr/>
          <p:nvPr/>
        </p:nvSpPr>
        <p:spPr bwMode="auto">
          <a:xfrm>
            <a:off x="968346" y="6351605"/>
            <a:ext cx="2643206" cy="357190"/>
          </a:xfrm>
          <a:prstGeom prst="rect">
            <a:avLst/>
          </a:prstGeom>
          <a:solidFill>
            <a:srgbClr val="00B8FF">
              <a:alpha val="30000"/>
            </a:srgbClr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 rot="5400000" flipH="1" flipV="1">
            <a:off x="3397238" y="4494217"/>
            <a:ext cx="1928826" cy="150019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3682990" y="6565919"/>
            <a:ext cx="1357322" cy="2143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2039916" y="1350945"/>
            <a:ext cx="785818" cy="3785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Q26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3" name="Date Placeholder 2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ar-EG" smtClean="0"/>
              <a:t>30/12/2012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533102" y="3994151"/>
            <a:ext cx="4007144" cy="3000000"/>
            <a:chOff x="533102" y="3994151"/>
            <a:chExt cx="4007144" cy="3000000"/>
          </a:xfrm>
        </p:grpSpPr>
        <p:pic>
          <p:nvPicPr>
            <p:cNvPr id="6" name="Picture 5" descr="TouschekFactorVsbunchlength-data-Q20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3102" y="3994151"/>
              <a:ext cx="4007144" cy="3000000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1825602" y="4494217"/>
              <a:ext cx="785818" cy="3785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Q20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0B23489-AB96-41B2-BC1A-C62DF581C702}" type="slidenum">
              <a:rPr lang="en-US"/>
              <a:pPr/>
              <a:t>11</a:t>
            </a:fld>
            <a:endParaRPr lang="en-US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6377"/>
            <a:ext cx="10080625" cy="809625"/>
          </a:xfrm>
          <a:solidFill>
            <a:srgbClr val="800000"/>
          </a:solidFill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dirty="0" err="1" smtClean="0">
                <a:latin typeface="CM Sans" pitchFamily="32" charset="0"/>
              </a:rPr>
              <a:t>Touschek</a:t>
            </a:r>
            <a:r>
              <a:rPr lang="en-US" dirty="0" smtClean="0">
                <a:latin typeface="CM Sans" pitchFamily="32" charset="0"/>
              </a:rPr>
              <a:t> parameter for data – Q20 </a:t>
            </a:r>
            <a:endParaRPr lang="en-US" dirty="0">
              <a:latin typeface="CM Sans" pitchFamily="32" charset="0"/>
            </a:endParaRPr>
          </a:p>
        </p:txBody>
      </p:sp>
      <p:pic>
        <p:nvPicPr>
          <p:cNvPr id="7" name="Picture 6" descr="BunchlengthVstime-Q20-data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540" y="1051275"/>
            <a:ext cx="3740001" cy="2800000"/>
          </a:xfrm>
          <a:prstGeom prst="rect">
            <a:avLst/>
          </a:prstGeom>
        </p:spPr>
      </p:pic>
      <p:pic>
        <p:nvPicPr>
          <p:cNvPr id="5" name="Picture 4" descr="TouschekFactorVsbunchlength-data-Q20-zoom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1750" y="3922713"/>
            <a:ext cx="4007144" cy="300000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572031" y="1065193"/>
            <a:ext cx="5111751" cy="2643206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lIns="0" tIns="2520" rIns="0" bIns="0"/>
          <a:lstStyle/>
          <a:p>
            <a:pPr marL="423863" indent="-319088">
              <a:lnSpc>
                <a:spcPct val="99000"/>
              </a:lnSpc>
              <a:spcAft>
                <a:spcPts val="1425"/>
              </a:spcAft>
              <a:buSzPct val="65000"/>
              <a:buBlip>
                <a:blip r:embed="rId6"/>
              </a:buBlip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The theoretical </a:t>
            </a:r>
            <a:r>
              <a:rPr lang="en-US" sz="2000" dirty="0" err="1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touschek</a:t>
            </a: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 parameter for each measured bunch length for Q20 optics</a:t>
            </a:r>
          </a:p>
          <a:p>
            <a:pPr marL="423863" indent="-319088">
              <a:lnSpc>
                <a:spcPct val="99000"/>
              </a:lnSpc>
              <a:spcAft>
                <a:spcPts val="1425"/>
              </a:spcAft>
              <a:buSzPct val="65000"/>
              <a:buBlip>
                <a:blip r:embed="rId6"/>
              </a:buBlip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Transverse </a:t>
            </a:r>
            <a:r>
              <a:rPr lang="en-US" sz="2000" dirty="0" err="1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emittances</a:t>
            </a: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 and acceptance are considered constant with time </a:t>
            </a:r>
          </a:p>
          <a:p>
            <a:pPr marL="423863" indent="-319088">
              <a:lnSpc>
                <a:spcPct val="99000"/>
              </a:lnSpc>
              <a:spcAft>
                <a:spcPts val="1425"/>
              </a:spcAft>
              <a:buSzPct val="65000"/>
              <a:buBlip>
                <a:blip r:embed="rId6"/>
              </a:buBlip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Calculations for three different acceptance values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254098" y="6137291"/>
            <a:ext cx="2643206" cy="357190"/>
          </a:xfrm>
          <a:prstGeom prst="rect">
            <a:avLst/>
          </a:prstGeom>
          <a:solidFill>
            <a:srgbClr val="00B8FF">
              <a:alpha val="30000"/>
            </a:srgbClr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rot="5400000" flipH="1" flipV="1">
            <a:off x="3611552" y="4565655"/>
            <a:ext cx="1857388" cy="114300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4040180" y="6494481"/>
            <a:ext cx="1071570" cy="7143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254230" y="1350945"/>
            <a:ext cx="785818" cy="3785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Q20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0" name="Date Placeholder 19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ar-EG" smtClean="0"/>
              <a:t>30/12/2012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0B23489-AB96-41B2-BC1A-C62DF581C702}" type="slidenum">
              <a:rPr lang="en-US"/>
              <a:pPr/>
              <a:t>12</a:t>
            </a:fld>
            <a:endParaRPr lang="en-US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6377"/>
            <a:ext cx="10080625" cy="809625"/>
          </a:xfrm>
          <a:solidFill>
            <a:srgbClr val="800000"/>
          </a:solidFill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dirty="0" err="1" smtClean="0">
                <a:latin typeface="CM Sans" pitchFamily="32" charset="0"/>
              </a:rPr>
              <a:t>Touschek</a:t>
            </a:r>
            <a:r>
              <a:rPr lang="en-US" dirty="0" smtClean="0">
                <a:latin typeface="CM Sans" pitchFamily="32" charset="0"/>
              </a:rPr>
              <a:t> lifetime Vs data – Q26</a:t>
            </a:r>
            <a:endParaRPr lang="en-US" dirty="0">
              <a:latin typeface="CM Sans" pitchFamily="32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397370" y="4065589"/>
            <a:ext cx="5540379" cy="3143272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lIns="0" tIns="2520" rIns="0" bIns="0"/>
          <a:lstStyle/>
          <a:p>
            <a:pPr marL="423863" indent="-319088">
              <a:lnSpc>
                <a:spcPct val="99000"/>
              </a:lnSpc>
              <a:spcAft>
                <a:spcPts val="1425"/>
              </a:spcAft>
              <a:buSzPct val="65000"/>
              <a:buBlip>
                <a:blip r:embed="rId3"/>
              </a:buBlip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From the </a:t>
            </a:r>
            <a:r>
              <a:rPr lang="el-GR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α </a:t>
            </a: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parameter calculated before, the current decay with time is calculated for </a:t>
            </a: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three differen</a:t>
            </a: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t</a:t>
            </a: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 acceptance values.</a:t>
            </a:r>
            <a:endParaRPr lang="en-US" sz="2000" dirty="0" smtClean="0">
              <a:solidFill>
                <a:srgbClr val="000000"/>
              </a:solidFill>
              <a:latin typeface="CM Sans" pitchFamily="32" charset="0"/>
              <a:ea typeface="DejaVu Sans" charset="0"/>
              <a:cs typeface="DejaVu Sans" charset="0"/>
            </a:endParaRPr>
          </a:p>
          <a:p>
            <a:pPr marL="423863" indent="-319088">
              <a:lnSpc>
                <a:spcPct val="99000"/>
              </a:lnSpc>
              <a:spcAft>
                <a:spcPts val="1425"/>
              </a:spcAft>
              <a:buSzPct val="65000"/>
              <a:buBlip>
                <a:blip r:embed="rId3"/>
              </a:buBlip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Ignoring the first seconds (starred curves), we can find parameters for a </a:t>
            </a:r>
            <a:r>
              <a:rPr lang="en-US" sz="2000" dirty="0" err="1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Touschek</a:t>
            </a: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 fit to the data</a:t>
            </a:r>
          </a:p>
          <a:p>
            <a:pPr marL="1166813" lvl="1" indent="-319088">
              <a:lnSpc>
                <a:spcPct val="99000"/>
              </a:lnSpc>
              <a:spcAft>
                <a:spcPts val="1425"/>
              </a:spcAft>
              <a:buSzPct val="65000"/>
              <a:buBlip>
                <a:blip r:embed="rId3"/>
              </a:buBlip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For larger acceptance the first seconds </a:t>
            </a: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become </a:t>
            </a: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less </a:t>
            </a:r>
            <a:r>
              <a:rPr lang="en-US" sz="2000" dirty="0" err="1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Touschek</a:t>
            </a: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 dominated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ar-EG" smtClean="0"/>
              <a:t>30/12/2012</a:t>
            </a:r>
            <a:endParaRPr lang="en-US" dirty="0"/>
          </a:p>
        </p:txBody>
      </p:sp>
      <p:pic>
        <p:nvPicPr>
          <p:cNvPr id="10" name="Picture 9" descr="IvstimeQ26-0.09prs-Touschek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238" y="864911"/>
            <a:ext cx="4267570" cy="3200678"/>
          </a:xfrm>
          <a:prstGeom prst="rect">
            <a:avLst/>
          </a:prstGeom>
        </p:spPr>
      </p:pic>
      <p:pic>
        <p:nvPicPr>
          <p:cNvPr id="11" name="Picture 10" descr="IvstimeQ26-0.1prs-Touschek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87584" y="779441"/>
            <a:ext cx="4267570" cy="3200678"/>
          </a:xfrm>
          <a:prstGeom prst="rect">
            <a:avLst/>
          </a:prstGeom>
        </p:spPr>
      </p:pic>
      <p:pic>
        <p:nvPicPr>
          <p:cNvPr id="14" name="Picture 13" descr="IvstimeQ26-0.12prs-Touschek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1238" y="4079621"/>
            <a:ext cx="4267570" cy="320067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0B23489-AB96-41B2-BC1A-C62DF581C702}" type="slidenum">
              <a:rPr lang="en-US"/>
              <a:pPr/>
              <a:t>13</a:t>
            </a:fld>
            <a:endParaRPr lang="en-US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6377"/>
            <a:ext cx="10080625" cy="809625"/>
          </a:xfrm>
          <a:solidFill>
            <a:srgbClr val="800000"/>
          </a:solidFill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dirty="0" err="1" smtClean="0">
                <a:latin typeface="CM Sans" pitchFamily="32" charset="0"/>
              </a:rPr>
              <a:t>Touschek</a:t>
            </a:r>
            <a:r>
              <a:rPr lang="en-US" dirty="0" smtClean="0">
                <a:latin typeface="CM Sans" pitchFamily="32" charset="0"/>
              </a:rPr>
              <a:t> lifetime Vs data – Q20</a:t>
            </a:r>
            <a:endParaRPr lang="en-US" dirty="0">
              <a:latin typeface="CM Sans" pitchFamily="32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540246" y="4137027"/>
            <a:ext cx="5326064" cy="3000396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lIns="0" tIns="2520" rIns="0" bIns="0"/>
          <a:lstStyle/>
          <a:p>
            <a:pPr marL="423863" indent="-319088">
              <a:lnSpc>
                <a:spcPct val="99000"/>
              </a:lnSpc>
              <a:spcAft>
                <a:spcPts val="1425"/>
              </a:spcAft>
              <a:buSzPct val="65000"/>
              <a:buBlip>
                <a:blip r:embed="rId3"/>
              </a:buBlip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In the case of Q20, the data fit well to a </a:t>
            </a:r>
            <a:r>
              <a:rPr lang="en-US" sz="2000" dirty="0" err="1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Touschek</a:t>
            </a: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 behavior almost from the beginning</a:t>
            </a:r>
          </a:p>
          <a:p>
            <a:pPr marL="1166813" lvl="1" indent="-319088">
              <a:lnSpc>
                <a:spcPct val="99000"/>
              </a:lnSpc>
              <a:spcAft>
                <a:spcPts val="1425"/>
              </a:spcAft>
              <a:buSzPct val="65000"/>
              <a:buBlip>
                <a:blip r:embed="rId3"/>
              </a:buBlip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Less injection losses?</a:t>
            </a:r>
          </a:p>
          <a:p>
            <a:pPr marL="423863" indent="-319088">
              <a:lnSpc>
                <a:spcPct val="99000"/>
              </a:lnSpc>
              <a:spcAft>
                <a:spcPts val="1425"/>
              </a:spcAft>
              <a:buSzPct val="65000"/>
              <a:buBlip>
                <a:blip r:embed="rId3"/>
              </a:buBlip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The dependence on the b parameter is less </a:t>
            </a: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pronounced</a:t>
            </a:r>
          </a:p>
          <a:p>
            <a:pPr marL="1166813" lvl="1" indent="-319088">
              <a:lnSpc>
                <a:spcPct val="99000"/>
              </a:lnSpc>
              <a:spcAft>
                <a:spcPts val="1425"/>
              </a:spcAft>
              <a:buSzPct val="65000"/>
              <a:buBlip>
                <a:blip r:embed="rId3"/>
              </a:buBlip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Due to the fact that is </a:t>
            </a:r>
            <a:r>
              <a:rPr lang="en-US" sz="2000" dirty="0" err="1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Touschek</a:t>
            </a: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 dominated almost from the </a:t>
            </a:r>
            <a:r>
              <a:rPr lang="en-US" sz="2000" dirty="0" err="1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begining</a:t>
            </a:r>
            <a:endParaRPr lang="en-US" sz="2000" dirty="0" smtClean="0">
              <a:solidFill>
                <a:srgbClr val="000000"/>
              </a:solidFill>
              <a:latin typeface="CM Sans" pitchFamily="32" charset="0"/>
              <a:ea typeface="DejaVu Sans" charset="0"/>
              <a:cs typeface="DejaVu Sans" charset="0"/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ar-EG" smtClean="0"/>
              <a:t>30/12/2012</a:t>
            </a:r>
            <a:endParaRPr lang="en-US" dirty="0"/>
          </a:p>
        </p:txBody>
      </p:sp>
      <p:pic>
        <p:nvPicPr>
          <p:cNvPr id="10" name="Picture 9" descr="IvstimeQ20-0.09prs-Touschek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965" y="850879"/>
            <a:ext cx="4267570" cy="3200678"/>
          </a:xfrm>
          <a:prstGeom prst="rect">
            <a:avLst/>
          </a:prstGeom>
        </p:spPr>
      </p:pic>
      <p:pic>
        <p:nvPicPr>
          <p:cNvPr id="11" name="Picture 10" descr="IvstimeQ20-0.1prs-Touschek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30460" y="850879"/>
            <a:ext cx="4267570" cy="3200678"/>
          </a:xfrm>
          <a:prstGeom prst="rect">
            <a:avLst/>
          </a:prstGeom>
        </p:spPr>
      </p:pic>
      <p:pic>
        <p:nvPicPr>
          <p:cNvPr id="13" name="Picture 12" descr="IvstimeQ20-0.12prs-Touschek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5404" y="4098282"/>
            <a:ext cx="4267570" cy="320067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0B23489-AB96-41B2-BC1A-C62DF581C702}" type="slidenum">
              <a:rPr lang="en-US"/>
              <a:pPr/>
              <a:t>14</a:t>
            </a:fld>
            <a:endParaRPr lang="en-US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6377"/>
            <a:ext cx="10080625" cy="809625"/>
          </a:xfrm>
          <a:solidFill>
            <a:srgbClr val="800000"/>
          </a:solidFill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dirty="0" smtClean="0">
                <a:latin typeface="CM Sans" pitchFamily="32" charset="0"/>
              </a:rPr>
              <a:t>Outline</a:t>
            </a:r>
            <a:endParaRPr lang="en-US" dirty="0">
              <a:latin typeface="CM Sans" pitchFamily="32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27036" y="1279507"/>
            <a:ext cx="9185308" cy="5500726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lIns="0" tIns="2520" rIns="0" bIns="0"/>
          <a:lstStyle/>
          <a:p>
            <a:pPr marL="423863" indent="-319088">
              <a:lnSpc>
                <a:spcPct val="99000"/>
              </a:lnSpc>
              <a:spcAft>
                <a:spcPts val="1425"/>
              </a:spcAft>
              <a:buSzPct val="65000"/>
              <a:buBlip>
                <a:blip r:embed="rId3"/>
              </a:buBlip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The expected IBS effect is smaller in Q20 than in </a:t>
            </a: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Q26 (especially in the transverse plane) </a:t>
            </a: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due to larger beam sizes and dispersion</a:t>
            </a:r>
          </a:p>
          <a:p>
            <a:pPr marL="423863" indent="-319088">
              <a:lnSpc>
                <a:spcPct val="99000"/>
              </a:lnSpc>
              <a:spcAft>
                <a:spcPts val="1425"/>
              </a:spcAft>
              <a:buSzPct val="65000"/>
              <a:buBlip>
                <a:blip r:embed="rId3"/>
              </a:buBlip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However, IBS cannot explain the bunch shortening observed</a:t>
            </a:r>
          </a:p>
          <a:p>
            <a:pPr marL="1166813" lvl="1" indent="-319088">
              <a:lnSpc>
                <a:spcPct val="99000"/>
              </a:lnSpc>
              <a:spcAft>
                <a:spcPts val="1425"/>
              </a:spcAft>
              <a:buSzPct val="65000"/>
              <a:buBlip>
                <a:blip r:embed="rId3"/>
              </a:buBlip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Even though it predicts bunch shortening the expected effect is much smaller than the observed one</a:t>
            </a:r>
          </a:p>
          <a:p>
            <a:pPr marL="423863" indent="-319088">
              <a:lnSpc>
                <a:spcPct val="99000"/>
              </a:lnSpc>
              <a:spcAft>
                <a:spcPts val="1425"/>
              </a:spcAft>
              <a:buSzPct val="65000"/>
              <a:buBlip>
                <a:blip r:embed="rId3"/>
              </a:buBlip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The current decay with time can be fitted by a </a:t>
            </a:r>
            <a:r>
              <a:rPr lang="en-US" sz="2000" dirty="0" err="1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Touschek</a:t>
            </a: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 curve</a:t>
            </a:r>
            <a:endParaRPr lang="en-US" sz="2000" dirty="0" smtClean="0">
              <a:solidFill>
                <a:srgbClr val="000000"/>
              </a:solidFill>
              <a:latin typeface="CM Sans" pitchFamily="32" charset="0"/>
              <a:ea typeface="DejaVu Sans" charset="0"/>
              <a:cs typeface="DejaVu Sans" charset="0"/>
            </a:endParaRPr>
          </a:p>
          <a:p>
            <a:pPr marL="1166813" lvl="1" indent="-319088">
              <a:lnSpc>
                <a:spcPct val="99000"/>
              </a:lnSpc>
              <a:spcAft>
                <a:spcPts val="1425"/>
              </a:spcAft>
              <a:buSzPct val="65000"/>
              <a:buBlip>
                <a:blip r:embed="rId3"/>
              </a:buBlip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Q20 </a:t>
            </a: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follows the </a:t>
            </a:r>
            <a:r>
              <a:rPr lang="en-US" sz="2000" dirty="0" err="1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T</a:t>
            </a:r>
            <a:r>
              <a:rPr lang="en-US" sz="2000" dirty="0" err="1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ouschek</a:t>
            </a: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lifetime behavior better than Q26 from the first seconds</a:t>
            </a:r>
          </a:p>
          <a:p>
            <a:pPr marL="1166813" lvl="1" indent="-319088">
              <a:lnSpc>
                <a:spcPct val="99000"/>
              </a:lnSpc>
              <a:spcAft>
                <a:spcPts val="1425"/>
              </a:spcAft>
              <a:buSzPct val="65000"/>
              <a:buBlip>
                <a:blip r:embed="rId3"/>
              </a:buBlip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In Q26 the current decays faster than </a:t>
            </a: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what </a:t>
            </a:r>
            <a:r>
              <a:rPr lang="en-US" sz="2000" dirty="0" err="1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Touschek</a:t>
            </a: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 predicts in </a:t>
            </a: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the first seconds</a:t>
            </a:r>
          </a:p>
          <a:p>
            <a:pPr marL="1166813" lvl="1" indent="-319088">
              <a:lnSpc>
                <a:spcPct val="99000"/>
              </a:lnSpc>
              <a:spcAft>
                <a:spcPts val="1425"/>
              </a:spcAft>
              <a:buSzPct val="65000"/>
              <a:buBlip>
                <a:blip r:embed="rId3"/>
              </a:buBlip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More injection losses for Q26 than </a:t>
            </a: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Q20?</a:t>
            </a:r>
            <a:endParaRPr lang="en-US" sz="2000" dirty="0" smtClean="0">
              <a:solidFill>
                <a:srgbClr val="000000"/>
              </a:solidFill>
              <a:latin typeface="CM Sans" pitchFamily="32" charset="0"/>
              <a:ea typeface="DejaVu Sans" charset="0"/>
              <a:cs typeface="DejaVu Sans" charset="0"/>
            </a:endParaRPr>
          </a:p>
          <a:p>
            <a:pPr marL="1166813" lvl="1" indent="-319088">
              <a:lnSpc>
                <a:spcPct val="99000"/>
              </a:lnSpc>
              <a:spcAft>
                <a:spcPts val="1425"/>
              </a:spcAft>
              <a:buSzPct val="65000"/>
              <a:buBlip>
                <a:blip r:embed="rId3"/>
              </a:buBlip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Both seem to follow the 0.9% acceptance </a:t>
            </a:r>
            <a:r>
              <a:rPr lang="en-US" sz="200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curve </a:t>
            </a:r>
            <a:r>
              <a:rPr lang="en-US" sz="200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better</a:t>
            </a:r>
            <a:endParaRPr lang="en-US" sz="2000" dirty="0" smtClean="0">
              <a:solidFill>
                <a:srgbClr val="000000"/>
              </a:solidFill>
              <a:latin typeface="CM Sans" pitchFamily="32" charset="0"/>
              <a:ea typeface="DejaVu Sans" charset="0"/>
              <a:cs typeface="DejaVu Sans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ar-EG" smtClean="0"/>
              <a:t>30/12/2012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0B23489-AB96-41B2-BC1A-C62DF581C702}" type="slidenum">
              <a:rPr lang="en-US"/>
              <a:pPr/>
              <a:t>15</a:t>
            </a:fld>
            <a:endParaRPr lang="en-US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6377"/>
            <a:ext cx="10080625" cy="809625"/>
          </a:xfrm>
          <a:solidFill>
            <a:srgbClr val="800000"/>
          </a:solidFill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endParaRPr lang="en-US" dirty="0">
              <a:latin typeface="CM Sans" pitchFamily="32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27036" y="1279507"/>
            <a:ext cx="9185308" cy="5500726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lIns="0" tIns="2520" rIns="0" bIns="0"/>
          <a:lstStyle/>
          <a:p>
            <a:pPr marL="423863" indent="-319088" algn="ctr">
              <a:lnSpc>
                <a:spcPct val="99000"/>
              </a:lnSpc>
              <a:spcAft>
                <a:spcPts val="1425"/>
              </a:spcAft>
              <a:buSzPct val="65000"/>
              <a:buBlip>
                <a:blip r:embed="rId3"/>
              </a:buBlip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endParaRPr lang="en-US" sz="4400" dirty="0" smtClean="0">
              <a:solidFill>
                <a:srgbClr val="000000"/>
              </a:solidFill>
              <a:latin typeface="CM Sans" pitchFamily="32" charset="0"/>
              <a:ea typeface="DejaVu Sans" charset="0"/>
              <a:cs typeface="DejaVu Sans" charset="0"/>
            </a:endParaRPr>
          </a:p>
          <a:p>
            <a:pPr marL="423863" indent="-319088" algn="ctr">
              <a:lnSpc>
                <a:spcPct val="99000"/>
              </a:lnSpc>
              <a:spcAft>
                <a:spcPts val="1425"/>
              </a:spcAft>
              <a:buSzPct val="65000"/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endParaRPr lang="en-US" sz="4400" dirty="0" smtClean="0">
              <a:solidFill>
                <a:srgbClr val="000000"/>
              </a:solidFill>
              <a:latin typeface="CM Sans" pitchFamily="32" charset="0"/>
              <a:ea typeface="DejaVu Sans" charset="0"/>
              <a:cs typeface="DejaVu Sans" charset="0"/>
            </a:endParaRPr>
          </a:p>
          <a:p>
            <a:pPr marL="423863" indent="-319088" algn="ctr">
              <a:lnSpc>
                <a:spcPct val="99000"/>
              </a:lnSpc>
              <a:spcAft>
                <a:spcPts val="1425"/>
              </a:spcAft>
              <a:buSzPct val="65000"/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sz="44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Thank you!!!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ar-EG" smtClean="0"/>
              <a:t>30/12/2012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620000" y="7315200"/>
            <a:ext cx="2339975" cy="238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C8F9342F-7E1A-4380-9AD8-29000A5C958C}" type="slidenum">
              <a:rPr lang="en-US"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</a:t>
            </a:fld>
            <a:endParaRPr lang="en-US" sz="1400">
              <a:solidFill>
                <a:srgbClr val="000000"/>
              </a:solidFill>
              <a:latin typeface="Times New Roman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0" y="-6350"/>
            <a:ext cx="10077450" cy="669925"/>
          </a:xfrm>
          <a:prstGeom prst="rect">
            <a:avLst/>
          </a:prstGeom>
          <a:solidFill>
            <a:srgbClr val="800000"/>
          </a:solidFill>
          <a:ln w="9525">
            <a:noFill/>
            <a:round/>
            <a:headEnd/>
            <a:tailEnd/>
          </a:ln>
          <a:effectLst/>
        </p:spPr>
        <p:txBody>
          <a:bodyPr lIns="0" tIns="5400" rIns="0" bIns="0" anchor="ctr"/>
          <a:lstStyle/>
          <a:p>
            <a:pPr algn="ctr">
              <a:lnSpc>
                <a:spcPct val="99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4000">
                <a:solidFill>
                  <a:srgbClr val="FFFFFF"/>
                </a:solidFill>
                <a:latin typeface="CM Sans" pitchFamily="32" charset="0"/>
                <a:ea typeface="DejaVu Sans" charset="0"/>
                <a:cs typeface="DejaVu Sans" charset="0"/>
              </a:rPr>
              <a:t>Intra-beam scattering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9813" y="1103313"/>
            <a:ext cx="2743200" cy="2697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01638" y="3709988"/>
            <a:ext cx="4040187" cy="342265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lIns="0" tIns="2520" rIns="0" bIns="0"/>
          <a:lstStyle/>
          <a:p>
            <a:pPr marL="422275" indent="-317500">
              <a:lnSpc>
                <a:spcPct val="99000"/>
              </a:lnSpc>
              <a:spcAft>
                <a:spcPts val="1425"/>
              </a:spcAft>
              <a:buSzPct val="65000"/>
              <a:buFont typeface="Times New Roman" pitchFamily="18" charset="0"/>
              <a:buBlip>
                <a:blip r:embed="rId4"/>
              </a:buBlip>
              <a:tabLst>
                <a:tab pos="534988" algn="l"/>
                <a:tab pos="992188" algn="l"/>
                <a:tab pos="1449388" algn="l"/>
                <a:tab pos="1906588" algn="l"/>
                <a:tab pos="2363788" algn="l"/>
                <a:tab pos="2820988" algn="l"/>
                <a:tab pos="3278188" algn="l"/>
                <a:tab pos="3735388" algn="l"/>
                <a:tab pos="4192588" algn="l"/>
                <a:tab pos="4649788" algn="l"/>
                <a:tab pos="5106988" algn="l"/>
                <a:tab pos="5564188" algn="l"/>
                <a:tab pos="6021388" algn="l"/>
                <a:tab pos="6478588" algn="l"/>
                <a:tab pos="6935788" algn="l"/>
                <a:tab pos="7392988" algn="l"/>
                <a:tab pos="7850188" algn="l"/>
                <a:tab pos="8307388" algn="l"/>
                <a:tab pos="8764588" algn="l"/>
                <a:tab pos="9221788" algn="l"/>
              </a:tabLst>
            </a:pPr>
            <a:r>
              <a:rPr lang="en-US" sz="160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Two different approaches for the probability of scattering:</a:t>
            </a:r>
          </a:p>
          <a:p>
            <a:pPr marL="854075" lvl="1" indent="-319088">
              <a:lnSpc>
                <a:spcPct val="99000"/>
              </a:lnSpc>
              <a:spcAft>
                <a:spcPts val="1138"/>
              </a:spcAft>
              <a:buSzPct val="45000"/>
              <a:buFont typeface="Times New Roman" pitchFamily="18" charset="0"/>
              <a:buBlip>
                <a:blip r:embed="rId5"/>
              </a:buBlip>
              <a:tabLst>
                <a:tab pos="534988" algn="l"/>
                <a:tab pos="992188" algn="l"/>
                <a:tab pos="1449388" algn="l"/>
                <a:tab pos="1906588" algn="l"/>
                <a:tab pos="2363788" algn="l"/>
                <a:tab pos="2820988" algn="l"/>
                <a:tab pos="3278188" algn="l"/>
                <a:tab pos="3735388" algn="l"/>
                <a:tab pos="4192588" algn="l"/>
                <a:tab pos="4649788" algn="l"/>
                <a:tab pos="5106988" algn="l"/>
                <a:tab pos="5564188" algn="l"/>
                <a:tab pos="6021388" algn="l"/>
                <a:tab pos="6478588" algn="l"/>
                <a:tab pos="6935788" algn="l"/>
                <a:tab pos="7392988" algn="l"/>
                <a:tab pos="7850188" algn="l"/>
                <a:tab pos="8307388" algn="l"/>
                <a:tab pos="8764588" algn="l"/>
                <a:tab pos="9221788" algn="l"/>
              </a:tabLst>
            </a:pPr>
            <a:r>
              <a:rPr lang="en-US" sz="1600">
                <a:solidFill>
                  <a:srgbClr val="4C4C4C"/>
                </a:solidFill>
                <a:latin typeface="CM Sans" pitchFamily="32" charset="0"/>
                <a:ea typeface="DejaVu Sans" charset="0"/>
                <a:cs typeface="DejaVu Sans" charset="0"/>
              </a:rPr>
              <a:t>Classical approach (Piwinski):</a:t>
            </a:r>
          </a:p>
          <a:p>
            <a:pPr marL="1285875" lvl="2" indent="-282575">
              <a:lnSpc>
                <a:spcPct val="99000"/>
              </a:lnSpc>
              <a:spcAft>
                <a:spcPts val="850"/>
              </a:spcAft>
              <a:buSzPct val="63000"/>
              <a:buFont typeface="Times New Roman" pitchFamily="18" charset="0"/>
              <a:buBlip>
                <a:blip r:embed="rId6"/>
              </a:buBlip>
              <a:tabLst>
                <a:tab pos="534988" algn="l"/>
                <a:tab pos="992188" algn="l"/>
                <a:tab pos="1449388" algn="l"/>
                <a:tab pos="1906588" algn="l"/>
                <a:tab pos="2363788" algn="l"/>
                <a:tab pos="2820988" algn="l"/>
                <a:tab pos="3278188" algn="l"/>
                <a:tab pos="3735388" algn="l"/>
                <a:tab pos="4192588" algn="l"/>
                <a:tab pos="4649788" algn="l"/>
                <a:tab pos="5106988" algn="l"/>
                <a:tab pos="5564188" algn="l"/>
                <a:tab pos="6021388" algn="l"/>
                <a:tab pos="6478588" algn="l"/>
                <a:tab pos="6935788" algn="l"/>
                <a:tab pos="7392988" algn="l"/>
                <a:tab pos="7850188" algn="l"/>
                <a:tab pos="8307388" algn="l"/>
                <a:tab pos="8764588" algn="l"/>
                <a:tab pos="9221788" algn="l"/>
              </a:tabLst>
            </a:pPr>
            <a:r>
              <a:rPr lang="en-US" sz="1600">
                <a:solidFill>
                  <a:srgbClr val="666666"/>
                </a:solidFill>
                <a:latin typeface="CM Sans" pitchFamily="32" charset="0"/>
                <a:ea typeface="DejaVu Sans" charset="0"/>
                <a:cs typeface="DejaVu Sans" charset="0"/>
              </a:rPr>
              <a:t>Rutherford cross section</a:t>
            </a:r>
          </a:p>
          <a:p>
            <a:pPr marL="854075" lvl="1" indent="-319088">
              <a:lnSpc>
                <a:spcPct val="99000"/>
              </a:lnSpc>
              <a:spcAft>
                <a:spcPts val="1138"/>
              </a:spcAft>
              <a:buSzPct val="45000"/>
              <a:buFont typeface="Times New Roman" pitchFamily="18" charset="0"/>
              <a:buBlip>
                <a:blip r:embed="rId5"/>
              </a:buBlip>
              <a:tabLst>
                <a:tab pos="534988" algn="l"/>
                <a:tab pos="992188" algn="l"/>
                <a:tab pos="1449388" algn="l"/>
                <a:tab pos="1906588" algn="l"/>
                <a:tab pos="2363788" algn="l"/>
                <a:tab pos="2820988" algn="l"/>
                <a:tab pos="3278188" algn="l"/>
                <a:tab pos="3735388" algn="l"/>
                <a:tab pos="4192588" algn="l"/>
                <a:tab pos="4649788" algn="l"/>
                <a:tab pos="5106988" algn="l"/>
                <a:tab pos="5564188" algn="l"/>
                <a:tab pos="6021388" algn="l"/>
                <a:tab pos="6478588" algn="l"/>
                <a:tab pos="6935788" algn="l"/>
                <a:tab pos="7392988" algn="l"/>
                <a:tab pos="7850188" algn="l"/>
                <a:tab pos="8307388" algn="l"/>
                <a:tab pos="8764588" algn="l"/>
                <a:tab pos="9221788" algn="l"/>
              </a:tabLst>
            </a:pPr>
            <a:r>
              <a:rPr lang="en-US" sz="1600">
                <a:solidFill>
                  <a:srgbClr val="4C4C4C"/>
                </a:solidFill>
                <a:latin typeface="CM Sans" pitchFamily="32" charset="0"/>
                <a:ea typeface="DejaVu Sans" charset="0"/>
                <a:cs typeface="DejaVu Sans" charset="0"/>
              </a:rPr>
              <a:t>Quantum approach (Bjorken-Mtingwa):</a:t>
            </a:r>
          </a:p>
          <a:p>
            <a:pPr marL="1285875" lvl="2" indent="-282575">
              <a:lnSpc>
                <a:spcPct val="99000"/>
              </a:lnSpc>
              <a:spcAft>
                <a:spcPts val="850"/>
              </a:spcAft>
              <a:buSzPct val="63000"/>
              <a:buFont typeface="Times New Roman" pitchFamily="18" charset="0"/>
              <a:buBlip>
                <a:blip r:embed="rId6"/>
              </a:buBlip>
              <a:tabLst>
                <a:tab pos="534988" algn="l"/>
                <a:tab pos="992188" algn="l"/>
                <a:tab pos="1449388" algn="l"/>
                <a:tab pos="1906588" algn="l"/>
                <a:tab pos="2363788" algn="l"/>
                <a:tab pos="2820988" algn="l"/>
                <a:tab pos="3278188" algn="l"/>
                <a:tab pos="3735388" algn="l"/>
                <a:tab pos="4192588" algn="l"/>
                <a:tab pos="4649788" algn="l"/>
                <a:tab pos="5106988" algn="l"/>
                <a:tab pos="5564188" algn="l"/>
                <a:tab pos="6021388" algn="l"/>
                <a:tab pos="6478588" algn="l"/>
                <a:tab pos="6935788" algn="l"/>
                <a:tab pos="7392988" algn="l"/>
                <a:tab pos="7850188" algn="l"/>
                <a:tab pos="8307388" algn="l"/>
                <a:tab pos="8764588" algn="l"/>
                <a:tab pos="9221788" algn="l"/>
              </a:tabLst>
            </a:pPr>
            <a:r>
              <a:rPr lang="en-US" sz="1600">
                <a:solidFill>
                  <a:srgbClr val="666666"/>
                </a:solidFill>
                <a:latin typeface="CM Sans" pitchFamily="32" charset="0"/>
                <a:ea typeface="DejaVu Sans" charset="0"/>
                <a:cs typeface="DejaVu Sans" charset="0"/>
              </a:rPr>
              <a:t>The relativistic “Golder Rule” for the 2-body scattering process</a:t>
            </a:r>
          </a:p>
          <a:p>
            <a:pPr marL="854075" lvl="1" indent="-319088">
              <a:lnSpc>
                <a:spcPct val="99000"/>
              </a:lnSpc>
              <a:spcAft>
                <a:spcPts val="1138"/>
              </a:spcAft>
              <a:buSzPct val="45000"/>
              <a:buFont typeface="Times New Roman" pitchFamily="18" charset="0"/>
              <a:buBlip>
                <a:blip r:embed="rId5"/>
              </a:buBlip>
              <a:tabLst>
                <a:tab pos="534988" algn="l"/>
                <a:tab pos="992188" algn="l"/>
                <a:tab pos="1449388" algn="l"/>
                <a:tab pos="1906588" algn="l"/>
                <a:tab pos="2363788" algn="l"/>
                <a:tab pos="2820988" algn="l"/>
                <a:tab pos="3278188" algn="l"/>
                <a:tab pos="3735388" algn="l"/>
                <a:tab pos="4192588" algn="l"/>
                <a:tab pos="4649788" algn="l"/>
                <a:tab pos="5106988" algn="l"/>
                <a:tab pos="5564188" algn="l"/>
                <a:tab pos="6021388" algn="l"/>
                <a:tab pos="6478588" algn="l"/>
                <a:tab pos="6935788" algn="l"/>
                <a:tab pos="7392988" algn="l"/>
                <a:tab pos="7850188" algn="l"/>
                <a:tab pos="8307388" algn="l"/>
                <a:tab pos="8764588" algn="l"/>
                <a:tab pos="9221788" algn="l"/>
              </a:tabLst>
            </a:pPr>
            <a:r>
              <a:rPr lang="en-US" sz="1600">
                <a:solidFill>
                  <a:srgbClr val="4C4C4C"/>
                </a:solidFill>
                <a:latin typeface="CM Sans" pitchFamily="32" charset="0"/>
                <a:ea typeface="DejaVu Sans" charset="0"/>
                <a:cs typeface="DejaVu Sans" charset="0"/>
              </a:rPr>
              <a:t>The tracking codes use the classical Rutherford c.s. as well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660900" y="933450"/>
            <a:ext cx="5122863" cy="6199188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lIns="45720" tIns="48240" rIns="45720" bIns="46800"/>
          <a:lstStyle/>
          <a:p>
            <a:pPr marL="422275" indent="-317500">
              <a:lnSpc>
                <a:spcPct val="99000"/>
              </a:lnSpc>
              <a:spcAft>
                <a:spcPts val="1425"/>
              </a:spcAft>
              <a:buFont typeface="Times New Roman" pitchFamily="18" charset="0"/>
              <a:buBlip>
                <a:blip r:embed="rId4"/>
              </a:buBlip>
              <a:tabLst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  <a:tab pos="9566275" algn="l"/>
              </a:tabLst>
            </a:pPr>
            <a:r>
              <a:rPr lang="en-US" sz="160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Small angle multiple Coulomb scattering effect</a:t>
            </a:r>
          </a:p>
          <a:p>
            <a:pPr marL="854075" lvl="1" indent="-319088">
              <a:lnSpc>
                <a:spcPct val="99000"/>
              </a:lnSpc>
              <a:spcAft>
                <a:spcPts val="1138"/>
              </a:spcAft>
              <a:buFont typeface="Times New Roman" pitchFamily="18" charset="0"/>
              <a:buBlip>
                <a:blip r:embed="rId5"/>
              </a:buBlip>
              <a:tabLst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  <a:tab pos="9566275" algn="l"/>
              </a:tabLst>
            </a:pPr>
            <a:r>
              <a:rPr lang="en-US" sz="1600">
                <a:solidFill>
                  <a:srgbClr val="666666"/>
                </a:solidFill>
                <a:latin typeface="CM Sans" pitchFamily="32" charset="0"/>
                <a:ea typeface="DejaVu Sans" charset="0"/>
                <a:cs typeface="DejaVu Sans" charset="0"/>
              </a:rPr>
              <a:t>Redistribution of beam momenta</a:t>
            </a:r>
          </a:p>
          <a:p>
            <a:pPr marL="854075" lvl="1" indent="-319088">
              <a:lnSpc>
                <a:spcPct val="99000"/>
              </a:lnSpc>
              <a:spcAft>
                <a:spcPts val="1138"/>
              </a:spcAft>
              <a:buFont typeface="Times New Roman" pitchFamily="18" charset="0"/>
              <a:buBlip>
                <a:blip r:embed="rId5"/>
              </a:buBlip>
              <a:tabLst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  <a:tab pos="9566275" algn="l"/>
              </a:tabLst>
            </a:pPr>
            <a:r>
              <a:rPr lang="en-US" sz="1600">
                <a:solidFill>
                  <a:srgbClr val="666666"/>
                </a:solidFill>
                <a:latin typeface="CM Sans" pitchFamily="32" charset="0"/>
                <a:ea typeface="DejaVu Sans" charset="0"/>
                <a:cs typeface="DejaVu Sans" charset="0"/>
              </a:rPr>
              <a:t>Beam diffusion </a:t>
            </a:r>
          </a:p>
          <a:p>
            <a:pPr marL="1285875" lvl="2" indent="-282575">
              <a:lnSpc>
                <a:spcPct val="99000"/>
              </a:lnSpc>
              <a:spcAft>
                <a:spcPts val="850"/>
              </a:spcAft>
              <a:buFont typeface="Times New Roman" pitchFamily="18" charset="0"/>
              <a:buBlip>
                <a:blip r:embed="rId6"/>
              </a:buBlip>
              <a:tabLst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  <a:tab pos="9566275" algn="l"/>
              </a:tabLst>
            </a:pPr>
            <a:r>
              <a:rPr lang="en-US" sz="1600">
                <a:solidFill>
                  <a:srgbClr val="666666"/>
                </a:solidFill>
                <a:latin typeface="CM Sans" pitchFamily="32" charset="0"/>
                <a:ea typeface="DejaVu Sans" charset="0"/>
                <a:cs typeface="DejaVu Sans" charset="0"/>
              </a:rPr>
              <a:t>Luminosity decrease in colliders </a:t>
            </a:r>
          </a:p>
          <a:p>
            <a:pPr marL="1285875" lvl="2" indent="-282575">
              <a:lnSpc>
                <a:spcPct val="99000"/>
              </a:lnSpc>
              <a:spcAft>
                <a:spcPts val="850"/>
              </a:spcAft>
              <a:buFont typeface="Times New Roman" pitchFamily="18" charset="0"/>
              <a:buBlip>
                <a:blip r:embed="rId6"/>
              </a:buBlip>
              <a:tabLst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  <a:tab pos="9566275" algn="l"/>
              </a:tabLst>
            </a:pPr>
            <a:r>
              <a:rPr lang="en-US" sz="1600">
                <a:solidFill>
                  <a:srgbClr val="666666"/>
                </a:solidFill>
                <a:latin typeface="CM Sans" pitchFamily="32" charset="0"/>
                <a:ea typeface="DejaVu Sans" charset="0"/>
                <a:cs typeface="DejaVu Sans" charset="0"/>
              </a:rPr>
              <a:t>Brightness reduction in light sources</a:t>
            </a:r>
          </a:p>
          <a:p>
            <a:pPr marL="422275" indent="-317500">
              <a:lnSpc>
                <a:spcPct val="99000"/>
              </a:lnSpc>
              <a:spcAft>
                <a:spcPts val="1425"/>
              </a:spcAft>
              <a:buFont typeface="Times New Roman" pitchFamily="18" charset="0"/>
              <a:buBlip>
                <a:blip r:embed="rId4"/>
              </a:buBlip>
              <a:tabLst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  <a:tab pos="9566275" algn="l"/>
              </a:tabLst>
            </a:pPr>
            <a:r>
              <a:rPr lang="en-US" sz="160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Several theoretical models and approximations developed over the years</a:t>
            </a:r>
          </a:p>
          <a:p>
            <a:pPr marL="854075" lvl="1" indent="-319088">
              <a:lnSpc>
                <a:spcPct val="99000"/>
              </a:lnSpc>
              <a:spcAft>
                <a:spcPts val="1138"/>
              </a:spcAft>
              <a:buFont typeface="Times New Roman" pitchFamily="18" charset="0"/>
              <a:buBlip>
                <a:blip r:embed="rId5"/>
              </a:buBlip>
              <a:tabLst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  <a:tab pos="9566275" algn="l"/>
              </a:tabLst>
            </a:pPr>
            <a:r>
              <a:rPr lang="en-US" sz="1600">
                <a:solidFill>
                  <a:srgbClr val="666666"/>
                </a:solidFill>
                <a:latin typeface="CM Sans" pitchFamily="32" charset="0"/>
                <a:ea typeface="DejaVu Sans" charset="0"/>
                <a:cs typeface="DejaVu Sans" charset="0"/>
              </a:rPr>
              <a:t>At strong IBS regimes not always agreement between them</a:t>
            </a:r>
          </a:p>
          <a:p>
            <a:pPr marL="854075" lvl="1" indent="-319088">
              <a:lnSpc>
                <a:spcPct val="99000"/>
              </a:lnSpc>
              <a:spcAft>
                <a:spcPts val="1138"/>
              </a:spcAft>
              <a:buFont typeface="Times New Roman" pitchFamily="18" charset="0"/>
              <a:buBlip>
                <a:blip r:embed="rId5"/>
              </a:buBlip>
              <a:tabLst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  <a:tab pos="9566275" algn="l"/>
              </a:tabLst>
            </a:pPr>
            <a:r>
              <a:rPr lang="en-US" sz="1600">
                <a:solidFill>
                  <a:srgbClr val="666666"/>
                </a:solidFill>
                <a:latin typeface="CM Sans" pitchFamily="32" charset="0"/>
                <a:ea typeface="DejaVu Sans" charset="0"/>
                <a:cs typeface="DejaVu Sans" charset="0"/>
              </a:rPr>
              <a:t>Gaussian beams assumed</a:t>
            </a:r>
          </a:p>
          <a:p>
            <a:pPr marL="854075" lvl="1" indent="-319088">
              <a:lnSpc>
                <a:spcPct val="99000"/>
              </a:lnSpc>
              <a:spcAft>
                <a:spcPts val="1138"/>
              </a:spcAft>
              <a:buFont typeface="Times New Roman" pitchFamily="18" charset="0"/>
              <a:buBlip>
                <a:blip r:embed="rId5"/>
              </a:buBlip>
              <a:tabLst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  <a:tab pos="9566275" algn="l"/>
              </a:tabLst>
            </a:pPr>
            <a:r>
              <a:rPr lang="en-US" sz="1600">
                <a:solidFill>
                  <a:srgbClr val="666666"/>
                </a:solidFill>
                <a:latin typeface="CM Sans" pitchFamily="32" charset="0"/>
                <a:ea typeface="DejaVu Sans" charset="0"/>
                <a:cs typeface="DejaVu Sans" charset="0"/>
              </a:rPr>
              <a:t>Betatron coupling not included</a:t>
            </a:r>
          </a:p>
          <a:p>
            <a:pPr marL="422275" indent="-317500">
              <a:lnSpc>
                <a:spcPct val="99000"/>
              </a:lnSpc>
              <a:spcAft>
                <a:spcPts val="1425"/>
              </a:spcAft>
              <a:buFont typeface="Times New Roman" pitchFamily="18" charset="0"/>
              <a:buBlip>
                <a:blip r:embed="rId4"/>
              </a:buBlip>
              <a:tabLst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  <a:tab pos="9566275" algn="l"/>
              </a:tabLst>
            </a:pPr>
            <a:r>
              <a:rPr lang="en-US" sz="160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Multi-particle tracking codes recently developed (SIRE, IBStrack-CMAD)  to study interesting aspects of IBS such as:</a:t>
            </a:r>
          </a:p>
          <a:p>
            <a:pPr marL="854075" lvl="1" indent="-319088">
              <a:lnSpc>
                <a:spcPct val="99000"/>
              </a:lnSpc>
              <a:spcAft>
                <a:spcPts val="1425"/>
              </a:spcAft>
              <a:buFont typeface="Times New Roman" pitchFamily="18" charset="0"/>
              <a:buBlip>
                <a:blip r:embed="rId5"/>
              </a:buBlip>
              <a:tabLst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  <a:tab pos="9566275" algn="l"/>
              </a:tabLst>
            </a:pPr>
            <a:r>
              <a:rPr lang="en-US" sz="1600">
                <a:solidFill>
                  <a:srgbClr val="666666"/>
                </a:solidFill>
                <a:latin typeface="CM Sans" pitchFamily="32" charset="0"/>
                <a:ea typeface="DejaVu Sans" charset="0"/>
                <a:cs typeface="DejaVu Sans" charset="0"/>
              </a:rPr>
              <a:t>Impact on beam distribution and on damping process</a:t>
            </a:r>
          </a:p>
          <a:p>
            <a:pPr marL="854075" lvl="1" indent="-319088">
              <a:lnSpc>
                <a:spcPct val="99000"/>
              </a:lnSpc>
              <a:spcAft>
                <a:spcPts val="1425"/>
              </a:spcAft>
              <a:buFont typeface="Times New Roman" pitchFamily="18" charset="0"/>
              <a:buBlip>
                <a:blip r:embed="rId5"/>
              </a:buBlip>
              <a:tabLst>
                <a:tab pos="422275" algn="l"/>
                <a:tab pos="879475" algn="l"/>
                <a:tab pos="1336675" algn="l"/>
                <a:tab pos="1793875" algn="l"/>
                <a:tab pos="2251075" algn="l"/>
                <a:tab pos="2708275" algn="l"/>
                <a:tab pos="3165475" algn="l"/>
                <a:tab pos="3622675" algn="l"/>
                <a:tab pos="4079875" algn="l"/>
                <a:tab pos="4537075" algn="l"/>
                <a:tab pos="4994275" algn="l"/>
                <a:tab pos="5451475" algn="l"/>
                <a:tab pos="5908675" algn="l"/>
                <a:tab pos="6365875" algn="l"/>
                <a:tab pos="6823075" algn="l"/>
                <a:tab pos="7280275" algn="l"/>
                <a:tab pos="7737475" algn="l"/>
                <a:tab pos="8194675" algn="l"/>
                <a:tab pos="8651875" algn="l"/>
                <a:tab pos="9109075" algn="l"/>
                <a:tab pos="9566275" algn="l"/>
              </a:tabLst>
            </a:pPr>
            <a:r>
              <a:rPr lang="en-US" sz="1600">
                <a:solidFill>
                  <a:srgbClr val="666666"/>
                </a:solidFill>
                <a:latin typeface="CM Sans" pitchFamily="32" charset="0"/>
                <a:ea typeface="DejaVu Sans" charset="0"/>
                <a:cs typeface="DejaVu Sans" charset="0"/>
              </a:rPr>
              <a:t>Include coupling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D9EB157-E296-48F7-AE64-647866FB13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idx="10"/>
          </p:nvPr>
        </p:nvSpPr>
        <p:spPr>
          <a:xfrm>
            <a:off x="39652" y="7299351"/>
            <a:ext cx="2339975" cy="266700"/>
          </a:xfrm>
        </p:spPr>
        <p:txBody>
          <a:bodyPr/>
          <a:lstStyle/>
          <a:p>
            <a:r>
              <a:rPr lang="ar-EG" dirty="0" smtClean="0"/>
              <a:t>30/12/2012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620000" y="7315200"/>
            <a:ext cx="2339975" cy="238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CA12EB7A-FB9E-42B1-BE4E-4985AD761B3F}" type="slidenum">
              <a:rPr lang="en-US"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</a:t>
            </a:fld>
            <a:endParaRPr lang="en-US" sz="1400">
              <a:solidFill>
                <a:srgbClr val="000000"/>
              </a:solidFill>
              <a:latin typeface="Times New Roman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0" y="-23813"/>
            <a:ext cx="10080625" cy="809626"/>
          </a:xfrm>
          <a:prstGeom prst="rect">
            <a:avLst/>
          </a:prstGeom>
          <a:solidFill>
            <a:srgbClr val="800000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4000">
                <a:solidFill>
                  <a:srgbClr val="FFFFFF"/>
                </a:solidFill>
                <a:latin typeface="CM Sans" pitchFamily="32" charset="0"/>
                <a:ea typeface="DejaVu Sans" charset="0"/>
                <a:cs typeface="DejaVu Sans" charset="0"/>
              </a:rPr>
              <a:t>IBS calculations with and w/o SR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3825" y="2795588"/>
            <a:ext cx="4114800" cy="2203450"/>
          </a:xfrm>
          <a:prstGeom prst="rect">
            <a:avLst/>
          </a:prstGeom>
          <a:noFill/>
          <a:ln w="18360">
            <a:solidFill>
              <a:srgbClr val="808080"/>
            </a:solidFill>
            <a:round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8" y="3287713"/>
            <a:ext cx="1546225" cy="979487"/>
          </a:xfrm>
          <a:prstGeom prst="rect">
            <a:avLst/>
          </a:prstGeom>
          <a:noFill/>
          <a:ln w="18360">
            <a:solidFill>
              <a:srgbClr val="800000"/>
            </a:solidFill>
            <a:round/>
            <a:headEnd/>
            <a:tailEnd/>
          </a:ln>
          <a:effectLst/>
        </p:spPr>
      </p:pic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1944688" y="3617913"/>
            <a:ext cx="639762" cy="274637"/>
          </a:xfrm>
          <a:prstGeom prst="rightArrow">
            <a:avLst>
              <a:gd name="adj1" fmla="val 50000"/>
              <a:gd name="adj2" fmla="val 58237"/>
            </a:avLst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 flipH="1" flipV="1">
            <a:off x="2011363" y="4349750"/>
            <a:ext cx="3106737" cy="1906588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1858145 w 21600"/>
              <a:gd name="T5" fmla="*/ 1523682 h 21600"/>
              <a:gd name="T6" fmla="*/ -1366533 w 21600"/>
              <a:gd name="T7" fmla="*/ 1511766 h 21600"/>
              <a:gd name="T8" fmla="*/ 3398281 w 21600"/>
              <a:gd name="T9" fmla="*/ 600310 h 21600"/>
              <a:gd name="T10" fmla="*/ 2774345 w 21600"/>
              <a:gd name="T11" fmla="*/ 953294 h 21600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827" y="13761"/>
                </a:moveTo>
                <a:cubicBezTo>
                  <a:pt x="20141" y="12805"/>
                  <a:pt x="20301" y="11805"/>
                  <a:pt x="20301" y="10800"/>
                </a:cubicBezTo>
                <a:cubicBezTo>
                  <a:pt x="20301" y="5552"/>
                  <a:pt x="16047" y="1299"/>
                  <a:pt x="10800" y="1299"/>
                </a:cubicBezTo>
                <a:cubicBezTo>
                  <a:pt x="5552" y="1299"/>
                  <a:pt x="1299" y="5552"/>
                  <a:pt x="1299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1943"/>
                  <a:pt x="21418" y="13079"/>
                  <a:pt x="21061" y="14166"/>
                </a:cubicBezTo>
                <a:lnTo>
                  <a:pt x="23627" y="15007"/>
                </a:lnTo>
                <a:lnTo>
                  <a:pt x="17262" y="12919"/>
                </a:lnTo>
                <a:close/>
              </a:path>
            </a:pathLst>
          </a:cu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954838" y="3398838"/>
            <a:ext cx="2844800" cy="955675"/>
            <a:chOff x="4381" y="2141"/>
            <a:chExt cx="1792" cy="602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4381" y="2267"/>
              <a:ext cx="574" cy="344"/>
              <a:chOff x="4381" y="2267"/>
              <a:chExt cx="574" cy="344"/>
            </a:xfrm>
          </p:grpSpPr>
          <p:sp>
            <p:nvSpPr>
              <p:cNvPr id="8202" name="AutoShape 10"/>
              <p:cNvSpPr>
                <a:spLocks noChangeArrowheads="1"/>
              </p:cNvSpPr>
              <p:nvPr/>
            </p:nvSpPr>
            <p:spPr bwMode="auto">
              <a:xfrm>
                <a:off x="4381" y="2267"/>
                <a:ext cx="574" cy="344"/>
              </a:xfrm>
              <a:prstGeom prst="rightArrow">
                <a:avLst>
                  <a:gd name="adj1" fmla="val 50000"/>
                  <a:gd name="adj2" fmla="val 41715"/>
                </a:avLst>
              </a:prstGeom>
              <a:solidFill>
                <a:srgbClr val="CFE7F5"/>
              </a:solidFill>
              <a:ln w="9360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3" name="Text Box 11"/>
              <p:cNvSpPr txBox="1">
                <a:spLocks noChangeArrowheads="1"/>
              </p:cNvSpPr>
              <p:nvPr/>
            </p:nvSpPr>
            <p:spPr bwMode="auto">
              <a:xfrm>
                <a:off x="4416" y="2340"/>
                <a:ext cx="459" cy="21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5000" rIns="90000" bIns="45000"/>
              <a:lstStyle/>
              <a:p>
                <a:pPr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b="1">
                    <a:solidFill>
                      <a:srgbClr val="000000"/>
                    </a:solidFill>
                    <a:ea typeface="DejaVu Sans" charset="0"/>
                    <a:cs typeface="DejaVu Sans" charset="0"/>
                  </a:rPr>
                  <a:t>If = 0 </a:t>
                </a:r>
              </a:p>
            </p:txBody>
          </p:sp>
        </p:grpSp>
        <p:sp>
          <p:nvSpPr>
            <p:cNvPr id="8204" name="Text Box 12"/>
            <p:cNvSpPr txBox="1">
              <a:spLocks noChangeArrowheads="1"/>
            </p:cNvSpPr>
            <p:nvPr/>
          </p:nvSpPr>
          <p:spPr bwMode="auto">
            <a:xfrm>
              <a:off x="5013" y="2141"/>
              <a:ext cx="1160" cy="602"/>
            </a:xfrm>
            <a:prstGeom prst="rect">
              <a:avLst/>
            </a:prstGeom>
            <a:solidFill>
              <a:srgbClr val="800000">
                <a:alpha val="20000"/>
              </a:srgbClr>
            </a:solidFill>
            <a:ln w="1836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lIns="99000" tIns="54000" rIns="99000" bIns="54000"/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2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M Sans" pitchFamily="32" charset="0"/>
                  <a:ea typeface="DejaVu Sans" charset="0"/>
                  <a:cs typeface="DejaVu Sans" charset="0"/>
                </a:rPr>
                <a:t>Steady State emittances</a:t>
              </a:r>
            </a:p>
          </p:txBody>
        </p:sp>
      </p:grp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3382963" y="5781675"/>
            <a:ext cx="731837" cy="344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>
                <a:solidFill>
                  <a:srgbClr val="000000"/>
                </a:solidFill>
                <a:ea typeface="DejaVu Sans" charset="0"/>
                <a:cs typeface="DejaVu Sans" charset="0"/>
              </a:rPr>
              <a:t>If </a:t>
            </a:r>
            <a:r>
              <a:rPr lang="en-US" b="1" dirty="0">
                <a:solidFill>
                  <a:srgbClr val="000000"/>
                </a:solidFill>
                <a:cs typeface="Arial" pitchFamily="34" charset="0"/>
              </a:rPr>
              <a:t>≠</a:t>
            </a:r>
            <a:r>
              <a:rPr lang="en-US" b="1" dirty="0">
                <a:solidFill>
                  <a:srgbClr val="000000"/>
                </a:solidFill>
                <a:ea typeface="DejaVu Sans" charset="0"/>
                <a:cs typeface="DejaVu Sans" charset="0"/>
              </a:rPr>
              <a:t>0 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7240588" y="5483225"/>
            <a:ext cx="2378075" cy="1382713"/>
          </a:xfrm>
          <a:prstGeom prst="rect">
            <a:avLst/>
          </a:prstGeom>
          <a:solidFill>
            <a:srgbClr val="FFFFFF"/>
          </a:solidFill>
          <a:ln w="18360">
            <a:solidFill>
              <a:srgbClr val="800000"/>
            </a:solidFill>
            <a:round/>
            <a:headEnd/>
            <a:tailEnd/>
          </a:ln>
          <a:effectLst>
            <a:outerShdw dist="101823" dir="2700000" algn="ctr" rotWithShape="0">
              <a:srgbClr val="808080"/>
            </a:outerShdw>
          </a:effectLst>
        </p:spPr>
        <p:txBody>
          <a:bodyPr lIns="99000" tIns="54000" rIns="99000" bIns="54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All theoretical models consider the uncoupled frame and Gaussian beams!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93688" y="1662113"/>
            <a:ext cx="1554162" cy="1365250"/>
          </a:xfrm>
          <a:prstGeom prst="rect">
            <a:avLst/>
          </a:prstGeom>
          <a:noFill/>
          <a:ln w="9360">
            <a:solidFill>
              <a:srgbClr val="808080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The IBS growth rates  in one turn (or one time step)</a:t>
            </a:r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1271588" y="3970338"/>
            <a:ext cx="290512" cy="8223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149225" y="4902200"/>
            <a:ext cx="1554163" cy="1365250"/>
          </a:xfrm>
          <a:prstGeom prst="rect">
            <a:avLst/>
          </a:prstGeom>
          <a:noFill/>
          <a:ln w="9360">
            <a:solidFill>
              <a:srgbClr val="808080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ejaVu Sans" charset="0"/>
                <a:cs typeface="DejaVu Sans" charset="0"/>
              </a:rPr>
              <a:t>Complicated integrals averaged around the ring.</a:t>
            </a: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3682990" y="1065193"/>
            <a:ext cx="4657725" cy="3908425"/>
            <a:chOff x="2304" y="677"/>
            <a:chExt cx="2934" cy="2462"/>
          </a:xfrm>
        </p:grpSpPr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2929" y="677"/>
              <a:ext cx="2309" cy="907"/>
              <a:chOff x="2929" y="677"/>
              <a:chExt cx="2309" cy="907"/>
            </a:xfrm>
          </p:grpSpPr>
          <p:sp>
            <p:nvSpPr>
              <p:cNvPr id="8212" name="Text Box 20"/>
              <p:cNvSpPr txBox="1">
                <a:spLocks noChangeArrowheads="1"/>
              </p:cNvSpPr>
              <p:nvPr/>
            </p:nvSpPr>
            <p:spPr bwMode="auto">
              <a:xfrm>
                <a:off x="3130" y="781"/>
                <a:ext cx="2026" cy="74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5000" rIns="90000" bIns="45000"/>
              <a:lstStyle/>
              <a:p>
                <a:pPr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>
                    <a:solidFill>
                      <a:srgbClr val="000000"/>
                    </a:solidFill>
                    <a:latin typeface="CM Sans" pitchFamily="32" charset="0"/>
                    <a:ea typeface="DejaVu Sans" charset="0"/>
                    <a:cs typeface="DejaVu Sans" charset="0"/>
                  </a:rPr>
                  <a:t>Horizontal, vertical and longitudinal </a:t>
                </a:r>
                <a:r>
                  <a:rPr lang="en-US" b="1">
                    <a:solidFill>
                      <a:srgbClr val="800000"/>
                    </a:solidFill>
                    <a:latin typeface="CM Sans" pitchFamily="32" charset="0"/>
                    <a:ea typeface="DejaVu Sans" charset="0"/>
                    <a:cs typeface="DejaVu Sans" charset="0"/>
                  </a:rPr>
                  <a:t>equilibrium states</a:t>
                </a:r>
                <a:r>
                  <a:rPr lang="en-US">
                    <a:solidFill>
                      <a:srgbClr val="000000"/>
                    </a:solidFill>
                    <a:latin typeface="CM Sans" pitchFamily="32" charset="0"/>
                    <a:ea typeface="DejaVu Sans" charset="0"/>
                    <a:cs typeface="DejaVu Sans" charset="0"/>
                  </a:rPr>
                  <a:t> and </a:t>
                </a:r>
                <a:r>
                  <a:rPr lang="en-US" b="1">
                    <a:solidFill>
                      <a:srgbClr val="000080"/>
                    </a:solidFill>
                    <a:latin typeface="CM Sans" pitchFamily="32" charset="0"/>
                    <a:ea typeface="DejaVu Sans" charset="0"/>
                    <a:cs typeface="DejaVu Sans" charset="0"/>
                  </a:rPr>
                  <a:t>damping times</a:t>
                </a:r>
                <a:r>
                  <a:rPr lang="en-US">
                    <a:solidFill>
                      <a:srgbClr val="000000"/>
                    </a:solidFill>
                    <a:latin typeface="CM Sans" pitchFamily="32" charset="0"/>
                    <a:ea typeface="DejaVu Sans" charset="0"/>
                    <a:cs typeface="DejaVu Sans" charset="0"/>
                  </a:rPr>
                  <a:t> due to SR damping</a:t>
                </a:r>
              </a:p>
            </p:txBody>
          </p:sp>
          <p:sp>
            <p:nvSpPr>
              <p:cNvPr id="8213" name="Oval 21"/>
              <p:cNvSpPr>
                <a:spLocks noChangeArrowheads="1"/>
              </p:cNvSpPr>
              <p:nvPr/>
            </p:nvSpPr>
            <p:spPr bwMode="auto">
              <a:xfrm>
                <a:off x="2929" y="677"/>
                <a:ext cx="2309" cy="907"/>
              </a:xfrm>
              <a:prstGeom prst="ellipse">
                <a:avLst/>
              </a:prstGeom>
              <a:noFill/>
              <a:ln w="18360">
                <a:solidFill>
                  <a:srgbClr val="8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22"/>
            <p:cNvGrpSpPr>
              <a:grpSpLocks/>
            </p:cNvGrpSpPr>
            <p:nvPr/>
          </p:nvGrpSpPr>
          <p:grpSpPr bwMode="auto">
            <a:xfrm>
              <a:off x="2304" y="1761"/>
              <a:ext cx="1864" cy="1378"/>
              <a:chOff x="2304" y="1761"/>
              <a:chExt cx="1864" cy="1378"/>
            </a:xfrm>
          </p:grpSpPr>
          <p:sp>
            <p:nvSpPr>
              <p:cNvPr id="8215" name="Rectangle 23"/>
              <p:cNvSpPr>
                <a:spLocks noChangeArrowheads="1"/>
              </p:cNvSpPr>
              <p:nvPr/>
            </p:nvSpPr>
            <p:spPr bwMode="auto">
              <a:xfrm>
                <a:off x="3514" y="1958"/>
                <a:ext cx="632" cy="228"/>
              </a:xfrm>
              <a:prstGeom prst="rect">
                <a:avLst/>
              </a:prstGeom>
              <a:solidFill>
                <a:srgbClr val="800000">
                  <a:alpha val="20000"/>
                </a:srgbClr>
              </a:solidFill>
              <a:ln w="9360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6" name="Rectangle 24"/>
              <p:cNvSpPr>
                <a:spLocks noChangeArrowheads="1"/>
              </p:cNvSpPr>
              <p:nvPr/>
            </p:nvSpPr>
            <p:spPr bwMode="auto">
              <a:xfrm>
                <a:off x="2822" y="1843"/>
                <a:ext cx="286" cy="1150"/>
              </a:xfrm>
              <a:prstGeom prst="rect">
                <a:avLst/>
              </a:prstGeom>
              <a:solidFill>
                <a:srgbClr val="808080">
                  <a:alpha val="20000"/>
                </a:srgbClr>
              </a:solidFill>
              <a:ln w="9360">
                <a:solidFill>
                  <a:srgbClr val="8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7" name="Rectangle 25"/>
              <p:cNvSpPr>
                <a:spLocks noChangeArrowheads="1"/>
              </p:cNvSpPr>
              <p:nvPr/>
            </p:nvSpPr>
            <p:spPr bwMode="auto">
              <a:xfrm>
                <a:off x="2304" y="1761"/>
                <a:ext cx="171" cy="1341"/>
              </a:xfrm>
              <a:prstGeom prst="rect">
                <a:avLst/>
              </a:prstGeom>
              <a:solidFill>
                <a:srgbClr val="808080">
                  <a:alpha val="20000"/>
                </a:srgbClr>
              </a:solidFill>
              <a:ln w="9360">
                <a:solidFill>
                  <a:srgbClr val="00008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8" name="Rectangle 26"/>
              <p:cNvSpPr>
                <a:spLocks noChangeArrowheads="1"/>
              </p:cNvSpPr>
              <p:nvPr/>
            </p:nvSpPr>
            <p:spPr bwMode="auto">
              <a:xfrm>
                <a:off x="3536" y="2911"/>
                <a:ext cx="632" cy="228"/>
              </a:xfrm>
              <a:prstGeom prst="rect">
                <a:avLst/>
              </a:prstGeom>
              <a:solidFill>
                <a:srgbClr val="800000">
                  <a:alpha val="20000"/>
                </a:srgbClr>
              </a:solidFill>
              <a:ln w="9360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9" name="Rectangle 27"/>
              <p:cNvSpPr>
                <a:spLocks noChangeArrowheads="1"/>
              </p:cNvSpPr>
              <p:nvPr/>
            </p:nvSpPr>
            <p:spPr bwMode="auto">
              <a:xfrm>
                <a:off x="3513" y="2434"/>
                <a:ext cx="632" cy="228"/>
              </a:xfrm>
              <a:prstGeom prst="rect">
                <a:avLst/>
              </a:prstGeom>
              <a:solidFill>
                <a:srgbClr val="800000">
                  <a:alpha val="20000"/>
                </a:srgbClr>
              </a:solidFill>
              <a:ln w="9360">
                <a:solidFill>
                  <a:srgbClr val="80808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3397238" y="2779705"/>
            <a:ext cx="3565525" cy="4048125"/>
            <a:chOff x="2187" y="1761"/>
            <a:chExt cx="2246" cy="2550"/>
          </a:xfrm>
        </p:grpSpPr>
        <p:pic>
          <p:nvPicPr>
            <p:cNvPr id="8221" name="Picture 2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187" y="1761"/>
              <a:ext cx="1154" cy="139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8222" name="Line 30"/>
            <p:cNvSpPr>
              <a:spLocks noChangeShapeType="1"/>
            </p:cNvSpPr>
            <p:nvPr/>
          </p:nvSpPr>
          <p:spPr bwMode="auto">
            <a:xfrm>
              <a:off x="2938" y="3047"/>
              <a:ext cx="573" cy="63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Text Box 31"/>
            <p:cNvSpPr txBox="1">
              <a:spLocks noChangeArrowheads="1"/>
            </p:cNvSpPr>
            <p:nvPr/>
          </p:nvSpPr>
          <p:spPr bwMode="auto">
            <a:xfrm>
              <a:off x="3112" y="3738"/>
              <a:ext cx="1321" cy="573"/>
            </a:xfrm>
            <a:prstGeom prst="rect">
              <a:avLst/>
            </a:prstGeom>
            <a:noFill/>
            <a:ln w="936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ea typeface="DejaVu Sans" charset="0"/>
                  <a:cs typeface="DejaVu Sans" charset="0"/>
                </a:rPr>
                <a:t>w/o synchrotron radiation this term is not needed</a:t>
              </a:r>
            </a:p>
          </p:txBody>
        </p:sp>
      </p:grpSp>
      <p:sp>
        <p:nvSpPr>
          <p:cNvPr id="34" name="Slide Number Placeholder 3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D9EB157-E296-48F7-AE64-647866FB13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6" name="Date Placeholder 35"/>
          <p:cNvSpPr>
            <a:spLocks noGrp="1"/>
          </p:cNvSpPr>
          <p:nvPr>
            <p:ph type="dt" idx="10"/>
          </p:nvPr>
        </p:nvSpPr>
        <p:spPr>
          <a:xfrm>
            <a:off x="39652" y="7292975"/>
            <a:ext cx="2339975" cy="266700"/>
          </a:xfrm>
        </p:spPr>
        <p:txBody>
          <a:bodyPr/>
          <a:lstStyle/>
          <a:p>
            <a:r>
              <a:rPr lang="ar-EG" dirty="0" smtClean="0"/>
              <a:t>30/12/2012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  <p:bldP spid="8199" grpId="0" animBg="1"/>
      <p:bldP spid="8205" grpId="0"/>
      <p:bldP spid="820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28FB2A4-3116-46A3-B467-C0C5F2528DA0}" type="slidenum">
              <a:rPr lang="en-US"/>
              <a:pPr/>
              <a:t>4</a:t>
            </a:fld>
            <a:endParaRPr lang="en-US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6377"/>
            <a:ext cx="10080625" cy="809625"/>
          </a:xfrm>
          <a:solidFill>
            <a:srgbClr val="800000"/>
          </a:solidFill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>
                <a:latin typeface="CM Sans" pitchFamily="32" charset="0"/>
              </a:rPr>
              <a:t>IBS calculations for Q20 &amp; Q26 optics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6688" y="1123950"/>
            <a:ext cx="5888037" cy="5767388"/>
            <a:chOff x="105" y="708"/>
            <a:chExt cx="3709" cy="3633"/>
          </a:xfrm>
        </p:grpSpPr>
        <p:pic>
          <p:nvPicPr>
            <p:cNvPr id="8195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51" y="708"/>
              <a:ext cx="1863" cy="363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8196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5" y="708"/>
              <a:ext cx="1895" cy="363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</p:grp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392863" y="1606550"/>
            <a:ext cx="3475037" cy="3635375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lIns="0" tIns="2520" rIns="0" bIns="0"/>
          <a:lstStyle/>
          <a:p>
            <a:pPr marL="423863" indent="-319088">
              <a:lnSpc>
                <a:spcPct val="99000"/>
              </a:lnSpc>
              <a:spcAft>
                <a:spcPts val="1425"/>
              </a:spcAft>
              <a:buSzPct val="65000"/>
              <a:buFont typeface="Times New Roman" pitchFamily="18" charset="0"/>
              <a:buBlip>
                <a:blip r:embed="rId5"/>
              </a:buBlip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sz="160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Emittance evolution with time for the Q20 (left) and Q26 (right) optics for same initial parameters</a:t>
            </a:r>
          </a:p>
          <a:p>
            <a:pPr marL="1484313" lvl="1" indent="-568325">
              <a:spcAft>
                <a:spcPts val="1138"/>
              </a:spcAft>
              <a:buFont typeface="Times New Roman" pitchFamily="18" charset="0"/>
              <a:buChar char="–"/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sz="1600">
                <a:solidFill>
                  <a:srgbClr val="4C4C4C"/>
                </a:solidFill>
                <a:latin typeface="CM Sans" pitchFamily="32" charset="0"/>
                <a:ea typeface="DejaVu Sans" charset="0"/>
                <a:cs typeface="DejaVu Sans" charset="0"/>
              </a:rPr>
              <a:t>Based on Piwinski formalism</a:t>
            </a:r>
          </a:p>
          <a:p>
            <a:pPr marL="423863" indent="-319088">
              <a:lnSpc>
                <a:spcPct val="99000"/>
              </a:lnSpc>
              <a:spcAft>
                <a:spcPts val="1425"/>
              </a:spcAft>
              <a:buSzPct val="65000"/>
              <a:buFont typeface="Times New Roman" pitchFamily="18" charset="0"/>
              <a:buBlip>
                <a:blip r:embed="rId5"/>
              </a:buBlip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sz="160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The effect is smaller for the Q20</a:t>
            </a:r>
          </a:p>
          <a:p>
            <a:pPr marL="1484313" lvl="1" indent="-568325">
              <a:spcAft>
                <a:spcPts val="1138"/>
              </a:spcAft>
              <a:buFont typeface="Times New Roman" pitchFamily="18" charset="0"/>
              <a:buChar char="–"/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sz="1600">
                <a:solidFill>
                  <a:srgbClr val="4C4C4C"/>
                </a:solidFill>
                <a:latin typeface="CM Sans" pitchFamily="32" charset="0"/>
                <a:ea typeface="DejaVu Sans" charset="0"/>
                <a:cs typeface="DejaVu Sans" charset="0"/>
              </a:rPr>
              <a:t>Due to larger  beam sizes and dispersion</a:t>
            </a:r>
          </a:p>
          <a:p>
            <a:pPr marL="423863" indent="-319088">
              <a:lnSpc>
                <a:spcPct val="99000"/>
              </a:lnSpc>
              <a:spcAft>
                <a:spcPts val="1425"/>
              </a:spcAft>
              <a:buSzPct val="65000"/>
              <a:buFont typeface="Times New Roman" pitchFamily="18" charset="0"/>
              <a:buBlip>
                <a:blip r:embed="rId5"/>
              </a:buBlip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sz="160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Damping is expected in the longitudinal plane</a:t>
            </a:r>
          </a:p>
          <a:p>
            <a:pPr marL="1484313" lvl="1" indent="-568325">
              <a:spcAft>
                <a:spcPts val="1138"/>
              </a:spcAft>
              <a:buFont typeface="Times New Roman" pitchFamily="18" charset="0"/>
              <a:buChar char="–"/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sz="1600">
                <a:solidFill>
                  <a:srgbClr val="4C4C4C"/>
                </a:solidFill>
                <a:latin typeface="CM Sans" pitchFamily="32" charset="0"/>
                <a:ea typeface="DejaVu Sans" charset="0"/>
                <a:cs typeface="DejaVu Sans" charset="0"/>
              </a:rPr>
              <a:t>The effect is small to be observed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ar-EG" smtClean="0"/>
              <a:t>30/12/2012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0B23489-AB96-41B2-BC1A-C62DF581C702}" type="slidenum">
              <a:rPr lang="en-US"/>
              <a:pPr/>
              <a:t>5</a:t>
            </a:fld>
            <a:endParaRPr lang="en-US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6377"/>
            <a:ext cx="10080625" cy="809625"/>
          </a:xfrm>
          <a:solidFill>
            <a:srgbClr val="800000"/>
          </a:solidFill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dirty="0" smtClean="0">
                <a:latin typeface="CM Sans" pitchFamily="32" charset="0"/>
              </a:rPr>
              <a:t>IBS for measured current</a:t>
            </a:r>
            <a:endParaRPr lang="en-US" dirty="0">
              <a:latin typeface="CM Sans" pitchFamily="32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98474" y="4994283"/>
            <a:ext cx="9113870" cy="1857388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lIns="0" tIns="2520" rIns="0" bIns="0"/>
          <a:lstStyle/>
          <a:p>
            <a:pPr marL="423863" indent="-319088">
              <a:lnSpc>
                <a:spcPct val="99000"/>
              </a:lnSpc>
              <a:spcAft>
                <a:spcPts val="1425"/>
              </a:spcAft>
              <a:buSzPct val="65000"/>
              <a:buBlip>
                <a:blip r:embed="rId3"/>
              </a:buBlip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For the measured current using the measured bunch length at t=0 as </a:t>
            </a: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input</a:t>
            </a: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, the expected bunch length evolution with time due to IBS is </a:t>
            </a: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calculated both for the Q26 (blue) and the Q20 (red).</a:t>
            </a:r>
            <a:endParaRPr lang="en-US" sz="2000" dirty="0" smtClean="0">
              <a:solidFill>
                <a:srgbClr val="000000"/>
              </a:solidFill>
              <a:latin typeface="CM Sans" pitchFamily="32" charset="0"/>
              <a:ea typeface="DejaVu Sans" charset="0"/>
              <a:cs typeface="DejaVu Sans" charset="0"/>
            </a:endParaRPr>
          </a:p>
          <a:p>
            <a:pPr marL="423863" indent="-319088">
              <a:lnSpc>
                <a:spcPct val="99000"/>
              </a:lnSpc>
              <a:spcAft>
                <a:spcPts val="1425"/>
              </a:spcAft>
              <a:buSzPct val="65000"/>
              <a:buBlip>
                <a:blip r:embed="rId3"/>
              </a:buBlip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The expected IBS growth </a:t>
            </a: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factors </a:t>
            </a: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for the three </a:t>
            </a: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planes and the two optics are shown in the right plot</a:t>
            </a:r>
            <a:endParaRPr lang="en-US" sz="2000" dirty="0" smtClean="0">
              <a:solidFill>
                <a:srgbClr val="000000"/>
              </a:solidFill>
              <a:latin typeface="CM Sans" pitchFamily="32" charset="0"/>
              <a:ea typeface="DejaVu Sans" charset="0"/>
              <a:cs typeface="DejaVu Sans" charset="0"/>
            </a:endParaRPr>
          </a:p>
        </p:txBody>
      </p:sp>
      <p:pic>
        <p:nvPicPr>
          <p:cNvPr id="11" name="Picture 10" descr="IBSfactor-Q20Q26-Idata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5257" y="993755"/>
            <a:ext cx="5075715" cy="3800000"/>
          </a:xfrm>
          <a:prstGeom prst="rect">
            <a:avLst/>
          </a:prstGeom>
        </p:spPr>
      </p:pic>
      <p:sp>
        <p:nvSpPr>
          <p:cNvPr id="14" name="Date Placeholder 1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ar-EG" smtClean="0"/>
              <a:t>30/12/2012</a:t>
            </a:r>
            <a:endParaRPr lang="en-US" dirty="0"/>
          </a:p>
        </p:txBody>
      </p:sp>
      <p:pic>
        <p:nvPicPr>
          <p:cNvPr id="10" name="Picture 9" descr="BunchlengthVstime-Q20Q26-IBS-data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035" y="979969"/>
            <a:ext cx="5075715" cy="3800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52E0BFD-69CF-4E01-B593-38BDC8D83D67}" type="slidenum">
              <a:rPr lang="en-US"/>
              <a:pPr/>
              <a:t>6</a:t>
            </a:fld>
            <a:endParaRPr lang="en-US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6377"/>
            <a:ext cx="10080625" cy="809625"/>
          </a:xfrm>
          <a:solidFill>
            <a:srgbClr val="800000"/>
          </a:solidFill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>
                <a:latin typeface="CM Sans" pitchFamily="32" charset="0"/>
              </a:rPr>
              <a:t>Touschek lifetime calculations 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39718" y="1065193"/>
            <a:ext cx="9072626" cy="6000792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lIns="0" tIns="2520" rIns="0" bIns="0"/>
          <a:lstStyle/>
          <a:p>
            <a:pPr marL="423863" indent="-319088">
              <a:lnSpc>
                <a:spcPct val="99000"/>
              </a:lnSpc>
              <a:spcAft>
                <a:spcPts val="1425"/>
              </a:spcAft>
              <a:buSzPct val="65000"/>
              <a:buFont typeface="Times New Roman" pitchFamily="18" charset="0"/>
              <a:buBlip>
                <a:blip r:embed="rId4"/>
              </a:buBlip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The </a:t>
            </a:r>
            <a:r>
              <a:rPr lang="en-US" sz="2400" dirty="0" err="1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Touschek</a:t>
            </a:r>
            <a:r>
              <a:rPr lang="en-US" sz="24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 effect refers to single particle Coulomb scattering events with large exchange of momentum between the particles</a:t>
            </a:r>
          </a:p>
          <a:p>
            <a:pPr marL="1166813" lvl="1" indent="-319088">
              <a:lnSpc>
                <a:spcPct val="99000"/>
              </a:lnSpc>
              <a:spcAft>
                <a:spcPts val="1425"/>
              </a:spcAft>
              <a:buSzPct val="65000"/>
              <a:buFont typeface="Times New Roman" pitchFamily="18" charset="0"/>
              <a:buBlip>
                <a:blip r:embed="rId4"/>
              </a:buBlip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Particles go off the bucket and get lost </a:t>
            </a:r>
            <a:r>
              <a:rPr lang="en-US" sz="24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  <a:sym typeface="Wingdings" pitchFamily="2" charset="2"/>
              </a:rPr>
              <a:t> Lifetime reduction</a:t>
            </a:r>
            <a:endParaRPr lang="en-US" sz="2400" dirty="0" smtClean="0">
              <a:solidFill>
                <a:srgbClr val="000000"/>
              </a:solidFill>
              <a:latin typeface="CM Sans" pitchFamily="32" charset="0"/>
              <a:ea typeface="DejaVu Sans" charset="0"/>
              <a:cs typeface="DejaVu Sans" charset="0"/>
            </a:endParaRPr>
          </a:p>
          <a:p>
            <a:pPr marL="423863" indent="-319088">
              <a:lnSpc>
                <a:spcPct val="99000"/>
              </a:lnSpc>
              <a:spcAft>
                <a:spcPts val="1425"/>
              </a:spcAft>
              <a:buSzPct val="65000"/>
              <a:buFont typeface="Times New Roman" pitchFamily="18" charset="0"/>
              <a:buBlip>
                <a:blip r:embed="rId4"/>
              </a:buBlip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The </a:t>
            </a:r>
            <a:r>
              <a:rPr lang="en-US" sz="24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general lifetime expression:</a:t>
            </a:r>
          </a:p>
          <a:p>
            <a:pPr marL="423863" indent="-319088">
              <a:lnSpc>
                <a:spcPct val="99000"/>
              </a:lnSpc>
              <a:spcAft>
                <a:spcPts val="1425"/>
              </a:spcAft>
              <a:buSzPct val="65000"/>
              <a:buFont typeface="Times New Roman" pitchFamily="18" charset="0"/>
              <a:buBlip>
                <a:blip r:embed="rId4"/>
              </a:buBlip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endParaRPr lang="en-US" sz="2400" dirty="0">
              <a:solidFill>
                <a:srgbClr val="000000"/>
              </a:solidFill>
              <a:latin typeface="CM Sans" pitchFamily="32" charset="0"/>
              <a:ea typeface="DejaVu Sans" charset="0"/>
              <a:cs typeface="DejaVu Sans" charset="0"/>
            </a:endParaRPr>
          </a:p>
          <a:p>
            <a:pPr marL="423863" indent="-319088">
              <a:lnSpc>
                <a:spcPct val="99000"/>
              </a:lnSpc>
              <a:spcAft>
                <a:spcPts val="1425"/>
              </a:spcAft>
              <a:buSzPct val="65000"/>
              <a:buFont typeface="Times New Roman" pitchFamily="18" charset="0"/>
              <a:buBlip>
                <a:blip r:embed="rId4"/>
              </a:buBlip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endParaRPr lang="en-US" sz="2400" dirty="0" smtClean="0">
              <a:solidFill>
                <a:srgbClr val="000000"/>
              </a:solidFill>
              <a:latin typeface="CM Sans" pitchFamily="32" charset="0"/>
              <a:ea typeface="DejaVu Sans" charset="0"/>
              <a:cs typeface="DejaVu Sans" charset="0"/>
            </a:endParaRPr>
          </a:p>
          <a:p>
            <a:pPr marL="423863" indent="-319088">
              <a:lnSpc>
                <a:spcPct val="99000"/>
              </a:lnSpc>
              <a:spcAft>
                <a:spcPts val="1425"/>
              </a:spcAft>
              <a:buSzPct val="65000"/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endParaRPr lang="en-US" sz="2400" dirty="0">
              <a:solidFill>
                <a:srgbClr val="000000"/>
              </a:solidFill>
              <a:latin typeface="CM Sans" pitchFamily="32" charset="0"/>
              <a:ea typeface="DejaVu Sans" charset="0"/>
              <a:cs typeface="DejaVu Sans" charset="0"/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4135841" y="3336926"/>
          <a:ext cx="2047479" cy="1014415"/>
        </p:xfrm>
        <a:graphic>
          <a:graphicData uri="http://schemas.openxmlformats.org/presentationml/2006/ole">
            <p:oleObj spid="_x0000_s20482" name="Equation" r:id="rId5" imgW="698400" imgH="393480" progId="Equation.3">
              <p:embed/>
            </p:oleObj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3327415" y="5694363"/>
          <a:ext cx="3856037" cy="1117600"/>
        </p:xfrm>
        <a:graphic>
          <a:graphicData uri="http://schemas.openxmlformats.org/presentationml/2006/ole">
            <p:oleObj spid="_x0000_s20483" name="Equation" r:id="rId6" imgW="1409400" imgH="4572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611948" y="4708531"/>
            <a:ext cx="2428892" cy="664797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r>
              <a:rPr lang="en-US" sz="2000" dirty="0" err="1" smtClean="0">
                <a:solidFill>
                  <a:schemeClr val="tx1"/>
                </a:solidFill>
              </a:rPr>
              <a:t>Touschek</a:t>
            </a:r>
            <a:r>
              <a:rPr lang="en-US" sz="2000" dirty="0" smtClean="0">
                <a:solidFill>
                  <a:schemeClr val="tx1"/>
                </a:solidFill>
              </a:rPr>
              <a:t> term</a:t>
            </a:r>
          </a:p>
          <a:p>
            <a:r>
              <a:rPr lang="el-GR" sz="2000" dirty="0" smtClean="0">
                <a:solidFill>
                  <a:schemeClr val="tx1"/>
                </a:solidFill>
              </a:rPr>
              <a:t>α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</a:rPr>
              <a:t>Touschek</a:t>
            </a:r>
            <a:r>
              <a:rPr lang="en-US" sz="2000" dirty="0" smtClean="0">
                <a:solidFill>
                  <a:schemeClr val="tx1"/>
                </a:solidFill>
              </a:rPr>
              <a:t> factor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ar-EG" smtClean="0"/>
              <a:t>30/12/2012</a:t>
            </a:r>
            <a:endParaRPr lang="en-US" dirty="0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3968742" y="4494217"/>
          <a:ext cx="2448968" cy="1028708"/>
        </p:xfrm>
        <a:graphic>
          <a:graphicData uri="http://schemas.openxmlformats.org/presentationml/2006/ole">
            <p:oleObj spid="_x0000_s20484" name="Equation" r:id="rId7" imgW="876240" imgH="419040" progId="Equation.3">
              <p:embed/>
            </p:oleObj>
          </a:graphicData>
        </a:graphic>
      </p:graphicFrame>
      <p:sp>
        <p:nvSpPr>
          <p:cNvPr id="8" name="Oval 7"/>
          <p:cNvSpPr/>
          <p:nvPr/>
        </p:nvSpPr>
        <p:spPr bwMode="auto">
          <a:xfrm>
            <a:off x="5826130" y="4422779"/>
            <a:ext cx="518727" cy="1143008"/>
          </a:xfrm>
          <a:prstGeom prst="ellipse">
            <a:avLst/>
          </a:prstGeom>
          <a:noFill/>
          <a:ln w="9525" cap="flat" cmpd="sng" algn="ctr">
            <a:solidFill>
              <a:schemeClr val="tx2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093089" y="4422779"/>
            <a:ext cx="518727" cy="1143008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7256" y="4708531"/>
            <a:ext cx="2968610" cy="664797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Other effects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b: Lifetime at low current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52E0BFD-69CF-4E01-B593-38BDC8D83D67}" type="slidenum">
              <a:rPr lang="en-US"/>
              <a:pPr/>
              <a:t>7</a:t>
            </a:fld>
            <a:endParaRPr lang="en-US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6377"/>
            <a:ext cx="10080625" cy="809625"/>
          </a:xfrm>
          <a:solidFill>
            <a:srgbClr val="800000"/>
          </a:solidFill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>
                <a:latin typeface="CM Sans" pitchFamily="32" charset="0"/>
              </a:rPr>
              <a:t>Touschek lifetime calculations 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85795" y="6351605"/>
            <a:ext cx="9440863" cy="76041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lIns="0" tIns="2520" rIns="0" bIns="0"/>
          <a:lstStyle/>
          <a:p>
            <a:pPr marL="423863" indent="-319088">
              <a:lnSpc>
                <a:spcPct val="99000"/>
              </a:lnSpc>
              <a:spcAft>
                <a:spcPts val="1425"/>
              </a:spcAft>
              <a:buSzPct val="65000"/>
              <a:buFont typeface="Times New Roman" pitchFamily="18" charset="0"/>
              <a:buBlip>
                <a:blip r:embed="rId4"/>
              </a:buBlip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sz="1600" dirty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Non-relativistic round beam approach</a:t>
            </a:r>
          </a:p>
          <a:p>
            <a:pPr marL="423863" indent="-319088">
              <a:lnSpc>
                <a:spcPct val="99000"/>
              </a:lnSpc>
              <a:spcAft>
                <a:spcPts val="1425"/>
              </a:spcAft>
              <a:buSzPct val="65000"/>
              <a:buFont typeface="Times New Roman" pitchFamily="18" charset="0"/>
              <a:buBlip>
                <a:blip r:embed="rId4"/>
              </a:buBlip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sz="1600" dirty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Ref: “The </a:t>
            </a:r>
            <a:r>
              <a:rPr lang="en-US" sz="1600" dirty="0" err="1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Touschek</a:t>
            </a:r>
            <a:r>
              <a:rPr lang="en-US" sz="1600" dirty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 effect in strong focusing storage rings”, A. </a:t>
            </a:r>
            <a:r>
              <a:rPr lang="en-US" sz="1600" dirty="0" err="1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Piwinski</a:t>
            </a:r>
            <a:r>
              <a:rPr lang="en-US" sz="1600" dirty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, DESY 98-179, </a:t>
            </a:r>
            <a:r>
              <a:rPr lang="en-US" sz="16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Nov. </a:t>
            </a:r>
            <a:r>
              <a:rPr lang="en-US" sz="1600" dirty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1998 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1091" y="1389074"/>
            <a:ext cx="9835229" cy="971264"/>
          </a:xfrm>
          <a:prstGeom prst="rect">
            <a:avLst/>
          </a:prstGeom>
          <a:noFill/>
          <a:ln w="9000">
            <a:solidFill>
              <a:srgbClr val="800000"/>
            </a:solidFill>
            <a:round/>
            <a:headEnd/>
            <a:tailEnd/>
          </a:ln>
          <a:effectLst/>
        </p:spPr>
      </p:pic>
      <p:grpSp>
        <p:nvGrpSpPr>
          <p:cNvPr id="10249" name="Group 9"/>
          <p:cNvGrpSpPr>
            <a:grpSpLocks/>
          </p:cNvGrpSpPr>
          <p:nvPr/>
        </p:nvGrpSpPr>
        <p:grpSpPr bwMode="auto">
          <a:xfrm>
            <a:off x="4254494" y="1925649"/>
            <a:ext cx="1117600" cy="835025"/>
            <a:chOff x="2751" y="1236"/>
            <a:chExt cx="704" cy="526"/>
          </a:xfrm>
        </p:grpSpPr>
        <p:sp>
          <p:nvSpPr>
            <p:cNvPr id="10250" name="Oval 10"/>
            <p:cNvSpPr>
              <a:spLocks noChangeArrowheads="1"/>
            </p:cNvSpPr>
            <p:nvPr/>
          </p:nvSpPr>
          <p:spPr bwMode="auto">
            <a:xfrm>
              <a:off x="3168" y="1236"/>
              <a:ext cx="287" cy="229"/>
            </a:xfrm>
            <a:prstGeom prst="ellipse">
              <a:avLst/>
            </a:prstGeom>
            <a:solidFill>
              <a:srgbClr val="800000">
                <a:alpha val="50000"/>
              </a:srgbClr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 flipH="1">
              <a:off x="3167" y="1440"/>
              <a:ext cx="186" cy="1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0252" name="Text Box 12"/>
            <p:cNvSpPr txBox="1">
              <a:spLocks noChangeArrowheads="1"/>
            </p:cNvSpPr>
            <p:nvPr/>
          </p:nvSpPr>
          <p:spPr bwMode="auto">
            <a:xfrm>
              <a:off x="2751" y="1581"/>
              <a:ext cx="702" cy="18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dirty="0">
                  <a:solidFill>
                    <a:srgbClr val="000000"/>
                  </a:solidFill>
                  <a:ea typeface="DejaVu Sans" charset="0"/>
                  <a:cs typeface="DejaVu Sans" charset="0"/>
                </a:rPr>
                <a:t>Acceptance</a:t>
              </a:r>
            </a:p>
          </p:txBody>
        </p:sp>
      </p:grpSp>
      <p:grpSp>
        <p:nvGrpSpPr>
          <p:cNvPr id="10256" name="Group 16"/>
          <p:cNvGrpSpPr>
            <a:grpSpLocks/>
          </p:cNvGrpSpPr>
          <p:nvPr/>
        </p:nvGrpSpPr>
        <p:grpSpPr bwMode="auto">
          <a:xfrm>
            <a:off x="3325800" y="1011249"/>
            <a:ext cx="2105025" cy="820738"/>
            <a:chOff x="2224" y="660"/>
            <a:chExt cx="1326" cy="517"/>
          </a:xfrm>
        </p:grpSpPr>
        <p:sp>
          <p:nvSpPr>
            <p:cNvPr id="10257" name="Oval 17"/>
            <p:cNvSpPr>
              <a:spLocks noChangeArrowheads="1"/>
            </p:cNvSpPr>
            <p:nvPr/>
          </p:nvSpPr>
          <p:spPr bwMode="auto">
            <a:xfrm>
              <a:off x="2224" y="898"/>
              <a:ext cx="345" cy="280"/>
            </a:xfrm>
            <a:prstGeom prst="ellipse">
              <a:avLst/>
            </a:prstGeom>
            <a:solidFill>
              <a:srgbClr val="800000">
                <a:alpha val="50000"/>
              </a:srgbClr>
            </a:solidFill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0258" name="Line 18"/>
            <p:cNvSpPr>
              <a:spLocks noChangeShapeType="1"/>
            </p:cNvSpPr>
            <p:nvPr/>
          </p:nvSpPr>
          <p:spPr bwMode="auto">
            <a:xfrm flipV="1">
              <a:off x="2489" y="774"/>
              <a:ext cx="229" cy="1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0259" name="Text Box 19"/>
            <p:cNvSpPr txBox="1">
              <a:spLocks noChangeArrowheads="1"/>
            </p:cNvSpPr>
            <p:nvPr/>
          </p:nvSpPr>
          <p:spPr bwMode="auto">
            <a:xfrm>
              <a:off x="2719" y="660"/>
              <a:ext cx="830" cy="18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5000" rIns="90000" bIns="45000"/>
            <a:lstStyle/>
            <a:p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dirty="0">
                  <a:solidFill>
                    <a:srgbClr val="000000"/>
                  </a:solidFill>
                  <a:ea typeface="DejaVu Sans" charset="0"/>
                  <a:cs typeface="DejaVu Sans" charset="0"/>
                </a:rPr>
                <a:t>Particle/bunch</a:t>
              </a:r>
            </a:p>
          </p:txBody>
        </p:sp>
      </p:grpSp>
      <p:pic>
        <p:nvPicPr>
          <p:cNvPr id="10254" name="Picture 1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15004" y="3284540"/>
            <a:ext cx="3127375" cy="458924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pic>
      <p:pic>
        <p:nvPicPr>
          <p:cNvPr id="10255" name="Picture 1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69006" y="3994881"/>
            <a:ext cx="968477" cy="356460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pic>
      <p:pic>
        <p:nvPicPr>
          <p:cNvPr id="10262" name="Picture 2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68346" y="3024186"/>
            <a:ext cx="3022600" cy="547688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pic>
      <p:pic>
        <p:nvPicPr>
          <p:cNvPr id="10263" name="Picture 2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039784" y="3678244"/>
            <a:ext cx="3773488" cy="560388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pic>
      <p:pic>
        <p:nvPicPr>
          <p:cNvPr id="10264" name="Picture 2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039784" y="4310070"/>
            <a:ext cx="1827213" cy="684213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pic>
      <p:graphicFrame>
        <p:nvGraphicFramePr>
          <p:cNvPr id="10267" name="Object 27"/>
          <p:cNvGraphicFramePr>
            <a:graphicFrameLocks noChangeAspect="1"/>
          </p:cNvGraphicFramePr>
          <p:nvPr/>
        </p:nvGraphicFramePr>
        <p:xfrm>
          <a:off x="3479812" y="5054615"/>
          <a:ext cx="3346450" cy="939800"/>
        </p:xfrm>
        <a:graphic>
          <a:graphicData uri="http://schemas.openxmlformats.org/presentationml/2006/ole">
            <p:oleObj spid="_x0000_s10267" name="Equation" r:id="rId11" imgW="1384200" imgH="469800" progId="Equation.3">
              <p:embed/>
            </p:oleObj>
          </a:graphicData>
        </a:graphic>
      </p:graphicFrame>
      <p:sp>
        <p:nvSpPr>
          <p:cNvPr id="22" name="Date Placeholder 2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ar-EG" smtClean="0"/>
              <a:t>30/12/2012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52E0BFD-69CF-4E01-B593-38BDC8D83D67}" type="slidenum">
              <a:rPr lang="en-US"/>
              <a:pPr/>
              <a:t>8</a:t>
            </a:fld>
            <a:endParaRPr lang="en-US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6377"/>
            <a:ext cx="10080625" cy="809625"/>
          </a:xfrm>
          <a:solidFill>
            <a:srgbClr val="800000"/>
          </a:solidFill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>
                <a:latin typeface="CM Sans" pitchFamily="32" charset="0"/>
              </a:rPr>
              <a:t>Touschek lifetime calculations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54098" y="2065325"/>
            <a:ext cx="8358246" cy="1928826"/>
            <a:chOff x="813" y="2938"/>
            <a:chExt cx="4411" cy="621"/>
          </a:xfrm>
        </p:grpSpPr>
        <p:pic>
          <p:nvPicPr>
            <p:cNvPr id="10245" name="Picture 5"/>
            <p:cNvPicPr>
              <a:picLocks noChangeAspect="1" noChangeArrowheads="1"/>
            </p:cNvPicPr>
            <p:nvPr/>
          </p:nvPicPr>
          <p:blipFill>
            <a:blip r:embed="rId3"/>
            <a:srcRect r="33682"/>
            <a:stretch>
              <a:fillRect/>
            </a:stretch>
          </p:blipFill>
          <p:spPr bwMode="auto">
            <a:xfrm>
              <a:off x="864" y="2984"/>
              <a:ext cx="2519" cy="54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10246" name="Text Box 6"/>
            <p:cNvSpPr txBox="1">
              <a:spLocks noChangeArrowheads="1"/>
            </p:cNvSpPr>
            <p:nvPr/>
          </p:nvSpPr>
          <p:spPr bwMode="auto">
            <a:xfrm>
              <a:off x="3726" y="3141"/>
              <a:ext cx="1498" cy="14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2400" dirty="0" err="1" smtClean="0">
                  <a:solidFill>
                    <a:srgbClr val="000000"/>
                  </a:solidFill>
                  <a:ea typeface="DejaVu Sans" charset="0"/>
                  <a:cs typeface="DejaVu Sans" charset="0"/>
                </a:rPr>
                <a:t>Touschek</a:t>
              </a:r>
              <a:r>
                <a:rPr lang="en-US" sz="2400" dirty="0" smtClean="0">
                  <a:solidFill>
                    <a:srgbClr val="000000"/>
                  </a:solidFill>
                  <a:ea typeface="DejaVu Sans" charset="0"/>
                  <a:cs typeface="DejaVu Sans" charset="0"/>
                </a:rPr>
                <a:t> </a:t>
              </a:r>
              <a:r>
                <a:rPr lang="en-US" sz="2400" dirty="0">
                  <a:solidFill>
                    <a:srgbClr val="000000"/>
                  </a:solidFill>
                  <a:ea typeface="DejaVu Sans" charset="0"/>
                  <a:cs typeface="DejaVu Sans" charset="0"/>
                </a:rPr>
                <a:t>parameter</a:t>
              </a:r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3382" y="3201"/>
              <a:ext cx="3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813" y="2938"/>
              <a:ext cx="4050" cy="621"/>
            </a:xfrm>
            <a:prstGeom prst="rect">
              <a:avLst/>
            </a:prstGeom>
            <a:noFill/>
            <a:ln w="18360">
              <a:solidFill>
                <a:srgbClr val="4C4C4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EG"/>
            </a:p>
          </p:txBody>
        </p:sp>
      </p:grp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754032" y="5065721"/>
            <a:ext cx="8643998" cy="1285884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lIns="0" tIns="2520" rIns="0" bIns="0"/>
          <a:lstStyle/>
          <a:p>
            <a:pPr marL="423863" indent="-319088">
              <a:lnSpc>
                <a:spcPct val="99000"/>
              </a:lnSpc>
              <a:spcAft>
                <a:spcPts val="1425"/>
              </a:spcAft>
              <a:buSzPct val="65000"/>
              <a:buFont typeface="Times New Roman" pitchFamily="18" charset="0"/>
              <a:buBlip>
                <a:blip r:embed="rId4"/>
              </a:buBlip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The </a:t>
            </a:r>
            <a:r>
              <a:rPr lang="en-US" sz="2400" dirty="0" err="1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Touschek</a:t>
            </a:r>
            <a:r>
              <a:rPr lang="en-US" sz="24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 parameter is calculated from the comparison of  the general lifetime and the </a:t>
            </a:r>
            <a:r>
              <a:rPr lang="en-US" sz="2400" dirty="0" err="1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touschek</a:t>
            </a:r>
            <a:r>
              <a:rPr lang="en-US" sz="24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 lifetime expressions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ar-EG" smtClean="0"/>
              <a:t>30/12/2012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Ivstim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90" y="1136631"/>
            <a:ext cx="5023540" cy="3578662"/>
          </a:xfrm>
          <a:prstGeom prst="rect">
            <a:avLst/>
          </a:prstGeom>
        </p:spPr>
      </p:pic>
      <p:sp>
        <p:nvSpPr>
          <p:cNvPr id="12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0B23489-AB96-41B2-BC1A-C62DF581C702}" type="slidenum">
              <a:rPr lang="en-US"/>
              <a:pPr/>
              <a:t>9</a:t>
            </a:fld>
            <a:endParaRPr lang="en-US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6377"/>
            <a:ext cx="10080625" cy="809625"/>
          </a:xfrm>
          <a:solidFill>
            <a:srgbClr val="800000"/>
          </a:solidFill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mtClean="0">
                <a:latin typeface="CM Sans" pitchFamily="32" charset="0"/>
              </a:rPr>
              <a:t>Lifetime calculations</a:t>
            </a:r>
            <a:endParaRPr lang="en-US" dirty="0">
              <a:latin typeface="CM Sans" pitchFamily="32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825470" y="4851407"/>
            <a:ext cx="8501122" cy="2214578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lIns="0" tIns="2520" rIns="0" bIns="0"/>
          <a:lstStyle/>
          <a:p>
            <a:pPr marL="423863" indent="-319088">
              <a:lnSpc>
                <a:spcPct val="99000"/>
              </a:lnSpc>
              <a:spcAft>
                <a:spcPts val="1425"/>
              </a:spcAft>
              <a:buSzPct val="65000"/>
              <a:buFont typeface="Times New Roman" pitchFamily="18" charset="0"/>
              <a:buBlip>
                <a:blip r:embed="rId4"/>
              </a:buBlip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sz="2000" dirty="0" err="1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Touschek</a:t>
            </a: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 fit is applied to the current decay data with </a:t>
            </a: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time</a:t>
            </a:r>
          </a:p>
          <a:p>
            <a:pPr marL="1166813" lvl="1" indent="-319088">
              <a:lnSpc>
                <a:spcPct val="99000"/>
              </a:lnSpc>
              <a:spcAft>
                <a:spcPts val="1425"/>
              </a:spcAft>
              <a:buSzPct val="65000"/>
              <a:buFont typeface="Times New Roman" pitchFamily="18" charset="0"/>
              <a:buBlip>
                <a:blip r:embed="rId4"/>
              </a:buBlip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Bunch length and acceptance are considered constant</a:t>
            </a:r>
            <a:endParaRPr lang="en-US" sz="2000" dirty="0" smtClean="0">
              <a:solidFill>
                <a:srgbClr val="000000"/>
              </a:solidFill>
              <a:latin typeface="CM Sans" pitchFamily="32" charset="0"/>
              <a:ea typeface="DejaVu Sans" charset="0"/>
              <a:cs typeface="DejaVu Sans" charset="0"/>
            </a:endParaRPr>
          </a:p>
          <a:p>
            <a:pPr marL="423863" indent="-319088">
              <a:lnSpc>
                <a:spcPct val="99000"/>
              </a:lnSpc>
              <a:spcAft>
                <a:spcPts val="1425"/>
              </a:spcAft>
              <a:buSzPct val="65000"/>
              <a:buFont typeface="Times New Roman" pitchFamily="18" charset="0"/>
              <a:buBlip>
                <a:blip r:embed="rId4"/>
              </a:buBlip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The behavior is similar to </a:t>
            </a:r>
            <a:r>
              <a:rPr lang="en-US" sz="2000" dirty="0" err="1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Touschek</a:t>
            </a: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 especially for the Q20</a:t>
            </a:r>
          </a:p>
          <a:p>
            <a:pPr marL="423863" indent="-319088">
              <a:lnSpc>
                <a:spcPct val="99000"/>
              </a:lnSpc>
              <a:spcAft>
                <a:spcPts val="1425"/>
              </a:spcAft>
              <a:buSzPct val="65000"/>
              <a:buFont typeface="Times New Roman" pitchFamily="18" charset="0"/>
              <a:buBlip>
                <a:blip r:embed="rId4"/>
              </a:buBlip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The Q26 is also not far but the decay in the first seconds is faster than </a:t>
            </a:r>
            <a:r>
              <a:rPr lang="en-US" sz="2000" dirty="0" err="1" smtClean="0">
                <a:solidFill>
                  <a:srgbClr val="000000"/>
                </a:solidFill>
                <a:latin typeface="CM Sans" pitchFamily="32" charset="0"/>
                <a:ea typeface="DejaVu Sans" charset="0"/>
                <a:cs typeface="DejaVu Sans" charset="0"/>
              </a:rPr>
              <a:t>touschek</a:t>
            </a:r>
            <a:endParaRPr lang="en-US" sz="2000" dirty="0">
              <a:solidFill>
                <a:srgbClr val="000000"/>
              </a:solidFill>
              <a:latin typeface="CM Sans" pitchFamily="32" charset="0"/>
              <a:ea typeface="DejaVu Sans" charset="0"/>
              <a:cs typeface="DejaVu Sans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017432" y="1136631"/>
            <a:ext cx="5023540" cy="3578662"/>
            <a:chOff x="4874556" y="1136631"/>
            <a:chExt cx="5023540" cy="3578662"/>
          </a:xfrm>
        </p:grpSpPr>
        <p:pic>
          <p:nvPicPr>
            <p:cNvPr id="17" name="Picture 16" descr="IvstimeQ20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874556" y="1136631"/>
              <a:ext cx="5023540" cy="3578662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5754692" y="1565259"/>
              <a:ext cx="1428760" cy="34996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dirty="0" smtClean="0"/>
                <a:t>Q</a:t>
              </a:r>
              <a:r>
                <a:rPr lang="en-US" dirty="0" smtClean="0">
                  <a:solidFill>
                    <a:schemeClr val="tx1"/>
                  </a:solidFill>
                </a:rPr>
                <a:t>Q20</a:t>
              </a:r>
              <a:endParaRPr lang="ar-EG" dirty="0"/>
            </a:p>
          </p:txBody>
        </p:sp>
      </p:grpSp>
      <p:sp>
        <p:nvSpPr>
          <p:cNvPr id="15" name="Date Placeholder 1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ar-EG" smtClean="0"/>
              <a:t>30/12/2012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96908" y="1493821"/>
            <a:ext cx="1428760" cy="34996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Q</a:t>
            </a:r>
            <a:r>
              <a:rPr lang="en-US" dirty="0" smtClean="0">
                <a:solidFill>
                  <a:schemeClr val="tx1"/>
                </a:solidFill>
              </a:rPr>
              <a:t>Q26</a:t>
            </a:r>
            <a:endParaRPr lang="ar-EG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2375</TotalTime>
  <Words>834</Words>
  <PresentationFormat>Custom</PresentationFormat>
  <Paragraphs>146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Microsoft Equation 3.0</vt:lpstr>
      <vt:lpstr>Equation</vt:lpstr>
      <vt:lpstr>Slide 1</vt:lpstr>
      <vt:lpstr>Slide 2</vt:lpstr>
      <vt:lpstr>Slide 3</vt:lpstr>
      <vt:lpstr>IBS calculations for Q20 &amp; Q26 optics</vt:lpstr>
      <vt:lpstr>IBS for measured current</vt:lpstr>
      <vt:lpstr>Touschek lifetime calculations </vt:lpstr>
      <vt:lpstr>Touschek lifetime calculations </vt:lpstr>
      <vt:lpstr>Touschek lifetime calculations </vt:lpstr>
      <vt:lpstr>Lifetime calculations</vt:lpstr>
      <vt:lpstr>Touschek parameter for data – Q26 </vt:lpstr>
      <vt:lpstr>Touschek parameter for data – Q20 </vt:lpstr>
      <vt:lpstr>Touschek lifetime Vs data – Q26</vt:lpstr>
      <vt:lpstr>Touschek lifetime Vs data – Q20</vt:lpstr>
      <vt:lpstr>Outline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pcV</cp:lastModifiedBy>
  <cp:revision>313</cp:revision>
  <cp:lastPrinted>1601-01-01T00:00:00Z</cp:lastPrinted>
  <dcterms:created xsi:type="dcterms:W3CDTF">2012-05-31T10:50:45Z</dcterms:created>
  <dcterms:modified xsi:type="dcterms:W3CDTF">2012-08-30T13:16:51Z</dcterms:modified>
</cp:coreProperties>
</file>