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58" r:id="rId3"/>
    <p:sldId id="323" r:id="rId4"/>
    <p:sldId id="259" r:id="rId5"/>
    <p:sldId id="295" r:id="rId6"/>
    <p:sldId id="324" r:id="rId7"/>
    <p:sldId id="341" r:id="rId8"/>
    <p:sldId id="318" r:id="rId9"/>
    <p:sldId id="322" r:id="rId10"/>
    <p:sldId id="317" r:id="rId11"/>
    <p:sldId id="320" r:id="rId12"/>
    <p:sldId id="325" r:id="rId13"/>
    <p:sldId id="260" r:id="rId14"/>
    <p:sldId id="309" r:id="rId15"/>
    <p:sldId id="308" r:id="rId16"/>
    <p:sldId id="262" r:id="rId17"/>
    <p:sldId id="312" r:id="rId18"/>
    <p:sldId id="310" r:id="rId19"/>
    <p:sldId id="263" r:id="rId20"/>
    <p:sldId id="311" r:id="rId21"/>
    <p:sldId id="326" r:id="rId22"/>
    <p:sldId id="288" r:id="rId23"/>
    <p:sldId id="289" r:id="rId24"/>
    <p:sldId id="277" r:id="rId25"/>
    <p:sldId id="285" r:id="rId26"/>
    <p:sldId id="290" r:id="rId27"/>
    <p:sldId id="291" r:id="rId28"/>
    <p:sldId id="279" r:id="rId29"/>
    <p:sldId id="327" r:id="rId30"/>
    <p:sldId id="267" r:id="rId31"/>
    <p:sldId id="266" r:id="rId32"/>
    <p:sldId id="328" r:id="rId33"/>
    <p:sldId id="293" r:id="rId34"/>
    <p:sldId id="284" r:id="rId35"/>
    <p:sldId id="292" r:id="rId36"/>
    <p:sldId id="347" r:id="rId37"/>
    <p:sldId id="345" r:id="rId38"/>
    <p:sldId id="344" r:id="rId39"/>
    <p:sldId id="329" r:id="rId40"/>
    <p:sldId id="298" r:id="rId41"/>
    <p:sldId id="330" r:id="rId42"/>
    <p:sldId id="299" r:id="rId43"/>
    <p:sldId id="302" r:id="rId44"/>
    <p:sldId id="301" r:id="rId45"/>
    <p:sldId id="303" r:id="rId46"/>
    <p:sldId id="304" r:id="rId47"/>
    <p:sldId id="305" r:id="rId48"/>
    <p:sldId id="306" r:id="rId49"/>
    <p:sldId id="331" r:id="rId50"/>
    <p:sldId id="314" r:id="rId51"/>
    <p:sldId id="313" r:id="rId52"/>
    <p:sldId id="315" r:id="rId53"/>
    <p:sldId id="316" r:id="rId54"/>
    <p:sldId id="307" r:id="rId55"/>
    <p:sldId id="332" r:id="rId56"/>
    <p:sldId id="333" r:id="rId57"/>
    <p:sldId id="273" r:id="rId58"/>
    <p:sldId id="300" r:id="rId59"/>
    <p:sldId id="274" r:id="rId60"/>
    <p:sldId id="275" r:id="rId61"/>
    <p:sldId id="276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294" r:id="rId70"/>
    <p:sldId id="342" r:id="rId71"/>
    <p:sldId id="343" r:id="rId72"/>
    <p:sldId id="34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011" autoAdjust="0"/>
  </p:normalViewPr>
  <p:slideViewPr>
    <p:cSldViewPr>
      <p:cViewPr>
        <p:scale>
          <a:sx n="66" d="100"/>
          <a:sy n="66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anni2\Desktop\Scrubbing_do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plotArea>
      <c:layout/>
      <c:barChart>
        <c:barDir val="col"/>
        <c:grouping val="clustered"/>
        <c:ser>
          <c:idx val="0"/>
          <c:order val="0"/>
          <c:cat>
            <c:strRef>
              <c:f>Foglio1!$A$14:$A$15</c:f>
              <c:strCache>
                <c:ptCount val="2"/>
                <c:pt idx="0">
                  <c:v>Kicker conditioning (March 2012)</c:v>
                </c:pt>
                <c:pt idx="1">
                  <c:v>Scrubbing Run - 2012</c:v>
                </c:pt>
              </c:strCache>
            </c:strRef>
          </c:cat>
          <c:val>
            <c:numRef>
              <c:f>Foglio1!$C$14:$C$15</c:f>
              <c:numCache>
                <c:formatCode>0.00E+00</c:formatCode>
                <c:ptCount val="2"/>
                <c:pt idx="0">
                  <c:v>4.4782608695652172E+22</c:v>
                </c:pt>
                <c:pt idx="1">
                  <c:v>4.7826086956521912E+22</c:v>
                </c:pt>
              </c:numCache>
            </c:numRef>
          </c:val>
        </c:ser>
        <c:axId val="76199040"/>
        <c:axId val="76200576"/>
      </c:barChart>
      <c:catAx>
        <c:axId val="7619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200576"/>
        <c:crosses val="autoZero"/>
        <c:auto val="1"/>
        <c:lblAlgn val="ctr"/>
        <c:lblOffset val="100"/>
      </c:catAx>
      <c:valAx>
        <c:axId val="76200576"/>
        <c:scaling>
          <c:orientation val="minMax"/>
          <c:min val="0"/>
        </c:scaling>
        <c:axPos val="l"/>
        <c:majorGridlines/>
        <c:numFmt formatCode="0.00E+0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199040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2415-3F5C-4316-A2C3-8234D7EF557F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FEB2-6338-4267-A227-D335C78B08C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3B56-96A5-4D98-A9E9-76B10D8D4CB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3B56-96A5-4D98-A9E9-76B10D8D4CB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3B56-96A5-4D98-A9E9-76B10D8D4CB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3B56-96A5-4D98-A9E9-76B10D8D4CB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8475-FBA5-4C44-8EB2-F206BCC0359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Foglio_di_lavoro_di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1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0" y="2590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Electron Cloud Studies for the SPS 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Iadarola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H.Bartosik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Rumolo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M.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Taborelli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6260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2"/>
                </a:solidFill>
                <a:latin typeface="Calibri" pitchFamily="34" charset="0"/>
              </a:rPr>
              <a:t>LIU-SPS BD 30/08/2012 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3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381000" y="41910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Many thanks to: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G. </a:t>
            </a:r>
            <a:r>
              <a:rPr lang="en-US" dirty="0" err="1" smtClean="0">
                <a:solidFill>
                  <a:srgbClr val="1F497D"/>
                </a:solidFill>
              </a:rPr>
              <a:t>Arduini</a:t>
            </a:r>
            <a:r>
              <a:rPr lang="en-US" dirty="0" smtClean="0">
                <a:solidFill>
                  <a:srgbClr val="1F497D"/>
                </a:solidFill>
              </a:rPr>
              <a:t>, T. </a:t>
            </a:r>
            <a:r>
              <a:rPr lang="en-US" dirty="0" err="1" smtClean="0">
                <a:solidFill>
                  <a:srgbClr val="1F497D"/>
                </a:solidFill>
              </a:rPr>
              <a:t>Argyropoulos</a:t>
            </a:r>
            <a:r>
              <a:rPr lang="en-US" dirty="0" smtClean="0">
                <a:solidFill>
                  <a:srgbClr val="1F497D"/>
                </a:solidFill>
              </a:rPr>
              <a:t>,  T. </a:t>
            </a:r>
            <a:r>
              <a:rPr lang="en-US" dirty="0" err="1" smtClean="0">
                <a:solidFill>
                  <a:srgbClr val="1F497D"/>
                </a:solidFill>
              </a:rPr>
              <a:t>Bohl</a:t>
            </a:r>
            <a:r>
              <a:rPr lang="en-US" dirty="0" smtClean="0">
                <a:solidFill>
                  <a:srgbClr val="1F497D"/>
                </a:solidFill>
              </a:rPr>
              <a:t>, F. </a:t>
            </a:r>
            <a:r>
              <a:rPr lang="en-US" dirty="0" err="1" smtClean="0">
                <a:solidFill>
                  <a:srgbClr val="1F497D"/>
                </a:solidFill>
              </a:rPr>
              <a:t>Caspers</a:t>
            </a:r>
            <a:r>
              <a:rPr lang="en-US" dirty="0" smtClean="0">
                <a:solidFill>
                  <a:srgbClr val="1F497D"/>
                </a:solidFill>
              </a:rPr>
              <a:t>, S. </a:t>
            </a:r>
            <a:r>
              <a:rPr lang="en-US" dirty="0" err="1" smtClean="0">
                <a:solidFill>
                  <a:srgbClr val="1F497D"/>
                </a:solidFill>
              </a:rPr>
              <a:t>Cettour</a:t>
            </a:r>
            <a:r>
              <a:rPr lang="en-US" dirty="0" smtClean="0">
                <a:solidFill>
                  <a:srgbClr val="1F497D"/>
                </a:solidFill>
              </a:rPr>
              <a:t> Cave, H. </a:t>
            </a:r>
            <a:r>
              <a:rPr lang="en-US" dirty="0" err="1" smtClean="0">
                <a:solidFill>
                  <a:srgbClr val="1F497D"/>
                </a:solidFill>
              </a:rPr>
              <a:t>Damerau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B. Goddard, M. </a:t>
            </a:r>
            <a:r>
              <a:rPr lang="en-US" dirty="0" err="1" smtClean="0">
                <a:solidFill>
                  <a:srgbClr val="1F497D"/>
                </a:solidFill>
              </a:rPr>
              <a:t>Driss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Mensi</a:t>
            </a:r>
            <a:r>
              <a:rPr lang="en-US" dirty="0" smtClean="0">
                <a:solidFill>
                  <a:srgbClr val="1F497D"/>
                </a:solidFill>
              </a:rPr>
              <a:t>, J. Esteban Mullet, S. </a:t>
            </a:r>
            <a:r>
              <a:rPr lang="en-US" dirty="0" err="1" smtClean="0">
                <a:solidFill>
                  <a:srgbClr val="1F497D"/>
                </a:solidFill>
              </a:rPr>
              <a:t>Federmann</a:t>
            </a:r>
            <a:r>
              <a:rPr lang="en-US" dirty="0" smtClean="0">
                <a:solidFill>
                  <a:srgbClr val="1F497D"/>
                </a:solidFill>
              </a:rPr>
              <a:t>, F. </a:t>
            </a:r>
            <a:r>
              <a:rPr lang="en-US" dirty="0" err="1" smtClean="0">
                <a:solidFill>
                  <a:srgbClr val="1F497D"/>
                </a:solidFill>
              </a:rPr>
              <a:t>Follin</a:t>
            </a:r>
            <a:r>
              <a:rPr lang="en-US" dirty="0" smtClean="0">
                <a:solidFill>
                  <a:srgbClr val="1F497D"/>
                </a:solidFill>
              </a:rPr>
              <a:t>,  M. </a:t>
            </a:r>
            <a:r>
              <a:rPr lang="en-US" dirty="0" err="1" smtClean="0">
                <a:solidFill>
                  <a:srgbClr val="1F497D"/>
                </a:solidFill>
              </a:rPr>
              <a:t>Holz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W. </a:t>
            </a:r>
            <a:r>
              <a:rPr lang="en-US" dirty="0" err="1" smtClean="0">
                <a:solidFill>
                  <a:srgbClr val="1F497D"/>
                </a:solidFill>
              </a:rPr>
              <a:t>Hofle</a:t>
            </a:r>
            <a:r>
              <a:rPr lang="en-US" dirty="0" smtClean="0">
                <a:solidFill>
                  <a:srgbClr val="1F497D"/>
                </a:solidFill>
              </a:rPr>
              <a:t>, H. </a:t>
            </a:r>
            <a:r>
              <a:rPr lang="en-US" dirty="0" err="1" smtClean="0">
                <a:solidFill>
                  <a:srgbClr val="1F497D"/>
                </a:solidFill>
              </a:rPr>
              <a:t>Neupert</a:t>
            </a:r>
            <a:r>
              <a:rPr lang="en-US" dirty="0" smtClean="0">
                <a:solidFill>
                  <a:srgbClr val="1F497D"/>
                </a:solidFill>
              </a:rPr>
              <a:t>, Y. </a:t>
            </a:r>
            <a:r>
              <a:rPr lang="en-US" dirty="0" err="1" smtClean="0">
                <a:solidFill>
                  <a:srgbClr val="1F497D"/>
                </a:solidFill>
              </a:rPr>
              <a:t>Papaphilippou</a:t>
            </a:r>
            <a:r>
              <a:rPr lang="en-US" dirty="0" smtClean="0">
                <a:solidFill>
                  <a:srgbClr val="1F497D"/>
                </a:solidFill>
              </a:rPr>
              <a:t>, B. </a:t>
            </a:r>
            <a:r>
              <a:rPr lang="en-US" dirty="0" err="1" smtClean="0">
                <a:solidFill>
                  <a:srgbClr val="1F497D"/>
                </a:solidFill>
              </a:rPr>
              <a:t>Salvant</a:t>
            </a:r>
            <a:r>
              <a:rPr lang="en-US" dirty="0" smtClean="0">
                <a:solidFill>
                  <a:srgbClr val="1F497D"/>
                </a:solidFill>
              </a:rPr>
              <a:t>, E. </a:t>
            </a:r>
            <a:r>
              <a:rPr lang="en-US" dirty="0" err="1" smtClean="0">
                <a:solidFill>
                  <a:srgbClr val="1F497D"/>
                </a:solidFill>
              </a:rPr>
              <a:t>Shaposhnikova</a:t>
            </a:r>
            <a:r>
              <a:rPr lang="en-US" dirty="0" smtClean="0">
                <a:solidFill>
                  <a:srgbClr val="1F497D"/>
                </a:solidFill>
              </a:rPr>
              <a:t>, H. </a:t>
            </a:r>
            <a:r>
              <a:rPr lang="en-US" dirty="0" err="1" smtClean="0">
                <a:solidFill>
                  <a:srgbClr val="1F497D"/>
                </a:solidFill>
              </a:rPr>
              <a:t>Timko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</a:p>
          <a:p>
            <a:pPr marL="342900" indent="-342900" algn="ctr">
              <a:buAutoNum type="alphaUcPeriod"/>
            </a:pPr>
            <a:r>
              <a:rPr lang="en-US" dirty="0" err="1" smtClean="0">
                <a:solidFill>
                  <a:srgbClr val="1F497D"/>
                </a:solidFill>
              </a:rPr>
              <a:t>Ulsroed</a:t>
            </a:r>
            <a:r>
              <a:rPr lang="en-US" dirty="0" smtClean="0">
                <a:solidFill>
                  <a:srgbClr val="1F497D"/>
                </a:solidFill>
              </a:rPr>
              <a:t>, U. </a:t>
            </a:r>
            <a:r>
              <a:rPr lang="en-US" dirty="0" err="1" smtClean="0">
                <a:solidFill>
                  <a:srgbClr val="1F497D"/>
                </a:solidFill>
              </a:rPr>
              <a:t>Werhle</a:t>
            </a:r>
            <a:endParaRPr lang="en-US" dirty="0" smtClean="0">
              <a:solidFill>
                <a:srgbClr val="1F497D"/>
              </a:solidFill>
            </a:endParaRPr>
          </a:p>
          <a:p>
            <a:pPr marL="342900" indent="-342900" algn="ctr"/>
            <a:endParaRPr lang="en-US" dirty="0" smtClean="0">
              <a:solidFill>
                <a:srgbClr val="1F497D"/>
              </a:solidFill>
            </a:endParaRPr>
          </a:p>
          <a:p>
            <a:pPr marL="342900" indent="-342900" algn="ctr"/>
            <a:r>
              <a:rPr lang="en-US" b="1" dirty="0" smtClean="0">
                <a:solidFill>
                  <a:srgbClr val="1F497D"/>
                </a:solidFill>
              </a:rPr>
              <a:t>Special thanks to </a:t>
            </a:r>
            <a:r>
              <a:rPr lang="en-US" dirty="0" smtClean="0">
                <a:solidFill>
                  <a:srgbClr val="1F497D"/>
                </a:solidFill>
              </a:rPr>
              <a:t>all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the SPS operator crew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66" name="Object 2"/>
          <p:cNvGraphicFramePr>
            <a:graphicFrameLocks noGrp="1" noChangeAspect="1"/>
          </p:cNvGraphicFramePr>
          <p:nvPr/>
        </p:nvGraphicFramePr>
        <p:xfrm>
          <a:off x="-76200" y="1066800"/>
          <a:ext cx="5257800" cy="3497105"/>
        </p:xfrm>
        <a:graphic>
          <a:graphicData uri="http://schemas.openxmlformats.org/presentationml/2006/ole">
            <p:oleObj spid="_x0000_s1026" name="Chart" r:id="rId4" imgW="6941160" imgH="4612680" progId="Excel.Sheet.8">
              <p:embed/>
            </p:oleObj>
          </a:graphicData>
        </a:graphic>
      </p:graphicFrame>
      <p:pic>
        <p:nvPicPr>
          <p:cNvPr id="16" name="Picture 15" descr="BCTvsChromaV.eps"/>
          <p:cNvPicPr>
            <a:picLocks noChangeAspect="1"/>
          </p:cNvPicPr>
          <p:nvPr/>
        </p:nvPicPr>
        <p:blipFill>
          <a:blip r:embed="rId5" cstate="print"/>
          <a:srcRect r="6533"/>
          <a:stretch>
            <a:fillRect/>
          </a:stretch>
        </p:blipFill>
        <p:spPr>
          <a:xfrm>
            <a:off x="4800600" y="1143000"/>
            <a:ext cx="4343400" cy="3111825"/>
          </a:xfrm>
          <a:prstGeom prst="rect">
            <a:avLst/>
          </a:prstGeom>
        </p:spPr>
      </p:pic>
      <p:sp>
        <p:nvSpPr>
          <p:cNvPr id="18" name="Rettangolo 25"/>
          <p:cNvSpPr/>
          <p:nvPr/>
        </p:nvSpPr>
        <p:spPr>
          <a:xfrm>
            <a:off x="5334000" y="838200"/>
            <a:ext cx="36503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17" name="Rettangolo 38"/>
          <p:cNvSpPr/>
          <p:nvPr/>
        </p:nvSpPr>
        <p:spPr>
          <a:xfrm>
            <a:off x="457200" y="4724400"/>
            <a:ext cx="83057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No need for large chromaticity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2012 with 4 batches of 1.15x10</a:t>
            </a:r>
            <a:r>
              <a:rPr lang="en-US" b="1" baseline="30000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p/b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Best life-time with smallest chromaticity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instability or beam degradation with chromaticity around 0.1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85800" y="1033046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2002</a:t>
            </a:r>
            <a:r>
              <a:rPr lang="en-US" sz="1600" dirty="0" smtClean="0">
                <a:solidFill>
                  <a:schemeClr val="tx2"/>
                </a:solidFill>
              </a:rPr>
              <a:t> - G. </a:t>
            </a:r>
            <a:r>
              <a:rPr lang="en-US" sz="1600" dirty="0" err="1" smtClean="0">
                <a:solidFill>
                  <a:schemeClr val="tx2"/>
                </a:solidFill>
              </a:rPr>
              <a:t>Arduini</a:t>
            </a:r>
            <a:r>
              <a:rPr lang="en-US" sz="1600" dirty="0" smtClean="0">
                <a:solidFill>
                  <a:schemeClr val="tx2"/>
                </a:solidFill>
              </a:rPr>
              <a:t>, K. </a:t>
            </a:r>
            <a:r>
              <a:rPr lang="en-US" sz="1600" dirty="0" err="1" smtClean="0">
                <a:solidFill>
                  <a:schemeClr val="tx2"/>
                </a:solidFill>
              </a:rPr>
              <a:t>Cornelis</a:t>
            </a:r>
            <a:r>
              <a:rPr lang="en-US" sz="1600" dirty="0" smtClean="0">
                <a:solidFill>
                  <a:schemeClr val="tx2"/>
                </a:solidFill>
              </a:rPr>
              <a:t> et al.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chromaticity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bunch by bunch tune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 l="5797" b="12709"/>
          <a:stretch>
            <a:fillRect/>
          </a:stretch>
        </p:blipFill>
        <p:spPr bwMode="auto">
          <a:xfrm>
            <a:off x="76200" y="1507959"/>
            <a:ext cx="4592435" cy="291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25"/>
          <p:cNvSpPr/>
          <p:nvPr/>
        </p:nvSpPr>
        <p:spPr>
          <a:xfrm>
            <a:off x="457200" y="1572652"/>
            <a:ext cx="13716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Vertical</a:t>
            </a:r>
          </a:p>
        </p:txBody>
      </p:sp>
      <p:sp>
        <p:nvSpPr>
          <p:cNvPr id="14" name="Rettangolo 25"/>
          <p:cNvSpPr/>
          <p:nvPr/>
        </p:nvSpPr>
        <p:spPr>
          <a:xfrm>
            <a:off x="609600" y="1143000"/>
            <a:ext cx="3810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2000 (one batch)</a:t>
            </a:r>
          </a:p>
        </p:txBody>
      </p:sp>
      <p:pic>
        <p:nvPicPr>
          <p:cNvPr id="19" name="Picture 18" descr="VTuneAlongBunchTrain.eps"/>
          <p:cNvPicPr>
            <a:picLocks noChangeAspect="1"/>
          </p:cNvPicPr>
          <p:nvPr/>
        </p:nvPicPr>
        <p:blipFill>
          <a:blip r:embed="rId5" cstate="print"/>
          <a:srcRect r="3236"/>
          <a:stretch>
            <a:fillRect/>
          </a:stretch>
        </p:blipFill>
        <p:spPr>
          <a:xfrm>
            <a:off x="4586378" y="1447800"/>
            <a:ext cx="4557622" cy="2971800"/>
          </a:xfrm>
          <a:prstGeom prst="rect">
            <a:avLst/>
          </a:prstGeom>
        </p:spPr>
      </p:pic>
      <p:sp>
        <p:nvSpPr>
          <p:cNvPr id="12" name="Rettangolo 25"/>
          <p:cNvSpPr/>
          <p:nvPr/>
        </p:nvSpPr>
        <p:spPr>
          <a:xfrm>
            <a:off x="5334000" y="1143000"/>
            <a:ext cx="381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2012 (four batches)</a:t>
            </a:r>
          </a:p>
        </p:txBody>
      </p:sp>
      <p:cxnSp>
        <p:nvCxnSpPr>
          <p:cNvPr id="16" name="Straight Arrow Connector 19"/>
          <p:cNvCxnSpPr/>
          <p:nvPr/>
        </p:nvCxnSpPr>
        <p:spPr>
          <a:xfrm flipV="1">
            <a:off x="838200" y="26670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914400" y="236220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Q&gt;0.02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19"/>
          <p:cNvCxnSpPr/>
          <p:nvPr/>
        </p:nvCxnSpPr>
        <p:spPr>
          <a:xfrm flipV="1">
            <a:off x="8610600" y="23622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7391400" y="21336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Q&lt;0.005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828800" y="3547646"/>
            <a:ext cx="2497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G. </a:t>
            </a:r>
            <a:r>
              <a:rPr lang="en-US" sz="1600" dirty="0" err="1" smtClean="0">
                <a:solidFill>
                  <a:schemeClr val="tx2"/>
                </a:solidFill>
              </a:rPr>
              <a:t>Arduini</a:t>
            </a:r>
            <a:r>
              <a:rPr lang="en-US" sz="1600" dirty="0" smtClean="0">
                <a:solidFill>
                  <a:schemeClr val="tx2"/>
                </a:solidFill>
              </a:rPr>
              <a:t>, K. </a:t>
            </a:r>
            <a:r>
              <a:rPr lang="en-US" sz="1600" dirty="0" err="1" smtClean="0">
                <a:solidFill>
                  <a:schemeClr val="tx2"/>
                </a:solidFill>
              </a:rPr>
              <a:t>Cornelis</a:t>
            </a:r>
            <a:r>
              <a:rPr lang="en-US" sz="1600" dirty="0" smtClean="0">
                <a:solidFill>
                  <a:schemeClr val="tx2"/>
                </a:solidFill>
              </a:rPr>
              <a:t> et al.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09600" y="4419600"/>
            <a:ext cx="2345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Positive tune shift!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(dominated by </a:t>
            </a:r>
            <a:r>
              <a:rPr lang="en-US" b="1" dirty="0" err="1" smtClean="0">
                <a:solidFill>
                  <a:srgbClr val="FF0000"/>
                </a:solidFill>
              </a:rPr>
              <a:t>ecloud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983759" y="4495800"/>
            <a:ext cx="4160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Negative tune shift!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(dominated by resistive wall impedance?)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65"/>
          <p:cNvSpPr/>
          <p:nvPr/>
        </p:nvSpPr>
        <p:spPr>
          <a:xfrm>
            <a:off x="457200" y="98167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Together with effects on the beam,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the dynamic pressure rise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the only other observable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qualify the present conditioning state of the SPS ring.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9976" b="37725"/>
          <a:stretch>
            <a:fillRect/>
          </a:stretch>
        </p:blipFill>
        <p:spPr bwMode="auto">
          <a:xfrm>
            <a:off x="1198538" y="2057400"/>
            <a:ext cx="560673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267200"/>
            <a:ext cx="1295400" cy="172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2259861" y="24384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7"/>
          <p:cNvGrpSpPr/>
          <p:nvPr/>
        </p:nvGrpSpPr>
        <p:grpSpPr>
          <a:xfrm>
            <a:off x="228600" y="1676400"/>
            <a:ext cx="4419600" cy="2684018"/>
            <a:chOff x="4572000" y="3613150"/>
            <a:chExt cx="4419600" cy="2684019"/>
          </a:xfrm>
        </p:grpSpPr>
        <p:pic>
          <p:nvPicPr>
            <p:cNvPr id="9" name="Picture 2" descr="E:\Analysis\SPS_Scrubbing_run_2012_analysis\c06_batch position_2320.png"/>
            <p:cNvPicPr>
              <a:picLocks noChangeAspect="1" noChangeArrowheads="1"/>
            </p:cNvPicPr>
            <p:nvPr/>
          </p:nvPicPr>
          <p:blipFill>
            <a:blip r:embed="rId3" cstate="print"/>
            <a:srcRect l="49273" t="50795" r="6788"/>
            <a:stretch>
              <a:fillRect/>
            </a:stretch>
          </p:blipFill>
          <p:spPr bwMode="auto">
            <a:xfrm>
              <a:off x="4572000" y="3657601"/>
              <a:ext cx="4419600" cy="2639568"/>
            </a:xfrm>
            <a:prstGeom prst="rect">
              <a:avLst/>
            </a:prstGeom>
            <a:noFill/>
          </p:spPr>
        </p:pic>
        <p:sp>
          <p:nvSpPr>
            <p:cNvPr id="10" name="Rettangolo 9"/>
            <p:cNvSpPr/>
            <p:nvPr/>
          </p:nvSpPr>
          <p:spPr>
            <a:xfrm>
              <a:off x="6197600" y="3613150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65"/>
          <p:cNvSpPr/>
          <p:nvPr/>
        </p:nvSpPr>
        <p:spPr>
          <a:xfrm>
            <a:off x="914400" y="1219200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Typical pressure rise profile (25ns)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7"/>
          <p:cNvGrpSpPr/>
          <p:nvPr/>
        </p:nvGrpSpPr>
        <p:grpSpPr>
          <a:xfrm>
            <a:off x="228600" y="1676400"/>
            <a:ext cx="4419600" cy="2684018"/>
            <a:chOff x="4572000" y="3613150"/>
            <a:chExt cx="4419600" cy="2684019"/>
          </a:xfrm>
        </p:grpSpPr>
        <p:pic>
          <p:nvPicPr>
            <p:cNvPr id="9" name="Picture 2" descr="E:\Analysis\SPS_Scrubbing_run_2012_analysis\c06_batch position_2320.png"/>
            <p:cNvPicPr>
              <a:picLocks noChangeAspect="1" noChangeArrowheads="1"/>
            </p:cNvPicPr>
            <p:nvPr/>
          </p:nvPicPr>
          <p:blipFill>
            <a:blip r:embed="rId3" cstate="print"/>
            <a:srcRect l="49273" t="50795" r="6788"/>
            <a:stretch>
              <a:fillRect/>
            </a:stretch>
          </p:blipFill>
          <p:spPr bwMode="auto">
            <a:xfrm>
              <a:off x="4572000" y="3657601"/>
              <a:ext cx="4419600" cy="2639568"/>
            </a:xfrm>
            <a:prstGeom prst="rect">
              <a:avLst/>
            </a:prstGeom>
            <a:noFill/>
          </p:spPr>
        </p:pic>
        <p:sp>
          <p:nvSpPr>
            <p:cNvPr id="10" name="Rettangolo 9"/>
            <p:cNvSpPr/>
            <p:nvPr/>
          </p:nvSpPr>
          <p:spPr>
            <a:xfrm>
              <a:off x="6197600" y="3613150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po 17"/>
          <p:cNvGrpSpPr/>
          <p:nvPr/>
        </p:nvGrpSpPr>
        <p:grpSpPr>
          <a:xfrm>
            <a:off x="4572000" y="1219200"/>
            <a:ext cx="4125709" cy="2993036"/>
            <a:chOff x="9144000" y="2085975"/>
            <a:chExt cx="4125709" cy="299303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9976" b="37280"/>
            <a:stretch>
              <a:fillRect/>
            </a:stretch>
          </p:blipFill>
          <p:spPr bwMode="auto">
            <a:xfrm>
              <a:off x="9144000" y="2085975"/>
              <a:ext cx="4125709" cy="299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tangolo 13"/>
            <p:cNvSpPr/>
            <p:nvPr/>
          </p:nvSpPr>
          <p:spPr>
            <a:xfrm>
              <a:off x="9906000" y="3762375"/>
              <a:ext cx="590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Calibri" pitchFamily="34" charset="0"/>
                </a:rPr>
                <a:t>Arcs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0" y="2314575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26 </a:t>
              </a:r>
              <a:r>
                <a:rPr lang="en-US" b="1" dirty="0" err="1" smtClean="0">
                  <a:solidFill>
                    <a:schemeClr val="tx2"/>
                  </a:solidFill>
                  <a:latin typeface="Calibri" pitchFamily="34" charset="0"/>
                </a:rPr>
                <a:t>GeV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Rectangle 65"/>
          <p:cNvSpPr/>
          <p:nvPr/>
        </p:nvSpPr>
        <p:spPr>
          <a:xfrm>
            <a:off x="914400" y="1219200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Typical pressure rise profile (25ns)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364" y="2819400"/>
            <a:ext cx="8584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ttangolo 44"/>
          <p:cNvSpPr/>
          <p:nvPr/>
        </p:nvSpPr>
        <p:spPr>
          <a:xfrm>
            <a:off x="393700" y="4267200"/>
            <a:ext cx="433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Time evolution on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few selected gauges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One per arc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(between two MBB)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8" name="Gruppo 21"/>
          <p:cNvGrpSpPr/>
          <p:nvPr/>
        </p:nvGrpSpPr>
        <p:grpSpPr>
          <a:xfrm>
            <a:off x="1339850" y="1860550"/>
            <a:ext cx="114300" cy="1962150"/>
            <a:chOff x="1339850" y="2374900"/>
            <a:chExt cx="114300" cy="1981200"/>
          </a:xfrm>
        </p:grpSpPr>
        <p:cxnSp>
          <p:nvCxnSpPr>
            <p:cNvPr id="41" name="Connettore 1 40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o 25"/>
          <p:cNvGrpSpPr/>
          <p:nvPr/>
        </p:nvGrpSpPr>
        <p:grpSpPr>
          <a:xfrm>
            <a:off x="1905000" y="1860550"/>
            <a:ext cx="114300" cy="1962150"/>
            <a:chOff x="1339850" y="2374900"/>
            <a:chExt cx="114300" cy="1981200"/>
          </a:xfrm>
        </p:grpSpPr>
        <p:cxnSp>
          <p:nvCxnSpPr>
            <p:cNvPr id="50" name="Connettore 1 49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28"/>
          <p:cNvGrpSpPr/>
          <p:nvPr/>
        </p:nvGrpSpPr>
        <p:grpSpPr>
          <a:xfrm>
            <a:off x="2451100" y="1860550"/>
            <a:ext cx="114300" cy="1962150"/>
            <a:chOff x="1339850" y="2374900"/>
            <a:chExt cx="114300" cy="1981200"/>
          </a:xfrm>
        </p:grpSpPr>
        <p:cxnSp>
          <p:nvCxnSpPr>
            <p:cNvPr id="53" name="Connettore 1 52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o 34"/>
          <p:cNvGrpSpPr/>
          <p:nvPr/>
        </p:nvGrpSpPr>
        <p:grpSpPr>
          <a:xfrm>
            <a:off x="3009900" y="1860550"/>
            <a:ext cx="114300" cy="1962150"/>
            <a:chOff x="1339850" y="2374900"/>
            <a:chExt cx="114300" cy="1981200"/>
          </a:xfrm>
        </p:grpSpPr>
        <p:cxnSp>
          <p:nvCxnSpPr>
            <p:cNvPr id="56" name="Connettore 1 55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o 37"/>
          <p:cNvGrpSpPr/>
          <p:nvPr/>
        </p:nvGrpSpPr>
        <p:grpSpPr>
          <a:xfrm>
            <a:off x="3568700" y="1860550"/>
            <a:ext cx="114300" cy="1962150"/>
            <a:chOff x="1339850" y="2374900"/>
            <a:chExt cx="114300" cy="1981200"/>
          </a:xfrm>
        </p:grpSpPr>
        <p:cxnSp>
          <p:nvCxnSpPr>
            <p:cNvPr id="59" name="Connettore 1 58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o 40"/>
          <p:cNvGrpSpPr/>
          <p:nvPr/>
        </p:nvGrpSpPr>
        <p:grpSpPr>
          <a:xfrm>
            <a:off x="4121150" y="1860550"/>
            <a:ext cx="114300" cy="1962150"/>
            <a:chOff x="1339850" y="2374900"/>
            <a:chExt cx="114300" cy="1981200"/>
          </a:xfrm>
        </p:grpSpPr>
        <p:cxnSp>
          <p:nvCxnSpPr>
            <p:cNvPr id="62" name="Connettore 1 61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7"/>
          <p:cNvGrpSpPr/>
          <p:nvPr/>
        </p:nvGrpSpPr>
        <p:grpSpPr>
          <a:xfrm>
            <a:off x="228600" y="1676400"/>
            <a:ext cx="4419600" cy="2684018"/>
            <a:chOff x="4572000" y="3613150"/>
            <a:chExt cx="4419600" cy="2684019"/>
          </a:xfrm>
        </p:grpSpPr>
        <p:pic>
          <p:nvPicPr>
            <p:cNvPr id="9" name="Picture 2" descr="E:\Analysis\SPS_Scrubbing_run_2012_analysis\c06_batch position_2320.png"/>
            <p:cNvPicPr>
              <a:picLocks noChangeAspect="1" noChangeArrowheads="1"/>
            </p:cNvPicPr>
            <p:nvPr/>
          </p:nvPicPr>
          <p:blipFill>
            <a:blip r:embed="rId3" cstate="print"/>
            <a:srcRect l="49273" t="50795" r="6788"/>
            <a:stretch>
              <a:fillRect/>
            </a:stretch>
          </p:blipFill>
          <p:spPr bwMode="auto">
            <a:xfrm>
              <a:off x="4572000" y="3657601"/>
              <a:ext cx="4419600" cy="2639568"/>
            </a:xfrm>
            <a:prstGeom prst="rect">
              <a:avLst/>
            </a:prstGeom>
            <a:noFill/>
          </p:spPr>
        </p:pic>
        <p:sp>
          <p:nvSpPr>
            <p:cNvPr id="10" name="Rettangolo 9"/>
            <p:cNvSpPr/>
            <p:nvPr/>
          </p:nvSpPr>
          <p:spPr>
            <a:xfrm>
              <a:off x="6197600" y="3613150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po 17"/>
          <p:cNvGrpSpPr/>
          <p:nvPr/>
        </p:nvGrpSpPr>
        <p:grpSpPr>
          <a:xfrm>
            <a:off x="4572000" y="1219200"/>
            <a:ext cx="4125709" cy="4772025"/>
            <a:chOff x="9144000" y="2085975"/>
            <a:chExt cx="4125709" cy="477202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9976"/>
            <a:stretch>
              <a:fillRect/>
            </a:stretch>
          </p:blipFill>
          <p:spPr bwMode="auto">
            <a:xfrm>
              <a:off x="9144000" y="2085975"/>
              <a:ext cx="4125709" cy="477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tangolo 13"/>
            <p:cNvSpPr/>
            <p:nvPr/>
          </p:nvSpPr>
          <p:spPr>
            <a:xfrm>
              <a:off x="9906000" y="3762375"/>
              <a:ext cx="590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Calibri" pitchFamily="34" charset="0"/>
                </a:rPr>
                <a:t>Arcs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9906000" y="5210175"/>
              <a:ext cx="8552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Point 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0" y="2314575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26 </a:t>
              </a:r>
              <a:r>
                <a:rPr lang="en-US" b="1" dirty="0" err="1" smtClean="0">
                  <a:solidFill>
                    <a:schemeClr val="tx2"/>
                  </a:solidFill>
                  <a:latin typeface="Calibri" pitchFamily="34" charset="0"/>
                </a:rPr>
                <a:t>GeV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Rectangle 65"/>
          <p:cNvSpPr/>
          <p:nvPr/>
        </p:nvSpPr>
        <p:spPr>
          <a:xfrm>
            <a:off x="914400" y="1219200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Typical pressure rise profile (25ns)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339850" y="1860550"/>
            <a:ext cx="114300" cy="1962150"/>
            <a:chOff x="1339850" y="2374900"/>
            <a:chExt cx="114300" cy="1981200"/>
          </a:xfrm>
        </p:grpSpPr>
        <p:cxnSp>
          <p:nvCxnSpPr>
            <p:cNvPr id="20" name="Connettore 1 19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/>
          <p:nvPr/>
        </p:nvGrpSpPr>
        <p:grpSpPr>
          <a:xfrm>
            <a:off x="1905000" y="1860550"/>
            <a:ext cx="114300" cy="1962150"/>
            <a:chOff x="1339850" y="2374900"/>
            <a:chExt cx="114300" cy="1981200"/>
          </a:xfrm>
        </p:grpSpPr>
        <p:cxnSp>
          <p:nvCxnSpPr>
            <p:cNvPr id="27" name="Connettore 1 26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/>
          <p:cNvGrpSpPr/>
          <p:nvPr/>
        </p:nvGrpSpPr>
        <p:grpSpPr>
          <a:xfrm>
            <a:off x="2451100" y="1860550"/>
            <a:ext cx="114300" cy="1962150"/>
            <a:chOff x="1339850" y="2374900"/>
            <a:chExt cx="114300" cy="1981200"/>
          </a:xfrm>
        </p:grpSpPr>
        <p:cxnSp>
          <p:nvCxnSpPr>
            <p:cNvPr id="30" name="Connettore 1 29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o 34"/>
          <p:cNvGrpSpPr/>
          <p:nvPr/>
        </p:nvGrpSpPr>
        <p:grpSpPr>
          <a:xfrm>
            <a:off x="3009900" y="1860550"/>
            <a:ext cx="114300" cy="1962150"/>
            <a:chOff x="1339850" y="2374900"/>
            <a:chExt cx="114300" cy="1981200"/>
          </a:xfrm>
        </p:grpSpPr>
        <p:cxnSp>
          <p:nvCxnSpPr>
            <p:cNvPr id="36" name="Connettore 1 35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/>
          <p:cNvGrpSpPr/>
          <p:nvPr/>
        </p:nvGrpSpPr>
        <p:grpSpPr>
          <a:xfrm>
            <a:off x="3568700" y="1860550"/>
            <a:ext cx="114300" cy="1962150"/>
            <a:chOff x="1339850" y="2374900"/>
            <a:chExt cx="114300" cy="1981200"/>
          </a:xfrm>
        </p:grpSpPr>
        <p:cxnSp>
          <p:nvCxnSpPr>
            <p:cNvPr id="39" name="Connettore 1 38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o 40"/>
          <p:cNvGrpSpPr/>
          <p:nvPr/>
        </p:nvGrpSpPr>
        <p:grpSpPr>
          <a:xfrm>
            <a:off x="4121150" y="1860550"/>
            <a:ext cx="114300" cy="1962150"/>
            <a:chOff x="1339850" y="2374900"/>
            <a:chExt cx="114300" cy="1981200"/>
          </a:xfrm>
        </p:grpSpPr>
        <p:cxnSp>
          <p:nvCxnSpPr>
            <p:cNvPr id="42" name="Connettore 1 41"/>
            <p:cNvCxnSpPr/>
            <p:nvPr/>
          </p:nvCxnSpPr>
          <p:spPr>
            <a:xfrm flipV="1">
              <a:off x="13398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V="1">
              <a:off x="1454150" y="2374900"/>
              <a:ext cx="0" cy="1981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364" y="2819400"/>
            <a:ext cx="8584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ttangolo 44"/>
          <p:cNvSpPr/>
          <p:nvPr/>
        </p:nvSpPr>
        <p:spPr>
          <a:xfrm>
            <a:off x="393700" y="4267200"/>
            <a:ext cx="43307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Time evolution on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few selected gauges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One per arc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(between two MBB)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Three gauges around point 5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(highest press. rise  observed in the ring - e-cloud equipments, UA9, BBLR)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6" name="Ovale 45"/>
          <p:cNvSpPr/>
          <p:nvPr/>
        </p:nvSpPr>
        <p:spPr>
          <a:xfrm>
            <a:off x="3124200" y="2133600"/>
            <a:ext cx="533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4"/>
          <p:cNvGrpSpPr/>
          <p:nvPr/>
        </p:nvGrpSpPr>
        <p:grpSpPr>
          <a:xfrm>
            <a:off x="0" y="1066800"/>
            <a:ext cx="4572000" cy="3429000"/>
            <a:chOff x="0" y="838200"/>
            <a:chExt cx="4572000" cy="3429000"/>
          </a:xfrm>
        </p:grpSpPr>
        <p:pic>
          <p:nvPicPr>
            <p:cNvPr id="2053" name="Picture 5" descr="E:\Analysis\SPS_Scrubbing_run_2012_analysis\press_vs_tot_int_Nbatches_Q20_BA5_er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82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10" name="Rettangolo 9"/>
            <p:cNvSpPr/>
            <p:nvPr/>
          </p:nvSpPr>
          <p:spPr>
            <a:xfrm>
              <a:off x="1143000" y="3268929"/>
              <a:ext cx="6096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72b.</a:t>
              </a:r>
              <a:endParaRPr lang="en-US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752600" y="2514600"/>
              <a:ext cx="8382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144b.</a:t>
              </a:r>
              <a:endParaRPr lang="en-US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438400" y="1752600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216b.</a:t>
              </a:r>
              <a:endParaRPr lang="en-US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276600" y="1219200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288b.</a:t>
              </a:r>
              <a:endParaRPr lang="en-US" dirty="0"/>
            </a:p>
          </p:txBody>
        </p:sp>
      </p:grpSp>
      <p:grpSp>
        <p:nvGrpSpPr>
          <p:cNvPr id="3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8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33"/>
          <p:cNvGrpSpPr/>
          <p:nvPr/>
        </p:nvGrpSpPr>
        <p:grpSpPr>
          <a:xfrm>
            <a:off x="4572000" y="1066800"/>
            <a:ext cx="4572000" cy="3429000"/>
            <a:chOff x="4572000" y="838200"/>
            <a:chExt cx="4572000" cy="3429000"/>
          </a:xfrm>
        </p:grpSpPr>
        <p:pic>
          <p:nvPicPr>
            <p:cNvPr id="2054" name="Picture 6" descr="E:\Analysis\SPS_Scrubbing_run_2012_analysis\press_vs_tot_int_Nbatches_Q20_arcs_err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8382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9" name="Rettangolo 8"/>
            <p:cNvSpPr/>
            <p:nvPr/>
          </p:nvSpPr>
          <p:spPr>
            <a:xfrm>
              <a:off x="5676900" y="1295400"/>
              <a:ext cx="6477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42719" t="2917" r="5131" b="2917"/>
            <a:stretch>
              <a:fillRect/>
            </a:stretch>
          </p:blipFill>
          <p:spPr bwMode="auto">
            <a:xfrm>
              <a:off x="5746750" y="1293103"/>
              <a:ext cx="539750" cy="129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tangolo 18"/>
            <p:cNvSpPr/>
            <p:nvPr/>
          </p:nvSpPr>
          <p:spPr>
            <a:xfrm>
              <a:off x="5943600" y="3497529"/>
              <a:ext cx="6096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72b.</a:t>
              </a:r>
              <a:endParaRPr lang="en-US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6553200" y="3116529"/>
              <a:ext cx="8382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144b.</a:t>
              </a:r>
              <a:endParaRPr lang="en-US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7391400" y="2928258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216b.</a:t>
              </a:r>
              <a:endParaRPr lang="en-US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8001000" y="2540169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288b.</a:t>
              </a:r>
              <a:endParaRPr lang="en-US" dirty="0"/>
            </a:p>
          </p:txBody>
        </p:sp>
      </p:grpSp>
      <p:sp>
        <p:nvSpPr>
          <p:cNvPr id="2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beam, 1.2e11ppb,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23s cycle</a:t>
            </a:r>
          </a:p>
        </p:txBody>
      </p:sp>
      <p:cxnSp>
        <p:nvCxnSpPr>
          <p:cNvPr id="27" name="Connettore 1 26"/>
          <p:cNvCxnSpPr/>
          <p:nvPr/>
        </p:nvCxnSpPr>
        <p:spPr>
          <a:xfrm>
            <a:off x="7696200" y="863769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5851160" y="863769"/>
            <a:ext cx="76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5257800" y="558969"/>
            <a:ext cx="76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Q26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7086600" y="558969"/>
            <a:ext cx="762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Q20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420238" y="14478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695838" y="14478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4"/>
          <p:cNvGrpSpPr/>
          <p:nvPr/>
        </p:nvGrpSpPr>
        <p:grpSpPr>
          <a:xfrm>
            <a:off x="0" y="1066800"/>
            <a:ext cx="4572000" cy="3429000"/>
            <a:chOff x="0" y="838200"/>
            <a:chExt cx="4572000" cy="3429000"/>
          </a:xfrm>
        </p:grpSpPr>
        <p:pic>
          <p:nvPicPr>
            <p:cNvPr id="2053" name="Picture 5" descr="E:\Analysis\SPS_Scrubbing_run_2012_analysis\press_vs_tot_int_Nbatches_Q20_BA5_er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82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10" name="Rettangolo 9"/>
            <p:cNvSpPr/>
            <p:nvPr/>
          </p:nvSpPr>
          <p:spPr>
            <a:xfrm>
              <a:off x="1143000" y="3268929"/>
              <a:ext cx="6096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72b.</a:t>
              </a:r>
              <a:endParaRPr lang="en-US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752600" y="2514600"/>
              <a:ext cx="8382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144b.</a:t>
              </a:r>
              <a:endParaRPr lang="en-US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438400" y="1752600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216b.</a:t>
              </a:r>
              <a:endParaRPr lang="en-US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276600" y="1219200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288b.</a:t>
              </a:r>
              <a:endParaRPr lang="en-US" dirty="0"/>
            </a:p>
          </p:txBody>
        </p:sp>
      </p:grpSp>
      <p:grpSp>
        <p:nvGrpSpPr>
          <p:cNvPr id="3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8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33"/>
          <p:cNvGrpSpPr/>
          <p:nvPr/>
        </p:nvGrpSpPr>
        <p:grpSpPr>
          <a:xfrm>
            <a:off x="4572000" y="1066800"/>
            <a:ext cx="4572000" cy="3429000"/>
            <a:chOff x="4572000" y="838200"/>
            <a:chExt cx="4572000" cy="3429000"/>
          </a:xfrm>
        </p:grpSpPr>
        <p:pic>
          <p:nvPicPr>
            <p:cNvPr id="2054" name="Picture 6" descr="E:\Analysis\SPS_Scrubbing_run_2012_analysis\press_vs_tot_int_Nbatches_Q20_arcs_err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8382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9" name="Rettangolo 8"/>
            <p:cNvSpPr/>
            <p:nvPr/>
          </p:nvSpPr>
          <p:spPr>
            <a:xfrm>
              <a:off x="5676900" y="1295400"/>
              <a:ext cx="6477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42719" t="2917" r="5131" b="2917"/>
            <a:stretch>
              <a:fillRect/>
            </a:stretch>
          </p:blipFill>
          <p:spPr bwMode="auto">
            <a:xfrm>
              <a:off x="5746750" y="1293103"/>
              <a:ext cx="539750" cy="129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tangolo 18"/>
            <p:cNvSpPr/>
            <p:nvPr/>
          </p:nvSpPr>
          <p:spPr>
            <a:xfrm>
              <a:off x="5943600" y="3497529"/>
              <a:ext cx="6096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72b.</a:t>
              </a:r>
              <a:endParaRPr lang="en-US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6553200" y="3116529"/>
              <a:ext cx="8382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144b.</a:t>
              </a:r>
              <a:endParaRPr lang="en-US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7391400" y="2928258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216b.</a:t>
              </a:r>
              <a:endParaRPr lang="en-US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8001000" y="2540169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288b.</a:t>
              </a:r>
              <a:endParaRPr lang="en-US" dirty="0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381000" y="4487376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More than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factor 10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between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arcs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beam, 1.2e11ppb,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23s cycle</a:t>
            </a:r>
          </a:p>
        </p:txBody>
      </p:sp>
      <p:cxnSp>
        <p:nvCxnSpPr>
          <p:cNvPr id="27" name="Connettore 1 26"/>
          <p:cNvCxnSpPr/>
          <p:nvPr/>
        </p:nvCxnSpPr>
        <p:spPr>
          <a:xfrm>
            <a:off x="7696200" y="863769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5851160" y="863769"/>
            <a:ext cx="76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5257800" y="558969"/>
            <a:ext cx="76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Q26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7086600" y="558969"/>
            <a:ext cx="762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Q20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420238" y="14478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695838" y="14478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/>
          <p:cNvGrpSpPr/>
          <p:nvPr/>
        </p:nvGrpSpPr>
        <p:grpSpPr>
          <a:xfrm>
            <a:off x="0" y="1066800"/>
            <a:ext cx="4572000" cy="3429000"/>
            <a:chOff x="0" y="838200"/>
            <a:chExt cx="4572000" cy="3429000"/>
          </a:xfrm>
        </p:grpSpPr>
        <p:pic>
          <p:nvPicPr>
            <p:cNvPr id="2053" name="Picture 5" descr="E:\Analysis\SPS_Scrubbing_run_2012_analysis\press_vs_tot_int_Nbatches_Q20_BA5_er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82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10" name="Rettangolo 9"/>
            <p:cNvSpPr/>
            <p:nvPr/>
          </p:nvSpPr>
          <p:spPr>
            <a:xfrm>
              <a:off x="1143000" y="3268929"/>
              <a:ext cx="6096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72b.</a:t>
              </a:r>
              <a:endParaRPr lang="en-US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752600" y="2514600"/>
              <a:ext cx="8382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144b.</a:t>
              </a:r>
              <a:endParaRPr lang="en-US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438400" y="1752600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216b.</a:t>
              </a:r>
              <a:endParaRPr lang="en-US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276600" y="1219200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288b.</a:t>
              </a:r>
              <a:endParaRPr lang="en-US" dirty="0"/>
            </a:p>
          </p:txBody>
        </p:sp>
      </p:grpSp>
      <p:grpSp>
        <p:nvGrpSpPr>
          <p:cNvPr id="15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8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/>
          <p:cNvGrpSpPr/>
          <p:nvPr/>
        </p:nvGrpSpPr>
        <p:grpSpPr>
          <a:xfrm>
            <a:off x="4572000" y="1066800"/>
            <a:ext cx="4572000" cy="3429000"/>
            <a:chOff x="4572000" y="838200"/>
            <a:chExt cx="4572000" cy="3429000"/>
          </a:xfrm>
        </p:grpSpPr>
        <p:pic>
          <p:nvPicPr>
            <p:cNvPr id="2054" name="Picture 6" descr="E:\Analysis\SPS_Scrubbing_run_2012_analysis\press_vs_tot_int_Nbatches_Q20_arcs_err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8382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9" name="Rettangolo 8"/>
            <p:cNvSpPr/>
            <p:nvPr/>
          </p:nvSpPr>
          <p:spPr>
            <a:xfrm>
              <a:off x="5676900" y="1295400"/>
              <a:ext cx="6477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42719" t="2917" r="5131" b="2917"/>
            <a:stretch>
              <a:fillRect/>
            </a:stretch>
          </p:blipFill>
          <p:spPr bwMode="auto">
            <a:xfrm>
              <a:off x="5746750" y="1293103"/>
              <a:ext cx="539750" cy="129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tangolo 18"/>
            <p:cNvSpPr/>
            <p:nvPr/>
          </p:nvSpPr>
          <p:spPr>
            <a:xfrm>
              <a:off x="5943600" y="3497529"/>
              <a:ext cx="6096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72b.</a:t>
              </a:r>
              <a:endParaRPr lang="en-US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6553200" y="3116529"/>
              <a:ext cx="8382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144b.</a:t>
              </a:r>
              <a:endParaRPr lang="en-US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7391400" y="2928258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216b.</a:t>
              </a:r>
              <a:endParaRPr lang="en-US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8001000" y="2540169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288b.</a:t>
              </a:r>
              <a:endParaRPr lang="en-US" dirty="0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381000" y="4487376"/>
            <a:ext cx="8001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More than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factor 10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between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arcs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No particular difference between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Q20 and Q26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beam, 1.2e11ppb,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23s cycle</a:t>
            </a:r>
          </a:p>
        </p:txBody>
      </p:sp>
      <p:cxnSp>
        <p:nvCxnSpPr>
          <p:cNvPr id="27" name="Connettore 1 26"/>
          <p:cNvCxnSpPr/>
          <p:nvPr/>
        </p:nvCxnSpPr>
        <p:spPr>
          <a:xfrm>
            <a:off x="7696200" y="863769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5851160" y="863769"/>
            <a:ext cx="76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5257800" y="558969"/>
            <a:ext cx="76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Q26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7086600" y="558969"/>
            <a:ext cx="762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Q20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420238" y="14478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695838" y="14478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4"/>
          <p:cNvGrpSpPr/>
          <p:nvPr/>
        </p:nvGrpSpPr>
        <p:grpSpPr>
          <a:xfrm>
            <a:off x="0" y="1066800"/>
            <a:ext cx="4572000" cy="3429000"/>
            <a:chOff x="0" y="838200"/>
            <a:chExt cx="4572000" cy="3429000"/>
          </a:xfrm>
        </p:grpSpPr>
        <p:pic>
          <p:nvPicPr>
            <p:cNvPr id="2053" name="Picture 5" descr="E:\Analysis\SPS_Scrubbing_run_2012_analysis\press_vs_tot_int_Nbatches_Q20_BA5_er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82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10" name="Rettangolo 9"/>
            <p:cNvSpPr/>
            <p:nvPr/>
          </p:nvSpPr>
          <p:spPr>
            <a:xfrm>
              <a:off x="1143000" y="3268929"/>
              <a:ext cx="6096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72b.</a:t>
              </a:r>
              <a:endParaRPr lang="en-US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752600" y="2514600"/>
              <a:ext cx="8382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144b.</a:t>
              </a:r>
              <a:endParaRPr lang="en-US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438400" y="1752600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216b.</a:t>
              </a:r>
              <a:endParaRPr lang="en-US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276600" y="1219200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288b.</a:t>
              </a:r>
              <a:endParaRPr lang="en-US" dirty="0"/>
            </a:p>
          </p:txBody>
        </p:sp>
      </p:grpSp>
      <p:grpSp>
        <p:nvGrpSpPr>
          <p:cNvPr id="3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8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33"/>
          <p:cNvGrpSpPr/>
          <p:nvPr/>
        </p:nvGrpSpPr>
        <p:grpSpPr>
          <a:xfrm>
            <a:off x="4572000" y="1066800"/>
            <a:ext cx="4572000" cy="3429000"/>
            <a:chOff x="4572000" y="838200"/>
            <a:chExt cx="4572000" cy="3429000"/>
          </a:xfrm>
        </p:grpSpPr>
        <p:pic>
          <p:nvPicPr>
            <p:cNvPr id="2054" name="Picture 6" descr="E:\Analysis\SPS_Scrubbing_run_2012_analysis\press_vs_tot_int_Nbatches_Q20_arcs_err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8382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9" name="Rettangolo 8"/>
            <p:cNvSpPr/>
            <p:nvPr/>
          </p:nvSpPr>
          <p:spPr>
            <a:xfrm>
              <a:off x="5676900" y="1295400"/>
              <a:ext cx="6477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42719" t="2917" r="5131" b="2917"/>
            <a:stretch>
              <a:fillRect/>
            </a:stretch>
          </p:blipFill>
          <p:spPr bwMode="auto">
            <a:xfrm>
              <a:off x="5746750" y="1293103"/>
              <a:ext cx="539750" cy="129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tangolo 18"/>
            <p:cNvSpPr/>
            <p:nvPr/>
          </p:nvSpPr>
          <p:spPr>
            <a:xfrm>
              <a:off x="5943600" y="3497529"/>
              <a:ext cx="6096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72b.</a:t>
              </a:r>
              <a:endParaRPr lang="en-US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6553200" y="3116529"/>
              <a:ext cx="838200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144b.</a:t>
              </a:r>
              <a:endParaRPr lang="en-US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7391400" y="2928258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216b.</a:t>
              </a:r>
              <a:endParaRPr lang="en-US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8001000" y="2540169"/>
              <a:ext cx="8382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288b.</a:t>
              </a:r>
              <a:endParaRPr lang="en-US" dirty="0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381000" y="4487376"/>
            <a:ext cx="8001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More than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factor 10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between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arcs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No particular difference between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Q20 and Q26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2012 the pressure rise 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smaller by a factor 10</a:t>
            </a: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4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w.r.t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2002!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	(&gt;=1week scrubbing runs in 2002, 2003, 2004, 2006, 2007 )</a:t>
            </a:r>
            <a:endParaRPr lang="en-US" b="1" baseline="30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beam, 1.2e11ppb,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23s cycle</a:t>
            </a:r>
          </a:p>
        </p:txBody>
      </p:sp>
      <p:cxnSp>
        <p:nvCxnSpPr>
          <p:cNvPr id="27" name="Connettore 1 26"/>
          <p:cNvCxnSpPr/>
          <p:nvPr/>
        </p:nvCxnSpPr>
        <p:spPr>
          <a:xfrm>
            <a:off x="7696200" y="863769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5851160" y="863769"/>
            <a:ext cx="76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5257800" y="558969"/>
            <a:ext cx="76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Q26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7086600" y="558969"/>
            <a:ext cx="762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Q20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420238" y="14478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695838" y="14478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Analysis\SPS_Scrubbing_run_2012_analysis\c02_low_voltage_7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930140"/>
            <a:ext cx="10058400" cy="5364480"/>
          </a:xfrm>
          <a:prstGeom prst="rect">
            <a:avLst/>
          </a:prstGeom>
          <a:noFill/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3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5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5"/>
          <p:cNvGrpSpPr/>
          <p:nvPr/>
        </p:nvGrpSpPr>
        <p:grpSpPr>
          <a:xfrm>
            <a:off x="5688533" y="3789856"/>
            <a:ext cx="2895600" cy="1962150"/>
            <a:chOff x="5688533" y="3789856"/>
            <a:chExt cx="2895600" cy="1962150"/>
          </a:xfrm>
        </p:grpSpPr>
        <p:grpSp>
          <p:nvGrpSpPr>
            <p:cNvPr id="4" name="Gruppo 15"/>
            <p:cNvGrpSpPr/>
            <p:nvPr/>
          </p:nvGrpSpPr>
          <p:grpSpPr>
            <a:xfrm>
              <a:off x="56885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3" name="Connettore 1 32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o 18"/>
            <p:cNvGrpSpPr/>
            <p:nvPr/>
          </p:nvGrpSpPr>
          <p:grpSpPr>
            <a:xfrm>
              <a:off x="62536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o 21"/>
            <p:cNvGrpSpPr/>
            <p:nvPr/>
          </p:nvGrpSpPr>
          <p:grpSpPr>
            <a:xfrm>
              <a:off x="67997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9" name="Connettore 1 28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o 24"/>
            <p:cNvGrpSpPr/>
            <p:nvPr/>
          </p:nvGrpSpPr>
          <p:grpSpPr>
            <a:xfrm>
              <a:off x="73585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7" name="Connettore 1 26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o 27"/>
            <p:cNvGrpSpPr/>
            <p:nvPr/>
          </p:nvGrpSpPr>
          <p:grpSpPr>
            <a:xfrm>
              <a:off x="79173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5" name="Connettore 1 24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o 30"/>
            <p:cNvGrpSpPr/>
            <p:nvPr/>
          </p:nvGrpSpPr>
          <p:grpSpPr>
            <a:xfrm>
              <a:off x="84698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3" name="Connettore 1 22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ttangolo 34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losses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1143000" y="434370"/>
            <a:ext cx="784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nominal settings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Analysis\SPS_Scrubbing_run_2012_analysis\c02_low_voltage_7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930140"/>
            <a:ext cx="10058400" cy="5364480"/>
          </a:xfrm>
          <a:prstGeom prst="rect">
            <a:avLst/>
          </a:prstGeom>
          <a:noFill/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3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5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30"/>
          <p:cNvGrpSpPr/>
          <p:nvPr/>
        </p:nvGrpSpPr>
        <p:grpSpPr>
          <a:xfrm>
            <a:off x="5688533" y="3789856"/>
            <a:ext cx="2895600" cy="1962150"/>
            <a:chOff x="5688533" y="3789856"/>
            <a:chExt cx="2895600" cy="1962150"/>
          </a:xfrm>
        </p:grpSpPr>
        <p:grpSp>
          <p:nvGrpSpPr>
            <p:cNvPr id="4" name="Gruppo 15"/>
            <p:cNvGrpSpPr/>
            <p:nvPr/>
          </p:nvGrpSpPr>
          <p:grpSpPr>
            <a:xfrm>
              <a:off x="56885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4" name="Connettore 1 53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o 18"/>
            <p:cNvGrpSpPr/>
            <p:nvPr/>
          </p:nvGrpSpPr>
          <p:grpSpPr>
            <a:xfrm>
              <a:off x="62536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2" name="Connettore 1 51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o 21"/>
            <p:cNvGrpSpPr/>
            <p:nvPr/>
          </p:nvGrpSpPr>
          <p:grpSpPr>
            <a:xfrm>
              <a:off x="67997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0" name="Connettore 1 49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o 24"/>
            <p:cNvGrpSpPr/>
            <p:nvPr/>
          </p:nvGrpSpPr>
          <p:grpSpPr>
            <a:xfrm>
              <a:off x="73585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8" name="Connettore 1 47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o 27"/>
            <p:cNvGrpSpPr/>
            <p:nvPr/>
          </p:nvGrpSpPr>
          <p:grpSpPr>
            <a:xfrm>
              <a:off x="79173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6" name="Connettore 1 45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o 30"/>
            <p:cNvGrpSpPr/>
            <p:nvPr/>
          </p:nvGrpSpPr>
          <p:grpSpPr>
            <a:xfrm>
              <a:off x="84698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4" name="Connettore 1 43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losses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1143000" y="434370"/>
            <a:ext cx="784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low RF voltage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8" name="Rettangolo 27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Analysis\SPS_Scrubbing_run_2012_analysis\c02_low_voltage_7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930140"/>
            <a:ext cx="10058400" cy="5364480"/>
          </a:xfrm>
          <a:prstGeom prst="rect">
            <a:avLst/>
          </a:prstGeom>
          <a:noFill/>
        </p:spPr>
      </p:pic>
      <p:grpSp>
        <p:nvGrpSpPr>
          <p:cNvPr id="1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3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5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5688533" y="3789856"/>
            <a:ext cx="2895600" cy="1962150"/>
            <a:chOff x="5688533" y="3789856"/>
            <a:chExt cx="2895600" cy="1962150"/>
          </a:xfrm>
        </p:grpSpPr>
        <p:grpSp>
          <p:nvGrpSpPr>
            <p:cNvPr id="17" name="Gruppo 15"/>
            <p:cNvGrpSpPr/>
            <p:nvPr/>
          </p:nvGrpSpPr>
          <p:grpSpPr>
            <a:xfrm>
              <a:off x="56885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3" name="Connettore 1 32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o 18"/>
            <p:cNvGrpSpPr/>
            <p:nvPr/>
          </p:nvGrpSpPr>
          <p:grpSpPr>
            <a:xfrm>
              <a:off x="62536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o 21"/>
            <p:cNvGrpSpPr/>
            <p:nvPr/>
          </p:nvGrpSpPr>
          <p:grpSpPr>
            <a:xfrm>
              <a:off x="67997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9" name="Connettore 1 28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po 24"/>
            <p:cNvGrpSpPr/>
            <p:nvPr/>
          </p:nvGrpSpPr>
          <p:grpSpPr>
            <a:xfrm>
              <a:off x="73585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7" name="Connettore 1 26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o 27"/>
            <p:cNvGrpSpPr/>
            <p:nvPr/>
          </p:nvGrpSpPr>
          <p:grpSpPr>
            <a:xfrm>
              <a:off x="79173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5" name="Connettore 1 24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o 30"/>
            <p:cNvGrpSpPr/>
            <p:nvPr/>
          </p:nvGrpSpPr>
          <p:grpSpPr>
            <a:xfrm>
              <a:off x="84698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3" name="Connettore 1 22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ttangolo 34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losses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1143000" y="434370"/>
            <a:ext cx="784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nominal settings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8" name="TextBox 15"/>
          <p:cNvSpPr txBox="1"/>
          <p:nvPr/>
        </p:nvSpPr>
        <p:spPr>
          <a:xfrm>
            <a:off x="990600" y="3657600"/>
            <a:ext cx="28194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Quite uniform </a:t>
            </a:r>
            <a:r>
              <a:rPr lang="en-US" b="1" dirty="0" smtClean="0">
                <a:solidFill>
                  <a:srgbClr val="FF0000"/>
                </a:solidFill>
              </a:rPr>
              <a:t>pressure increase  in the arcs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No strong effect in the </a:t>
            </a:r>
            <a:r>
              <a:rPr lang="en-US" b="1" dirty="0" smtClean="0">
                <a:solidFill>
                  <a:srgbClr val="FF0000"/>
                </a:solidFill>
              </a:rPr>
              <a:t>straight sections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19"/>
          <p:cNvCxnSpPr>
            <a:stCxn id="48" idx="3"/>
          </p:cNvCxnSpPr>
          <p:nvPr/>
        </p:nvCxnSpPr>
        <p:spPr>
          <a:xfrm>
            <a:off x="3810000" y="4257765"/>
            <a:ext cx="1524000" cy="771436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Analysis\SPS_Scrubbing_run_2012_analysis\c02_low_voltage_7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930140"/>
            <a:ext cx="10058400" cy="5364480"/>
          </a:xfrm>
          <a:prstGeom prst="rect">
            <a:avLst/>
          </a:prstGeom>
          <a:noFill/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3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5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5688533" y="3789856"/>
            <a:ext cx="2895600" cy="1962150"/>
            <a:chOff x="5688533" y="3789856"/>
            <a:chExt cx="2895600" cy="1962150"/>
          </a:xfrm>
        </p:grpSpPr>
        <p:grpSp>
          <p:nvGrpSpPr>
            <p:cNvPr id="34" name="Gruppo 15"/>
            <p:cNvGrpSpPr/>
            <p:nvPr/>
          </p:nvGrpSpPr>
          <p:grpSpPr>
            <a:xfrm>
              <a:off x="56885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4" name="Connettore 1 53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o 18"/>
            <p:cNvGrpSpPr/>
            <p:nvPr/>
          </p:nvGrpSpPr>
          <p:grpSpPr>
            <a:xfrm>
              <a:off x="62536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2" name="Connettore 1 51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o 21"/>
            <p:cNvGrpSpPr/>
            <p:nvPr/>
          </p:nvGrpSpPr>
          <p:grpSpPr>
            <a:xfrm>
              <a:off x="67997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0" name="Connettore 1 49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po 24"/>
            <p:cNvGrpSpPr/>
            <p:nvPr/>
          </p:nvGrpSpPr>
          <p:grpSpPr>
            <a:xfrm>
              <a:off x="73585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8" name="Connettore 1 47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o 27"/>
            <p:cNvGrpSpPr/>
            <p:nvPr/>
          </p:nvGrpSpPr>
          <p:grpSpPr>
            <a:xfrm>
              <a:off x="79173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6" name="Connettore 1 45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o 30"/>
            <p:cNvGrpSpPr/>
            <p:nvPr/>
          </p:nvGrpSpPr>
          <p:grpSpPr>
            <a:xfrm>
              <a:off x="84698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4" name="Connettore 1 43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losses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1143000" y="434370"/>
            <a:ext cx="784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low RF voltage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59" name="Straight Arrow Connector 19"/>
          <p:cNvCxnSpPr>
            <a:stCxn id="58" idx="3"/>
          </p:cNvCxnSpPr>
          <p:nvPr/>
        </p:nvCxnSpPr>
        <p:spPr>
          <a:xfrm>
            <a:off x="3810000" y="4257765"/>
            <a:ext cx="1295400" cy="390435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990600" y="3657600"/>
            <a:ext cx="28194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Quite uniform </a:t>
            </a:r>
            <a:r>
              <a:rPr lang="en-US" b="1" dirty="0" smtClean="0">
                <a:solidFill>
                  <a:srgbClr val="FF0000"/>
                </a:solidFill>
              </a:rPr>
              <a:t>pressure increase  in the arcs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No strong effect in the </a:t>
            </a:r>
            <a:r>
              <a:rPr lang="en-US" b="1" dirty="0" smtClean="0">
                <a:solidFill>
                  <a:srgbClr val="FF0000"/>
                </a:solidFill>
              </a:rPr>
              <a:t>straight sections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Analysis\SPS_Scrubbing_run_2012_analysis\c02_low_voltage_7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930140"/>
            <a:ext cx="10058400" cy="5364480"/>
          </a:xfrm>
          <a:prstGeom prst="rect">
            <a:avLst/>
          </a:prstGeom>
          <a:noFill/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3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5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5"/>
          <p:cNvGrpSpPr/>
          <p:nvPr/>
        </p:nvGrpSpPr>
        <p:grpSpPr>
          <a:xfrm>
            <a:off x="5688533" y="3789856"/>
            <a:ext cx="2895600" cy="1962150"/>
            <a:chOff x="5688533" y="3789856"/>
            <a:chExt cx="2895600" cy="1962150"/>
          </a:xfrm>
        </p:grpSpPr>
        <p:grpSp>
          <p:nvGrpSpPr>
            <p:cNvPr id="4" name="Gruppo 15"/>
            <p:cNvGrpSpPr/>
            <p:nvPr/>
          </p:nvGrpSpPr>
          <p:grpSpPr>
            <a:xfrm>
              <a:off x="56885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3" name="Connettore 1 32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o 18"/>
            <p:cNvGrpSpPr/>
            <p:nvPr/>
          </p:nvGrpSpPr>
          <p:grpSpPr>
            <a:xfrm>
              <a:off x="62536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o 21"/>
            <p:cNvGrpSpPr/>
            <p:nvPr/>
          </p:nvGrpSpPr>
          <p:grpSpPr>
            <a:xfrm>
              <a:off x="67997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9" name="Connettore 1 28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o 24"/>
            <p:cNvGrpSpPr/>
            <p:nvPr/>
          </p:nvGrpSpPr>
          <p:grpSpPr>
            <a:xfrm>
              <a:off x="73585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7" name="Connettore 1 26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o 27"/>
            <p:cNvGrpSpPr/>
            <p:nvPr/>
          </p:nvGrpSpPr>
          <p:grpSpPr>
            <a:xfrm>
              <a:off x="79173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5" name="Connettore 1 24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o 30"/>
            <p:cNvGrpSpPr/>
            <p:nvPr/>
          </p:nvGrpSpPr>
          <p:grpSpPr>
            <a:xfrm>
              <a:off x="84698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3" name="Connettore 1 22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ttangolo 34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losses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1143000" y="434370"/>
            <a:ext cx="784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nominal settings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8" name="TextBox 15"/>
          <p:cNvSpPr txBox="1"/>
          <p:nvPr/>
        </p:nvSpPr>
        <p:spPr>
          <a:xfrm>
            <a:off x="4876800" y="2743200"/>
            <a:ext cx="4038600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4488" indent="-344488"/>
            <a:r>
              <a:rPr lang="en-US" b="1" dirty="0" smtClean="0">
                <a:solidFill>
                  <a:srgbClr val="FF0000"/>
                </a:solidFill>
              </a:rPr>
              <a:t>Opposite behavior! </a:t>
            </a:r>
            <a:r>
              <a:rPr lang="en-US" dirty="0" smtClean="0">
                <a:solidFill>
                  <a:schemeClr val="tx2"/>
                </a:solidFill>
              </a:rPr>
              <a:t>Can be explained if:</a:t>
            </a:r>
            <a:endParaRPr lang="en-US" dirty="0" smtClean="0">
              <a:solidFill>
                <a:srgbClr val="FF0000"/>
              </a:solidFill>
            </a:endParaRP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 the </a:t>
            </a:r>
            <a:r>
              <a:rPr lang="en-US" b="1" dirty="0" smtClean="0">
                <a:solidFill>
                  <a:srgbClr val="FF0000"/>
                </a:solidFill>
              </a:rPr>
              <a:t>arcs</a:t>
            </a:r>
            <a:r>
              <a:rPr lang="en-US" dirty="0" smtClean="0">
                <a:solidFill>
                  <a:schemeClr val="tx2"/>
                </a:solidFill>
              </a:rPr>
              <a:t> we are dominated by </a:t>
            </a:r>
            <a:r>
              <a:rPr lang="en-US" b="1" dirty="0" smtClean="0">
                <a:solidFill>
                  <a:srgbClr val="FF0000"/>
                </a:solidFill>
              </a:rPr>
              <a:t>losses</a:t>
            </a:r>
          </a:p>
          <a:p>
            <a:pPr marL="344488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Electron cloud </a:t>
            </a:r>
            <a:r>
              <a:rPr lang="en-US" dirty="0" smtClean="0">
                <a:solidFill>
                  <a:schemeClr val="tx2"/>
                </a:solidFill>
              </a:rPr>
              <a:t>is developing in some of the equipment in </a:t>
            </a:r>
            <a:r>
              <a:rPr lang="en-US" b="1" dirty="0" smtClean="0">
                <a:solidFill>
                  <a:srgbClr val="FF0000"/>
                </a:solidFill>
              </a:rPr>
              <a:t>Point 5</a:t>
            </a:r>
            <a:r>
              <a:rPr lang="en-US" dirty="0" smtClean="0">
                <a:solidFill>
                  <a:schemeClr val="tx2"/>
                </a:solidFill>
              </a:rPr>
              <a:t> (UA9, BBLR, e-cloud equipment, not entirely conditioned, frequently vented)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19"/>
          <p:cNvCxnSpPr>
            <a:stCxn id="48" idx="1"/>
          </p:cNvCxnSpPr>
          <p:nvPr/>
        </p:nvCxnSpPr>
        <p:spPr>
          <a:xfrm flipH="1" flipV="1">
            <a:off x="4267200" y="3733800"/>
            <a:ext cx="609600" cy="16356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stCxn id="48" idx="1"/>
          </p:cNvCxnSpPr>
          <p:nvPr/>
        </p:nvCxnSpPr>
        <p:spPr>
          <a:xfrm flipH="1">
            <a:off x="4267200" y="3897362"/>
            <a:ext cx="609600" cy="82703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Analysis\SPS_Scrubbing_run_2012_analysis\c02_low_voltage_7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930140"/>
            <a:ext cx="10058400" cy="5364480"/>
          </a:xfrm>
          <a:prstGeom prst="rect">
            <a:avLst/>
          </a:prstGeom>
          <a:noFill/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3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5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30"/>
          <p:cNvGrpSpPr/>
          <p:nvPr/>
        </p:nvGrpSpPr>
        <p:grpSpPr>
          <a:xfrm>
            <a:off x="5688533" y="3789856"/>
            <a:ext cx="2895600" cy="1962150"/>
            <a:chOff x="5688533" y="3789856"/>
            <a:chExt cx="2895600" cy="1962150"/>
          </a:xfrm>
        </p:grpSpPr>
        <p:grpSp>
          <p:nvGrpSpPr>
            <p:cNvPr id="4" name="Gruppo 15"/>
            <p:cNvGrpSpPr/>
            <p:nvPr/>
          </p:nvGrpSpPr>
          <p:grpSpPr>
            <a:xfrm>
              <a:off x="56885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4" name="Connettore 1 53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o 18"/>
            <p:cNvGrpSpPr/>
            <p:nvPr/>
          </p:nvGrpSpPr>
          <p:grpSpPr>
            <a:xfrm>
              <a:off x="62536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2" name="Connettore 1 51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o 21"/>
            <p:cNvGrpSpPr/>
            <p:nvPr/>
          </p:nvGrpSpPr>
          <p:grpSpPr>
            <a:xfrm>
              <a:off x="67997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50" name="Connettore 1 49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o 24"/>
            <p:cNvGrpSpPr/>
            <p:nvPr/>
          </p:nvGrpSpPr>
          <p:grpSpPr>
            <a:xfrm>
              <a:off x="73585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8" name="Connettore 1 47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o 27"/>
            <p:cNvGrpSpPr/>
            <p:nvPr/>
          </p:nvGrpSpPr>
          <p:grpSpPr>
            <a:xfrm>
              <a:off x="79173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6" name="Connettore 1 45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o 30"/>
            <p:cNvGrpSpPr/>
            <p:nvPr/>
          </p:nvGrpSpPr>
          <p:grpSpPr>
            <a:xfrm>
              <a:off x="84698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44" name="Connettore 1 43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losses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1143000" y="434370"/>
            <a:ext cx="784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low RF voltage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3" name="TextBox 15"/>
          <p:cNvSpPr txBox="1"/>
          <p:nvPr/>
        </p:nvSpPr>
        <p:spPr>
          <a:xfrm>
            <a:off x="4876800" y="2743200"/>
            <a:ext cx="4038600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4488" indent="-344488"/>
            <a:r>
              <a:rPr lang="en-US" b="1" dirty="0" smtClean="0">
                <a:solidFill>
                  <a:srgbClr val="FF0000"/>
                </a:solidFill>
              </a:rPr>
              <a:t>Opposite behavior! </a:t>
            </a:r>
            <a:r>
              <a:rPr lang="en-US" dirty="0" smtClean="0">
                <a:solidFill>
                  <a:schemeClr val="tx2"/>
                </a:solidFill>
              </a:rPr>
              <a:t>Can be explained if:</a:t>
            </a:r>
            <a:endParaRPr lang="en-US" dirty="0" smtClean="0">
              <a:solidFill>
                <a:srgbClr val="FF0000"/>
              </a:solidFill>
            </a:endParaRP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 the </a:t>
            </a:r>
            <a:r>
              <a:rPr lang="en-US" b="1" dirty="0" smtClean="0">
                <a:solidFill>
                  <a:srgbClr val="FF0000"/>
                </a:solidFill>
              </a:rPr>
              <a:t>arcs</a:t>
            </a:r>
            <a:r>
              <a:rPr lang="en-US" dirty="0" smtClean="0">
                <a:solidFill>
                  <a:schemeClr val="tx2"/>
                </a:solidFill>
              </a:rPr>
              <a:t> we are dominated by </a:t>
            </a:r>
            <a:r>
              <a:rPr lang="en-US" b="1" dirty="0" smtClean="0">
                <a:solidFill>
                  <a:srgbClr val="FF0000"/>
                </a:solidFill>
              </a:rPr>
              <a:t>losses</a:t>
            </a:r>
          </a:p>
          <a:p>
            <a:pPr marL="344488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Electron cloud </a:t>
            </a:r>
            <a:r>
              <a:rPr lang="en-US" dirty="0" smtClean="0">
                <a:solidFill>
                  <a:schemeClr val="tx2"/>
                </a:solidFill>
              </a:rPr>
              <a:t>is developing in some of the equipment in </a:t>
            </a:r>
            <a:r>
              <a:rPr lang="en-US" b="1" dirty="0" smtClean="0">
                <a:solidFill>
                  <a:srgbClr val="FF0000"/>
                </a:solidFill>
              </a:rPr>
              <a:t>Point 5</a:t>
            </a:r>
            <a:r>
              <a:rPr lang="en-US" dirty="0" smtClean="0">
                <a:solidFill>
                  <a:schemeClr val="tx2"/>
                </a:solidFill>
              </a:rPr>
              <a:t> (UA9, BBLR, e-cloud equipment, not entirely conditioned, frequently vented)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19"/>
          <p:cNvCxnSpPr>
            <a:stCxn id="33" idx="1"/>
          </p:cNvCxnSpPr>
          <p:nvPr/>
        </p:nvCxnSpPr>
        <p:spPr>
          <a:xfrm flipH="1" flipV="1">
            <a:off x="4267200" y="3733800"/>
            <a:ext cx="609600" cy="16356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19"/>
          <p:cNvCxnSpPr>
            <a:stCxn id="33" idx="1"/>
          </p:cNvCxnSpPr>
          <p:nvPr/>
        </p:nvCxnSpPr>
        <p:spPr>
          <a:xfrm flipH="1">
            <a:off x="4267200" y="3897362"/>
            <a:ext cx="609600" cy="82703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nalysis\SPS_Scrubbing_run_2012_analysis\c05_instabQ26_22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48" y="932688"/>
            <a:ext cx="10058400" cy="5364480"/>
          </a:xfrm>
          <a:prstGeom prst="rect">
            <a:avLst/>
          </a:prstGeom>
          <a:noFill/>
        </p:spPr>
      </p:pic>
      <p:grpSp>
        <p:nvGrpSpPr>
          <p:cNvPr id="11" name="Gruppo 10"/>
          <p:cNvGrpSpPr/>
          <p:nvPr/>
        </p:nvGrpSpPr>
        <p:grpSpPr>
          <a:xfrm>
            <a:off x="5688533" y="3789856"/>
            <a:ext cx="2895600" cy="1962150"/>
            <a:chOff x="5688533" y="3789856"/>
            <a:chExt cx="2895600" cy="1962150"/>
          </a:xfrm>
        </p:grpSpPr>
        <p:grpSp>
          <p:nvGrpSpPr>
            <p:cNvPr id="12" name="Gruppo 15"/>
            <p:cNvGrpSpPr/>
            <p:nvPr/>
          </p:nvGrpSpPr>
          <p:grpSpPr>
            <a:xfrm>
              <a:off x="56885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8" name="Connettore 1 27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o 18"/>
            <p:cNvGrpSpPr/>
            <p:nvPr/>
          </p:nvGrpSpPr>
          <p:grpSpPr>
            <a:xfrm>
              <a:off x="62536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6" name="Connettore 1 25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o 21"/>
            <p:cNvGrpSpPr/>
            <p:nvPr/>
          </p:nvGrpSpPr>
          <p:grpSpPr>
            <a:xfrm>
              <a:off x="67997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4" name="Connettore 1 23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o 24"/>
            <p:cNvGrpSpPr/>
            <p:nvPr/>
          </p:nvGrpSpPr>
          <p:grpSpPr>
            <a:xfrm>
              <a:off x="73585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2" name="Connettore 1 21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o 27"/>
            <p:cNvGrpSpPr/>
            <p:nvPr/>
          </p:nvGrpSpPr>
          <p:grpSpPr>
            <a:xfrm>
              <a:off x="79173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0" name="Connettore 1 19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o 30"/>
            <p:cNvGrpSpPr/>
            <p:nvPr/>
          </p:nvGrpSpPr>
          <p:grpSpPr>
            <a:xfrm>
              <a:off x="84698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18" name="Connettore 1 17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2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ttangolo 34"/>
          <p:cNvSpPr/>
          <p:nvPr/>
        </p:nvSpPr>
        <p:spPr>
          <a:xfrm>
            <a:off x="1143000" y="434370"/>
            <a:ext cx="784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low vertical chromaticity (&lt;0.05), transverse instability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losses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Analysis\SPS_Scrubbing_run_2012_analysis\c06_batch position_2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48" y="932688"/>
            <a:ext cx="10058400" cy="5364480"/>
          </a:xfrm>
          <a:prstGeom prst="rect">
            <a:avLst/>
          </a:prstGeom>
          <a:noFill/>
        </p:spPr>
      </p:pic>
      <p:grpSp>
        <p:nvGrpSpPr>
          <p:cNvPr id="11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2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batch position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Analysis\SPS_Scrubbing_run_2012_analysis\c06_batch position_2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48" y="932688"/>
            <a:ext cx="10058400" cy="5364480"/>
          </a:xfrm>
          <a:prstGeom prst="rect">
            <a:avLst/>
          </a:prstGeom>
          <a:noFill/>
        </p:spPr>
      </p:pic>
      <p:grpSp>
        <p:nvGrpSpPr>
          <p:cNvPr id="22" name="Gruppo 15"/>
          <p:cNvGrpSpPr/>
          <p:nvPr/>
        </p:nvGrpSpPr>
        <p:grpSpPr>
          <a:xfrm>
            <a:off x="5688533" y="3789856"/>
            <a:ext cx="2895600" cy="1962150"/>
            <a:chOff x="5688533" y="3789856"/>
            <a:chExt cx="2895600" cy="1962150"/>
          </a:xfrm>
        </p:grpSpPr>
        <p:grpSp>
          <p:nvGrpSpPr>
            <p:cNvPr id="23" name="Gruppo 15"/>
            <p:cNvGrpSpPr/>
            <p:nvPr/>
          </p:nvGrpSpPr>
          <p:grpSpPr>
            <a:xfrm>
              <a:off x="56885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9" name="Connettore 1 38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o 18"/>
            <p:cNvGrpSpPr/>
            <p:nvPr/>
          </p:nvGrpSpPr>
          <p:grpSpPr>
            <a:xfrm>
              <a:off x="62536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7" name="Connettore 1 36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o 21"/>
            <p:cNvGrpSpPr/>
            <p:nvPr/>
          </p:nvGrpSpPr>
          <p:grpSpPr>
            <a:xfrm>
              <a:off x="67997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5" name="Connettore 1 34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o 24"/>
            <p:cNvGrpSpPr/>
            <p:nvPr/>
          </p:nvGrpSpPr>
          <p:grpSpPr>
            <a:xfrm>
              <a:off x="73585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3" name="Connettore 1 32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o 27"/>
            <p:cNvGrpSpPr/>
            <p:nvPr/>
          </p:nvGrpSpPr>
          <p:grpSpPr>
            <a:xfrm>
              <a:off x="791738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31" name="Connettore 1 30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o 30"/>
            <p:cNvGrpSpPr/>
            <p:nvPr/>
          </p:nvGrpSpPr>
          <p:grpSpPr>
            <a:xfrm>
              <a:off x="8469833" y="3789856"/>
              <a:ext cx="114300" cy="1962150"/>
              <a:chOff x="1339850" y="2374900"/>
              <a:chExt cx="114300" cy="1981200"/>
            </a:xfrm>
          </p:grpSpPr>
          <p:cxnSp>
            <p:nvCxnSpPr>
              <p:cNvPr id="29" name="Connettore 1 28"/>
              <p:cNvCxnSpPr/>
              <p:nvPr/>
            </p:nvCxnSpPr>
            <p:spPr>
              <a:xfrm flipV="1">
                <a:off x="13398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V="1">
                <a:off x="1454150" y="2374900"/>
                <a:ext cx="0" cy="19812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2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effect of batch position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5105400" y="3581400"/>
            <a:ext cx="403860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4488" indent="-344488"/>
            <a:r>
              <a:rPr lang="en-US" b="1" dirty="0" smtClean="0">
                <a:solidFill>
                  <a:srgbClr val="FF0000"/>
                </a:solidFill>
              </a:rPr>
              <a:t>Small effect bat reproducible:</a:t>
            </a:r>
            <a:endParaRPr lang="en-US" dirty="0" smtClean="0">
              <a:solidFill>
                <a:srgbClr val="FF0000"/>
              </a:solidFill>
            </a:endParaRP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Probably there is a small contribution of the electron cloud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9"/>
          <p:cNvCxnSpPr>
            <a:stCxn id="17" idx="1"/>
          </p:cNvCxnSpPr>
          <p:nvPr/>
        </p:nvCxnSpPr>
        <p:spPr>
          <a:xfrm flipH="1" flipV="1">
            <a:off x="4343400" y="3581400"/>
            <a:ext cx="762000" cy="461665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9"/>
          <p:cNvCxnSpPr>
            <a:stCxn id="17" idx="1"/>
          </p:cNvCxnSpPr>
          <p:nvPr/>
        </p:nvCxnSpPr>
        <p:spPr>
          <a:xfrm flipH="1">
            <a:off x="4343400" y="4043065"/>
            <a:ext cx="762000" cy="1214735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933838" y="30480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14400" y="4648200"/>
            <a:ext cx="85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Point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Analysis\SPS_Scrubbing_run_2012_analysis\press_vs_tot_int_Nbatches_high_int_BA5_er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510"/>
            <a:ext cx="4572000" cy="3429000"/>
          </a:xfrm>
          <a:prstGeom prst="rect">
            <a:avLst/>
          </a:prstGeom>
          <a:noFill/>
        </p:spPr>
      </p:pic>
      <p:pic>
        <p:nvPicPr>
          <p:cNvPr id="3077" name="Picture 5" descr="E:\Analysis\SPS_Scrubbing_run_2012_analysis\press_vs_tot_int_Nbatches_high_int_arcs_er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3754"/>
            <a:ext cx="4572000" cy="3429000"/>
          </a:xfrm>
          <a:prstGeom prst="rect">
            <a:avLst/>
          </a:prstGeom>
          <a:noFill/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“Ultimate intensity”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beam, 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23s cycle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8001000" y="863769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715000" y="863769"/>
            <a:ext cx="76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419600" y="558969"/>
            <a:ext cx="1295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1.2e11 ppb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781800" y="533400"/>
            <a:ext cx="1295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1.8e11 ppb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066800" y="4136280"/>
            <a:ext cx="609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72b.</a:t>
            </a:r>
            <a:endParaRPr lang="en-US" dirty="0"/>
          </a:p>
        </p:txBody>
      </p:sp>
      <p:sp>
        <p:nvSpPr>
          <p:cNvPr id="20" name="Rettangolo 19"/>
          <p:cNvSpPr/>
          <p:nvPr/>
        </p:nvSpPr>
        <p:spPr>
          <a:xfrm>
            <a:off x="1828800" y="4136280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144b.</a:t>
            </a:r>
            <a:endParaRPr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2667000" y="41148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216b.</a:t>
            </a: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3429000" y="41148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288b.</a:t>
            </a:r>
            <a:endParaRPr lang="en-US" dirty="0"/>
          </a:p>
        </p:txBody>
      </p:sp>
      <p:sp>
        <p:nvSpPr>
          <p:cNvPr id="23" name="Rettangolo 22"/>
          <p:cNvSpPr/>
          <p:nvPr/>
        </p:nvSpPr>
        <p:spPr>
          <a:xfrm>
            <a:off x="5791200" y="3352800"/>
            <a:ext cx="609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72b.</a:t>
            </a: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6934200" y="20574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144b.</a:t>
            </a:r>
            <a:endParaRPr lang="en-US" dirty="0"/>
          </a:p>
        </p:txBody>
      </p:sp>
      <p:sp>
        <p:nvSpPr>
          <p:cNvPr id="26" name="Rettangolo 25"/>
          <p:cNvSpPr/>
          <p:nvPr/>
        </p:nvSpPr>
        <p:spPr>
          <a:xfrm>
            <a:off x="5676900" y="1936750"/>
            <a:ext cx="6477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/>
          <a:srcRect l="42719" t="2917" r="5131" b="2917"/>
          <a:stretch>
            <a:fillRect/>
          </a:stretch>
        </p:blipFill>
        <p:spPr bwMode="auto">
          <a:xfrm>
            <a:off x="5746750" y="1934453"/>
            <a:ext cx="539750" cy="12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Analysis\SPS_Scrubbing_run_2012_analysis\press_vs_tot_int_Nbatches_high_int_BA5_er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510"/>
            <a:ext cx="4572000" cy="3429000"/>
          </a:xfrm>
          <a:prstGeom prst="rect">
            <a:avLst/>
          </a:prstGeom>
          <a:noFill/>
        </p:spPr>
      </p:pic>
      <p:pic>
        <p:nvPicPr>
          <p:cNvPr id="3077" name="Picture 5" descr="E:\Analysis\SPS_Scrubbing_run_2012_analysis\press_vs_tot_int_Nbatches_high_int_arcs_er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3754"/>
            <a:ext cx="4572000" cy="3429000"/>
          </a:xfrm>
          <a:prstGeom prst="rect">
            <a:avLst/>
          </a:prstGeom>
          <a:noFill/>
        </p:spPr>
      </p:pic>
      <p:grpSp>
        <p:nvGrpSpPr>
          <p:cNvPr id="5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“Ultimate intensity”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beam, 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23s cycle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8001000" y="863769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715000" y="863769"/>
            <a:ext cx="76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419600" y="558969"/>
            <a:ext cx="1295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1.2e11 ppb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781800" y="533400"/>
            <a:ext cx="1295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1.8e11 ppb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066800" y="4136280"/>
            <a:ext cx="609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72b.</a:t>
            </a:r>
            <a:endParaRPr lang="en-US" dirty="0"/>
          </a:p>
        </p:txBody>
      </p:sp>
      <p:sp>
        <p:nvSpPr>
          <p:cNvPr id="20" name="Rettangolo 19"/>
          <p:cNvSpPr/>
          <p:nvPr/>
        </p:nvSpPr>
        <p:spPr>
          <a:xfrm>
            <a:off x="1828800" y="4136280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144b.</a:t>
            </a:r>
            <a:endParaRPr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2667000" y="41148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216b.</a:t>
            </a: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3429000" y="41148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288b.</a:t>
            </a:r>
            <a:endParaRPr lang="en-US" dirty="0"/>
          </a:p>
        </p:txBody>
      </p:sp>
      <p:sp>
        <p:nvSpPr>
          <p:cNvPr id="23" name="Rettangolo 22"/>
          <p:cNvSpPr/>
          <p:nvPr/>
        </p:nvSpPr>
        <p:spPr>
          <a:xfrm>
            <a:off x="5791200" y="3352800"/>
            <a:ext cx="609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72b.</a:t>
            </a: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6934200" y="20574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144b.</a:t>
            </a:r>
            <a:endParaRPr lang="en-US" dirty="0"/>
          </a:p>
        </p:txBody>
      </p:sp>
      <p:grpSp>
        <p:nvGrpSpPr>
          <p:cNvPr id="31" name="Gruppo 30"/>
          <p:cNvGrpSpPr/>
          <p:nvPr/>
        </p:nvGrpSpPr>
        <p:grpSpPr>
          <a:xfrm>
            <a:off x="228600" y="1371600"/>
            <a:ext cx="4572000" cy="4800600"/>
            <a:chOff x="228600" y="1676400"/>
            <a:chExt cx="4572000" cy="4800600"/>
          </a:xfrm>
        </p:grpSpPr>
        <p:sp>
          <p:nvSpPr>
            <p:cNvPr id="27" name="TextBox 15"/>
            <p:cNvSpPr txBox="1"/>
            <p:nvPr/>
          </p:nvSpPr>
          <p:spPr>
            <a:xfrm>
              <a:off x="228600" y="1676400"/>
              <a:ext cx="4572000" cy="4800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4488" indent="-344488">
                <a:buFont typeface="Arial" pitchFamily="34" charset="0"/>
                <a:buChar char="•"/>
              </a:pPr>
              <a:endParaRPr lang="en-U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304800" y="4397276"/>
              <a:ext cx="4343400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4488" indent="-344488"/>
              <a:r>
                <a:rPr lang="en-US" b="1" dirty="0" smtClean="0">
                  <a:solidFill>
                    <a:srgbClr val="FF0000"/>
                  </a:solidFill>
                </a:rPr>
                <a:t>Much stronger pressure rise in the arcs: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marL="344488" indent="-344488"/>
              <a:r>
                <a:rPr lang="en-US" dirty="0" smtClean="0">
                  <a:solidFill>
                    <a:schemeClr val="tx2"/>
                  </a:solidFill>
                </a:rPr>
                <a:t>Compatible with </a:t>
              </a:r>
              <a:r>
                <a:rPr lang="en-US" b="1" dirty="0" smtClean="0">
                  <a:solidFill>
                    <a:srgbClr val="FF0000"/>
                  </a:solidFill>
                </a:rPr>
                <a:t>e-cloud</a:t>
              </a:r>
              <a:r>
                <a:rPr lang="en-US" dirty="0" smtClean="0">
                  <a:solidFill>
                    <a:schemeClr val="tx2"/>
                  </a:solidFill>
                </a:rPr>
                <a:t>:</a:t>
              </a:r>
            </a:p>
            <a:p>
              <a:pPr marL="344488" indent="-344488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</a:rPr>
                <a:t>for higher intensity the e-cloud can </a:t>
              </a:r>
              <a:r>
                <a:rPr lang="en-US" b="1" dirty="0" smtClean="0">
                  <a:solidFill>
                    <a:srgbClr val="FF0000"/>
                  </a:solidFill>
                </a:rPr>
                <a:t>extend to non conditioned regions</a:t>
              </a:r>
            </a:p>
          </p:txBody>
        </p:sp>
      </p:grpSp>
      <p:pic>
        <p:nvPicPr>
          <p:cNvPr id="32" name="Picture 2" descr="E:\Analysis\SPS_Scrubbing_run_2012_analysis\stripes_int_scan_ecm2b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3657600" cy="2743200"/>
          </a:xfrm>
          <a:prstGeom prst="rect">
            <a:avLst/>
          </a:prstGeom>
          <a:noFill/>
        </p:spPr>
      </p:pic>
      <p:pic>
        <p:nvPicPr>
          <p:cNvPr id="33" name="Picture 3" descr="E:\Analysis\SPS_Scrubbing_run_2012_analysis\stripes_int_scan_ecm2b_legend2.png"/>
          <p:cNvPicPr>
            <a:picLocks noChangeAspect="1" noChangeArrowheads="1"/>
          </p:cNvPicPr>
          <p:nvPr/>
        </p:nvPicPr>
        <p:blipFill>
          <a:blip r:embed="rId6" cstate="print"/>
          <a:srcRect l="60208" t="11574" r="11458" b="73981"/>
          <a:stretch>
            <a:fillRect/>
          </a:stretch>
        </p:blipFill>
        <p:spPr bwMode="auto">
          <a:xfrm>
            <a:off x="3505200" y="1676400"/>
            <a:ext cx="1173480" cy="448684"/>
          </a:xfrm>
          <a:prstGeom prst="rect">
            <a:avLst/>
          </a:prstGeom>
          <a:noFill/>
        </p:spPr>
      </p:pic>
      <p:sp>
        <p:nvSpPr>
          <p:cNvPr id="34" name="Rettangolo 33"/>
          <p:cNvSpPr/>
          <p:nvPr/>
        </p:nvSpPr>
        <p:spPr>
          <a:xfrm>
            <a:off x="5676900" y="1936750"/>
            <a:ext cx="6477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/>
          <a:srcRect l="42719" t="2917" r="5131" b="2917"/>
          <a:stretch>
            <a:fillRect/>
          </a:stretch>
        </p:blipFill>
        <p:spPr bwMode="auto">
          <a:xfrm>
            <a:off x="5746750" y="1934453"/>
            <a:ext cx="539750" cy="12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Analysis\SPS_Scrubbing_run_2012_analysis\press_vs_tot_int_Nbatches_high_int_BA5_er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510"/>
            <a:ext cx="4572000" cy="3429000"/>
          </a:xfrm>
          <a:prstGeom prst="rect">
            <a:avLst/>
          </a:prstGeom>
          <a:noFill/>
        </p:spPr>
      </p:pic>
      <p:pic>
        <p:nvPicPr>
          <p:cNvPr id="3077" name="Picture 5" descr="E:\Analysis\SPS_Scrubbing_run_2012_analysis\press_vs_tot_int_Nbatches_high_int_arcs_er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3754"/>
            <a:ext cx="4572000" cy="3429000"/>
          </a:xfrm>
          <a:prstGeom prst="rect">
            <a:avLst/>
          </a:prstGeom>
          <a:noFill/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Dynamic pressure rise – “Ultimate intensity”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beam, 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23s cycle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8001000" y="863769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715000" y="863769"/>
            <a:ext cx="76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419600" y="558969"/>
            <a:ext cx="1295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1.2e11 ppb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781800" y="533400"/>
            <a:ext cx="1295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1.8e11 ppb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066800" y="4136280"/>
            <a:ext cx="609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72b.</a:t>
            </a:r>
            <a:endParaRPr lang="en-US" dirty="0"/>
          </a:p>
        </p:txBody>
      </p:sp>
      <p:sp>
        <p:nvSpPr>
          <p:cNvPr id="20" name="Rettangolo 19"/>
          <p:cNvSpPr/>
          <p:nvPr/>
        </p:nvSpPr>
        <p:spPr>
          <a:xfrm>
            <a:off x="1828800" y="4136280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144b.</a:t>
            </a:r>
            <a:endParaRPr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2667000" y="41148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216b.</a:t>
            </a: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3429000" y="41148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288b.</a:t>
            </a:r>
            <a:endParaRPr lang="en-US" dirty="0"/>
          </a:p>
        </p:txBody>
      </p:sp>
      <p:sp>
        <p:nvSpPr>
          <p:cNvPr id="23" name="Rettangolo 22"/>
          <p:cNvSpPr/>
          <p:nvPr/>
        </p:nvSpPr>
        <p:spPr>
          <a:xfrm>
            <a:off x="5791200" y="3352800"/>
            <a:ext cx="609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72b.</a:t>
            </a: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6934200" y="2057400"/>
            <a:ext cx="83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144b.</a:t>
            </a:r>
            <a:endParaRPr lang="en-US" dirty="0"/>
          </a:p>
        </p:txBody>
      </p:sp>
      <p:grpSp>
        <p:nvGrpSpPr>
          <p:cNvPr id="3" name="Gruppo 30"/>
          <p:cNvGrpSpPr/>
          <p:nvPr/>
        </p:nvGrpSpPr>
        <p:grpSpPr>
          <a:xfrm>
            <a:off x="228600" y="1371600"/>
            <a:ext cx="4572000" cy="4800600"/>
            <a:chOff x="228600" y="1676400"/>
            <a:chExt cx="4572000" cy="4800600"/>
          </a:xfrm>
        </p:grpSpPr>
        <p:sp>
          <p:nvSpPr>
            <p:cNvPr id="27" name="TextBox 15"/>
            <p:cNvSpPr txBox="1"/>
            <p:nvPr/>
          </p:nvSpPr>
          <p:spPr>
            <a:xfrm>
              <a:off x="228600" y="1676400"/>
              <a:ext cx="4572000" cy="4800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4488" indent="-344488">
                <a:buFont typeface="Arial" pitchFamily="34" charset="0"/>
                <a:buChar char="•"/>
              </a:pPr>
              <a:endParaRPr lang="en-U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304800" y="4397276"/>
              <a:ext cx="4343400" cy="20313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4488" indent="-344488"/>
              <a:r>
                <a:rPr lang="en-US" b="1" dirty="0" smtClean="0">
                  <a:solidFill>
                    <a:srgbClr val="FF0000"/>
                  </a:solidFill>
                </a:rPr>
                <a:t>Much stronger pressure rise in the arcs: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marL="344488" indent="-344488"/>
              <a:r>
                <a:rPr lang="en-US" dirty="0" smtClean="0">
                  <a:solidFill>
                    <a:schemeClr val="tx2"/>
                  </a:solidFill>
                </a:rPr>
                <a:t>Compatible with </a:t>
              </a:r>
              <a:r>
                <a:rPr lang="en-US" b="1" dirty="0" smtClean="0">
                  <a:solidFill>
                    <a:srgbClr val="FF0000"/>
                  </a:solidFill>
                </a:rPr>
                <a:t>e-cloud</a:t>
              </a:r>
              <a:r>
                <a:rPr lang="en-US" dirty="0" smtClean="0">
                  <a:solidFill>
                    <a:schemeClr val="tx2"/>
                  </a:solidFill>
                </a:rPr>
                <a:t>:</a:t>
              </a:r>
            </a:p>
            <a:p>
              <a:pPr marL="344488" indent="-344488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</a:rPr>
                <a:t>for higher intensity the e-cloud can </a:t>
              </a:r>
              <a:r>
                <a:rPr lang="en-US" b="1" dirty="0" smtClean="0">
                  <a:solidFill>
                    <a:srgbClr val="FF0000"/>
                  </a:solidFill>
                </a:rPr>
                <a:t>extend to non conditioned regions</a:t>
              </a:r>
            </a:p>
            <a:p>
              <a:pPr marL="344488" indent="-344488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FF0000"/>
                  </a:solidFill>
                </a:rPr>
                <a:t>Indications of conditioning </a:t>
              </a:r>
              <a:r>
                <a:rPr lang="en-US" dirty="0" smtClean="0">
                  <a:solidFill>
                    <a:schemeClr val="tx2"/>
                  </a:solidFill>
                </a:rPr>
                <a:t>were observed within a few hours of run with high intensity 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8" name="Picture 2" descr="E:\Analysis\SPS_Scrubbing_run_2012_analysis\high_int_conditioning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471" t="6054" r="8491" b="50054"/>
            <a:stretch>
              <a:fillRect/>
            </a:stretch>
          </p:blipFill>
          <p:spPr bwMode="auto">
            <a:xfrm>
              <a:off x="304800" y="1841500"/>
              <a:ext cx="4343400" cy="2209800"/>
            </a:xfrm>
            <a:prstGeom prst="rect">
              <a:avLst/>
            </a:prstGeom>
            <a:solidFill>
              <a:schemeClr val="lt1"/>
            </a:solidFill>
          </p:spPr>
        </p:pic>
        <p:pic>
          <p:nvPicPr>
            <p:cNvPr id="29" name="Picture 2" descr="E:\Analysis\SPS_Scrubbing_run_2012_analysis\high_int_conditioning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910" t="92828" r="25500" b="2883"/>
            <a:stretch>
              <a:fillRect/>
            </a:stretch>
          </p:blipFill>
          <p:spPr bwMode="auto">
            <a:xfrm>
              <a:off x="2286000" y="4127500"/>
              <a:ext cx="485775" cy="215900"/>
            </a:xfrm>
            <a:prstGeom prst="rect">
              <a:avLst/>
            </a:prstGeom>
            <a:solidFill>
              <a:schemeClr val="lt1"/>
            </a:solidFill>
          </p:spPr>
        </p:pic>
      </p:grpSp>
      <p:sp>
        <p:nvSpPr>
          <p:cNvPr id="26" name="Rettangolo 25"/>
          <p:cNvSpPr/>
          <p:nvPr/>
        </p:nvSpPr>
        <p:spPr>
          <a:xfrm>
            <a:off x="5676900" y="1936750"/>
            <a:ext cx="6477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/>
          <a:srcRect l="42719" t="2917" r="5131" b="2917"/>
          <a:stretch>
            <a:fillRect/>
          </a:stretch>
        </p:blipFill>
        <p:spPr bwMode="auto">
          <a:xfrm>
            <a:off x="5746750" y="1934453"/>
            <a:ext cx="539750" cy="12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Preliminary: effect of radial steering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50ns beam, 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 23s cycle</a:t>
            </a:r>
          </a:p>
        </p:txBody>
      </p:sp>
      <p:pic>
        <p:nvPicPr>
          <p:cNvPr id="29700" name="Picture 4" descr="http://elogbook.cern.ch/eLogbook/attach_reader?attach_id=1277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6705600" cy="5351937"/>
          </a:xfrm>
          <a:prstGeom prst="rect">
            <a:avLst/>
          </a:prstGeom>
          <a:noFill/>
        </p:spPr>
      </p:pic>
      <p:cxnSp>
        <p:nvCxnSpPr>
          <p:cNvPr id="10" name="Straight Arrow Connector 19"/>
          <p:cNvCxnSpPr/>
          <p:nvPr/>
        </p:nvCxnSpPr>
        <p:spPr>
          <a:xfrm flipH="1">
            <a:off x="4114800" y="4800600"/>
            <a:ext cx="1600200" cy="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4114800" y="4876800"/>
            <a:ext cx="156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Radial steering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Preliminary: effect of radial steering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50ns beam, 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 23s cycle</a:t>
            </a:r>
          </a:p>
        </p:txBody>
      </p:sp>
      <p:pic>
        <p:nvPicPr>
          <p:cNvPr id="29700" name="Picture 4" descr="http://elogbook.cern.ch/eLogbook/attach_reader?attach_id=1277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6705600" cy="5351937"/>
          </a:xfrm>
          <a:prstGeom prst="rect">
            <a:avLst/>
          </a:prstGeom>
          <a:noFill/>
        </p:spPr>
      </p:pic>
      <p:pic>
        <p:nvPicPr>
          <p:cNvPr id="70658" name="Picture 2" descr="http://elogbook.cern.ch/eLogbook/attach_reader?attach_id=1277107"/>
          <p:cNvPicPr>
            <a:picLocks noChangeAspect="1" noChangeArrowheads="1"/>
          </p:cNvPicPr>
          <p:nvPr/>
        </p:nvPicPr>
        <p:blipFill>
          <a:blip r:embed="rId4" cstate="print"/>
          <a:srcRect t="8743" r="23044" b="15483"/>
          <a:stretch>
            <a:fillRect/>
          </a:stretch>
        </p:blipFill>
        <p:spPr bwMode="auto">
          <a:xfrm>
            <a:off x="3581400" y="2667000"/>
            <a:ext cx="5029200" cy="3962400"/>
          </a:xfrm>
          <a:prstGeom prst="rect">
            <a:avLst/>
          </a:prstGeom>
          <a:noFill/>
        </p:spPr>
      </p:pic>
      <p:cxnSp>
        <p:nvCxnSpPr>
          <p:cNvPr id="10" name="Straight Arrow Connector 19"/>
          <p:cNvCxnSpPr/>
          <p:nvPr/>
        </p:nvCxnSpPr>
        <p:spPr>
          <a:xfrm flipH="1">
            <a:off x="6324600" y="3200400"/>
            <a:ext cx="1752600" cy="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6400800" y="3276600"/>
            <a:ext cx="156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Radial steering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Preliminary: coast 270GeV (UA9 run)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beam,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270GeV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9702" name="Picture 6" descr="http://elogbook.cern.ch/eLogbook/attach_reader?attach_id=1267910"/>
          <p:cNvPicPr>
            <a:picLocks noChangeAspect="1" noChangeArrowheads="1"/>
          </p:cNvPicPr>
          <p:nvPr/>
        </p:nvPicPr>
        <p:blipFill>
          <a:blip r:embed="rId3" cstate="print"/>
          <a:srcRect t="8411" r="22892"/>
          <a:stretch>
            <a:fillRect/>
          </a:stretch>
        </p:blipFill>
        <p:spPr bwMode="auto">
          <a:xfrm>
            <a:off x="457200" y="1295400"/>
            <a:ext cx="6019800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Introduction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65"/>
          <p:cNvSpPr/>
          <p:nvPr/>
        </p:nvSpPr>
        <p:spPr>
          <a:xfrm>
            <a:off x="1143000" y="533400"/>
            <a:ext cx="8001000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3" indent="-449263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Results of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electron cloud studies (typically 25ns beam, more focus 26GeV)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from:</a:t>
            </a:r>
          </a:p>
          <a:p>
            <a:pPr marL="688975" lvl="3" indent="-449263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2012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SPS Scrubbing Run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(26-30 March)</a:t>
            </a:r>
          </a:p>
          <a:p>
            <a:pPr marL="688975" lvl="3" indent="-449263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Dedicated MD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25 April </a:t>
            </a:r>
          </a:p>
          <a:p>
            <a:pPr marL="688975" lvl="3" indent="-449263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Floating MD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22 May</a:t>
            </a:r>
          </a:p>
          <a:p>
            <a:pPr marL="688975" lvl="3" indent="-449263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Dedicated MD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25 June</a:t>
            </a:r>
          </a:p>
          <a:p>
            <a:pPr marL="688975" lvl="3" indent="-449263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688975" lvl="3" indent="-449263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422400" lvl="3" indent="-449263">
              <a:lnSpc>
                <a:spcPct val="150000"/>
              </a:lnSpc>
              <a:spcAft>
                <a:spcPts val="600"/>
              </a:spcAft>
              <a:buFont typeface="Courier New" pitchFamily="49" charset="0"/>
              <a:buChar char="o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422400" lvl="3" indent="-449263">
              <a:lnSpc>
                <a:spcPct val="150000"/>
              </a:lnSpc>
              <a:spcAft>
                <a:spcPts val="600"/>
              </a:spcAft>
              <a:buFont typeface="Courier New" pitchFamily="49" charset="0"/>
              <a:buChar char="o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889" t="4279" r="778" b="988"/>
          <a:stretch>
            <a:fillRect/>
          </a:stretch>
        </p:blipFill>
        <p:spPr bwMode="auto">
          <a:xfrm>
            <a:off x="2057400" y="2743200"/>
            <a:ext cx="5334000" cy="38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0440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po 31"/>
          <p:cNvGrpSpPr/>
          <p:nvPr/>
        </p:nvGrpSpPr>
        <p:grpSpPr>
          <a:xfrm>
            <a:off x="533400" y="1095935"/>
            <a:ext cx="3505200" cy="3247465"/>
            <a:chOff x="5257800" y="943535"/>
            <a:chExt cx="3505200" cy="3247465"/>
          </a:xfrm>
        </p:grpSpPr>
        <p:pic>
          <p:nvPicPr>
            <p:cNvPr id="33" name="Picture 2" descr="D:\pccern_from\SPS_SEY_installations\SPS_SEY_installations\monitors_120110\XSD_all.jpg"/>
            <p:cNvPicPr>
              <a:picLocks noChangeAspect="1" noChangeArrowheads="1"/>
            </p:cNvPicPr>
            <p:nvPr/>
          </p:nvPicPr>
          <p:blipFill>
            <a:blip r:embed="rId4" cstate="print"/>
            <a:srcRect r="19048"/>
            <a:stretch>
              <a:fillRect/>
            </a:stretch>
          </p:blipFill>
          <p:spPr bwMode="auto">
            <a:xfrm>
              <a:off x="5257800" y="943535"/>
              <a:ext cx="3505200" cy="3247465"/>
            </a:xfrm>
            <a:prstGeom prst="rect">
              <a:avLst/>
            </a:prstGeom>
            <a:noFill/>
          </p:spPr>
        </p:pic>
        <p:sp>
          <p:nvSpPr>
            <p:cNvPr id="34" name="Freccia in su 33"/>
            <p:cNvSpPr/>
            <p:nvPr/>
          </p:nvSpPr>
          <p:spPr>
            <a:xfrm>
              <a:off x="57912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ccia in su 34"/>
            <p:cNvSpPr/>
            <p:nvPr/>
          </p:nvSpPr>
          <p:spPr>
            <a:xfrm flipV="1">
              <a:off x="73152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ccia in su 35"/>
            <p:cNvSpPr/>
            <p:nvPr/>
          </p:nvSpPr>
          <p:spPr>
            <a:xfrm flipV="1">
              <a:off x="77724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ccia in su 36"/>
            <p:cNvSpPr/>
            <p:nvPr/>
          </p:nvSpPr>
          <p:spPr>
            <a:xfrm>
              <a:off x="82296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ttangolo 37"/>
          <p:cNvSpPr/>
          <p:nvPr/>
        </p:nvSpPr>
        <p:spPr>
          <a:xfrm>
            <a:off x="6444928" y="762000"/>
            <a:ext cx="269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C. Y. </a:t>
            </a:r>
            <a:r>
              <a:rPr lang="en-US" dirty="0" err="1" smtClean="0">
                <a:solidFill>
                  <a:schemeClr val="tx2"/>
                </a:solidFill>
              </a:rPr>
              <a:t>Vallgren</a:t>
            </a:r>
            <a:r>
              <a:rPr lang="en-US" dirty="0" smtClean="0">
                <a:solidFill>
                  <a:schemeClr val="tx2"/>
                </a:solidFill>
              </a:rPr>
              <a:t> et al., PRSTAB</a:t>
            </a:r>
            <a:endParaRPr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457200" y="4724400"/>
            <a:ext cx="8305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Very powerful tool since they allows to measure the </a:t>
            </a:r>
            <a:r>
              <a:rPr lang="en-US" b="1" dirty="0" smtClean="0">
                <a:solidFill>
                  <a:srgbClr val="FF0000"/>
                </a:solidFill>
              </a:rPr>
              <a:t>horizontal profile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electron flux to the wall (av. over 10 – 100 ms) 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but: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It is </a:t>
            </a:r>
            <a:r>
              <a:rPr lang="en-US" b="1" dirty="0" smtClean="0">
                <a:solidFill>
                  <a:srgbClr val="FF0000"/>
                </a:solidFill>
              </a:rPr>
              <a:t>not representative of the present conditioning state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machine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holes may significantly affect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(slow down) </a:t>
            </a:r>
            <a:r>
              <a:rPr lang="en-US" b="1" dirty="0" smtClean="0">
                <a:solidFill>
                  <a:srgbClr val="FF0000"/>
                </a:solidFill>
              </a:rPr>
              <a:t>the conditioning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chamber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dependence on bunch intensity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0" y="1352551"/>
            <a:ext cx="9473184" cy="3600451"/>
            <a:chOff x="0" y="1981200"/>
            <a:chExt cx="9473184" cy="3600451"/>
          </a:xfrm>
        </p:grpSpPr>
        <p:pic>
          <p:nvPicPr>
            <p:cNvPr id="17" name="Immagine 16" descr="stripes_int_scan_ecm1a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981200"/>
              <a:ext cx="4800600" cy="3600450"/>
            </a:xfrm>
            <a:prstGeom prst="rect">
              <a:avLst/>
            </a:prstGeom>
          </p:spPr>
        </p:pic>
        <p:pic>
          <p:nvPicPr>
            <p:cNvPr id="18" name="Picture 5" descr="E:\Analysis\SPS_MD20120625_analysis\stripes_int_scan_ecm1b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2584" y="1981200"/>
              <a:ext cx="4800600" cy="3600451"/>
            </a:xfrm>
            <a:prstGeom prst="rect">
              <a:avLst/>
            </a:prstGeom>
            <a:noFill/>
          </p:spPr>
        </p:pic>
      </p:grpSp>
      <p:pic>
        <p:nvPicPr>
          <p:cNvPr id="19" name="Picture 5" descr="E:\Analysis\SPS_MD20120625_analysis\stripes_int_scan_ecm1a_legend2.png"/>
          <p:cNvPicPr>
            <a:picLocks noChangeAspect="1" noChangeArrowheads="1"/>
          </p:cNvPicPr>
          <p:nvPr/>
        </p:nvPicPr>
        <p:blipFill>
          <a:blip r:embed="rId4" cstate="print"/>
          <a:srcRect l="60156" t="11111" r="11406" b="14861"/>
          <a:stretch>
            <a:fillRect/>
          </a:stretch>
        </p:blipFill>
        <p:spPr bwMode="auto">
          <a:xfrm>
            <a:off x="3733800" y="1024891"/>
            <a:ext cx="1260645" cy="2461260"/>
          </a:xfrm>
          <a:prstGeom prst="rect">
            <a:avLst/>
          </a:prstGeom>
          <a:noFill/>
        </p:spPr>
      </p:pic>
      <p:grpSp>
        <p:nvGrpSpPr>
          <p:cNvPr id="23" name="Gruppo 22"/>
          <p:cNvGrpSpPr>
            <a:grpSpLocks noChangeAspect="1"/>
          </p:cNvGrpSpPr>
          <p:nvPr/>
        </p:nvGrpSpPr>
        <p:grpSpPr>
          <a:xfrm>
            <a:off x="1518576" y="514351"/>
            <a:ext cx="2062824" cy="1036320"/>
            <a:chOff x="117046" y="4690646"/>
            <a:chExt cx="2578530" cy="1295400"/>
          </a:xfrm>
        </p:grpSpPr>
        <p:pic>
          <p:nvPicPr>
            <p:cNvPr id="24" name="Immagine 23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09600" y="175260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grpSp>
        <p:nvGrpSpPr>
          <p:cNvPr id="27" name="Gruppo 61"/>
          <p:cNvGrpSpPr>
            <a:grpSpLocks noChangeAspect="1"/>
          </p:cNvGrpSpPr>
          <p:nvPr/>
        </p:nvGrpSpPr>
        <p:grpSpPr>
          <a:xfrm>
            <a:off x="5919653" y="457200"/>
            <a:ext cx="2081347" cy="1096948"/>
            <a:chOff x="2250646" y="4614862"/>
            <a:chExt cx="2601684" cy="1371185"/>
          </a:xfrm>
        </p:grpSpPr>
        <p:grpSp>
          <p:nvGrpSpPr>
            <p:cNvPr id="28" name="Gruppo 51"/>
            <p:cNvGrpSpPr/>
            <p:nvPr/>
          </p:nvGrpSpPr>
          <p:grpSpPr>
            <a:xfrm>
              <a:off x="2250646" y="4690647"/>
              <a:ext cx="2601684" cy="1295400"/>
              <a:chOff x="2250646" y="4690646"/>
              <a:chExt cx="2601684" cy="1295400"/>
            </a:xfrm>
          </p:grpSpPr>
          <p:pic>
            <p:nvPicPr>
              <p:cNvPr id="30" name="Immagine 29" descr="SPSchambers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31" name="Rettangolo 30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429000" y="4614862"/>
              <a:ext cx="1219200" cy="185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5334000" y="176884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381000" y="4951274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E-cloud in the central region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(important for beam quality) 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non increasing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bunch intensity (consistent with our EC model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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15"/>
          <p:cNvGrpSpPr/>
          <p:nvPr/>
        </p:nvGrpSpPr>
        <p:grpSpPr>
          <a:xfrm>
            <a:off x="0" y="1352551"/>
            <a:ext cx="9473184" cy="3600451"/>
            <a:chOff x="0" y="1981200"/>
            <a:chExt cx="9473184" cy="3600451"/>
          </a:xfrm>
        </p:grpSpPr>
        <p:pic>
          <p:nvPicPr>
            <p:cNvPr id="17" name="Immagine 16" descr="stripes_int_scan_ecm1a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981200"/>
              <a:ext cx="4800600" cy="3600450"/>
            </a:xfrm>
            <a:prstGeom prst="rect">
              <a:avLst/>
            </a:prstGeom>
          </p:spPr>
        </p:pic>
        <p:pic>
          <p:nvPicPr>
            <p:cNvPr id="18" name="Picture 5" descr="E:\Analysis\SPS_MD20120625_analysis\stripes_int_scan_ecm1b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2584" y="1981200"/>
              <a:ext cx="4800600" cy="3600451"/>
            </a:xfrm>
            <a:prstGeom prst="rect">
              <a:avLst/>
            </a:prstGeom>
            <a:noFill/>
          </p:spPr>
        </p:pic>
      </p:grpSp>
      <p:pic>
        <p:nvPicPr>
          <p:cNvPr id="19" name="Picture 5" descr="E:\Analysis\SPS_MD20120625_analysis\stripes_int_scan_ecm1a_legend2.png"/>
          <p:cNvPicPr>
            <a:picLocks noChangeAspect="1" noChangeArrowheads="1"/>
          </p:cNvPicPr>
          <p:nvPr/>
        </p:nvPicPr>
        <p:blipFill>
          <a:blip r:embed="rId4" cstate="print"/>
          <a:srcRect l="60156" t="11111" r="11406" b="14861"/>
          <a:stretch>
            <a:fillRect/>
          </a:stretch>
        </p:blipFill>
        <p:spPr bwMode="auto">
          <a:xfrm>
            <a:off x="3733800" y="1024891"/>
            <a:ext cx="1260645" cy="2461260"/>
          </a:xfrm>
          <a:prstGeom prst="rect">
            <a:avLst/>
          </a:prstGeom>
          <a:noFill/>
        </p:spPr>
      </p:pic>
      <p:grpSp>
        <p:nvGrpSpPr>
          <p:cNvPr id="3" name="Gruppo 22"/>
          <p:cNvGrpSpPr>
            <a:grpSpLocks noChangeAspect="1"/>
          </p:cNvGrpSpPr>
          <p:nvPr/>
        </p:nvGrpSpPr>
        <p:grpSpPr>
          <a:xfrm>
            <a:off x="1518576" y="514351"/>
            <a:ext cx="2062824" cy="1036320"/>
            <a:chOff x="117046" y="4690646"/>
            <a:chExt cx="2578530" cy="1295400"/>
          </a:xfrm>
        </p:grpSpPr>
        <p:pic>
          <p:nvPicPr>
            <p:cNvPr id="24" name="Immagine 23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09600" y="175260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grpSp>
        <p:nvGrpSpPr>
          <p:cNvPr id="4" name="Gruppo 61"/>
          <p:cNvGrpSpPr>
            <a:grpSpLocks noChangeAspect="1"/>
          </p:cNvGrpSpPr>
          <p:nvPr/>
        </p:nvGrpSpPr>
        <p:grpSpPr>
          <a:xfrm>
            <a:off x="5919653" y="457200"/>
            <a:ext cx="2081347" cy="1096948"/>
            <a:chOff x="2250646" y="4614862"/>
            <a:chExt cx="2601684" cy="1371185"/>
          </a:xfrm>
        </p:grpSpPr>
        <p:grpSp>
          <p:nvGrpSpPr>
            <p:cNvPr id="5" name="Gruppo 51"/>
            <p:cNvGrpSpPr/>
            <p:nvPr/>
          </p:nvGrpSpPr>
          <p:grpSpPr>
            <a:xfrm>
              <a:off x="2250646" y="4690647"/>
              <a:ext cx="2601684" cy="1295400"/>
              <a:chOff x="2250646" y="4690646"/>
              <a:chExt cx="2601684" cy="1295400"/>
            </a:xfrm>
          </p:grpSpPr>
          <p:pic>
            <p:nvPicPr>
              <p:cNvPr id="30" name="Immagine 29" descr="SPSchambers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31" name="Rettangolo 30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429000" y="4614862"/>
              <a:ext cx="1219200" cy="185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5334000" y="176884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grpSp>
        <p:nvGrpSpPr>
          <p:cNvPr id="7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381000" y="4951274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E-cloud in the central region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(important for beam quality) 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non increasing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bunch intensity (consistent with our EC model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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23" name="Ovale 22"/>
          <p:cNvSpPr/>
          <p:nvPr/>
        </p:nvSpPr>
        <p:spPr>
          <a:xfrm>
            <a:off x="2362200" y="3200400"/>
            <a:ext cx="381000" cy="1447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>
            <a:endCxn id="23" idx="0"/>
          </p:cNvCxnSpPr>
          <p:nvPr/>
        </p:nvCxnSpPr>
        <p:spPr>
          <a:xfrm flipH="1">
            <a:off x="2552700" y="1511300"/>
            <a:ext cx="939800" cy="16891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23" idx="4"/>
          </p:cNvCxnSpPr>
          <p:nvPr/>
        </p:nvCxnSpPr>
        <p:spPr>
          <a:xfrm>
            <a:off x="2552700" y="4648200"/>
            <a:ext cx="939800" cy="4953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Picture 2" descr="E:\Analysis\SPS_MD20120625_analysis\bun_int_1a_cen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524000"/>
            <a:ext cx="4800600" cy="3600450"/>
          </a:xfrm>
          <a:prstGeom prst="rect">
            <a:avLst/>
          </a:prstGeom>
          <a:solidFill>
            <a:schemeClr val="lt1"/>
          </a:solidFill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15"/>
          <p:cNvGrpSpPr/>
          <p:nvPr/>
        </p:nvGrpSpPr>
        <p:grpSpPr>
          <a:xfrm>
            <a:off x="0" y="1352551"/>
            <a:ext cx="9473184" cy="3600451"/>
            <a:chOff x="0" y="1981200"/>
            <a:chExt cx="9473184" cy="3600451"/>
          </a:xfrm>
        </p:grpSpPr>
        <p:pic>
          <p:nvPicPr>
            <p:cNvPr id="17" name="Immagine 16" descr="stripes_int_scan_ecm1a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981200"/>
              <a:ext cx="4800600" cy="3600450"/>
            </a:xfrm>
            <a:prstGeom prst="rect">
              <a:avLst/>
            </a:prstGeom>
          </p:spPr>
        </p:pic>
        <p:pic>
          <p:nvPicPr>
            <p:cNvPr id="18" name="Picture 5" descr="E:\Analysis\SPS_MD20120625_analysis\stripes_int_scan_ecm1b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2584" y="1981200"/>
              <a:ext cx="4800600" cy="3600451"/>
            </a:xfrm>
            <a:prstGeom prst="rect">
              <a:avLst/>
            </a:prstGeom>
            <a:noFill/>
          </p:spPr>
        </p:pic>
      </p:grpSp>
      <p:pic>
        <p:nvPicPr>
          <p:cNvPr id="19" name="Picture 5" descr="E:\Analysis\SPS_MD20120625_analysis\stripes_int_scan_ecm1a_legend2.png"/>
          <p:cNvPicPr>
            <a:picLocks noChangeAspect="1" noChangeArrowheads="1"/>
          </p:cNvPicPr>
          <p:nvPr/>
        </p:nvPicPr>
        <p:blipFill>
          <a:blip r:embed="rId4" cstate="print"/>
          <a:srcRect l="60156" t="11111" r="11406" b="14861"/>
          <a:stretch>
            <a:fillRect/>
          </a:stretch>
        </p:blipFill>
        <p:spPr bwMode="auto">
          <a:xfrm>
            <a:off x="3733800" y="1024891"/>
            <a:ext cx="1260645" cy="2461260"/>
          </a:xfrm>
          <a:prstGeom prst="rect">
            <a:avLst/>
          </a:prstGeom>
          <a:noFill/>
        </p:spPr>
      </p:pic>
      <p:grpSp>
        <p:nvGrpSpPr>
          <p:cNvPr id="3" name="Gruppo 22"/>
          <p:cNvGrpSpPr>
            <a:grpSpLocks noChangeAspect="1"/>
          </p:cNvGrpSpPr>
          <p:nvPr/>
        </p:nvGrpSpPr>
        <p:grpSpPr>
          <a:xfrm>
            <a:off x="1518576" y="514351"/>
            <a:ext cx="2062824" cy="1036320"/>
            <a:chOff x="117046" y="4690646"/>
            <a:chExt cx="2578530" cy="1295400"/>
          </a:xfrm>
        </p:grpSpPr>
        <p:pic>
          <p:nvPicPr>
            <p:cNvPr id="24" name="Immagine 23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09600" y="175260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grpSp>
        <p:nvGrpSpPr>
          <p:cNvPr id="4" name="Gruppo 61"/>
          <p:cNvGrpSpPr>
            <a:grpSpLocks noChangeAspect="1"/>
          </p:cNvGrpSpPr>
          <p:nvPr/>
        </p:nvGrpSpPr>
        <p:grpSpPr>
          <a:xfrm>
            <a:off x="5919653" y="457200"/>
            <a:ext cx="2081347" cy="1096948"/>
            <a:chOff x="2250646" y="4614862"/>
            <a:chExt cx="2601684" cy="1371185"/>
          </a:xfrm>
        </p:grpSpPr>
        <p:grpSp>
          <p:nvGrpSpPr>
            <p:cNvPr id="5" name="Gruppo 51"/>
            <p:cNvGrpSpPr/>
            <p:nvPr/>
          </p:nvGrpSpPr>
          <p:grpSpPr>
            <a:xfrm>
              <a:off x="2250646" y="4690647"/>
              <a:ext cx="2601684" cy="1295400"/>
              <a:chOff x="2250646" y="4690646"/>
              <a:chExt cx="2601684" cy="1295400"/>
            </a:xfrm>
          </p:grpSpPr>
          <p:pic>
            <p:nvPicPr>
              <p:cNvPr id="30" name="Immagine 29" descr="SPSchambers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31" name="Rettangolo 30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429000" y="4614862"/>
              <a:ext cx="1219200" cy="185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5334000" y="176884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grpSp>
        <p:nvGrpSpPr>
          <p:cNvPr id="7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381000" y="4951274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E-cloud in the central region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(important for beam quality) 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non increasing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bunch intensity (consistent with our EC model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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</p:txBody>
      </p:sp>
      <p:pic>
        <p:nvPicPr>
          <p:cNvPr id="22" name="Picture 2" descr="E:\Analysis\SPS_MD20120625_analysis\bun_int_1b_cen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143000"/>
            <a:ext cx="4800600" cy="3600451"/>
          </a:xfrm>
          <a:prstGeom prst="rect">
            <a:avLst/>
          </a:prstGeom>
          <a:solidFill>
            <a:schemeClr val="lt1"/>
          </a:solidFill>
          <a:ln w="28575">
            <a:solidFill>
              <a:srgbClr val="C00000"/>
            </a:solidFill>
          </a:ln>
        </p:spPr>
      </p:pic>
      <p:sp>
        <p:nvSpPr>
          <p:cNvPr id="23" name="Ovale 22"/>
          <p:cNvSpPr/>
          <p:nvPr/>
        </p:nvSpPr>
        <p:spPr>
          <a:xfrm>
            <a:off x="7010400" y="2895600"/>
            <a:ext cx="381000" cy="1447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>
            <a:endCxn id="23" idx="0"/>
          </p:cNvCxnSpPr>
          <p:nvPr/>
        </p:nvCxnSpPr>
        <p:spPr>
          <a:xfrm>
            <a:off x="6400800" y="1127760"/>
            <a:ext cx="800100" cy="17678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23" idx="4"/>
          </p:cNvCxnSpPr>
          <p:nvPr/>
        </p:nvCxnSpPr>
        <p:spPr>
          <a:xfrm flipH="1">
            <a:off x="6416040" y="4343400"/>
            <a:ext cx="784860" cy="4114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 descr="E:\Analysis\SPS_MD20120625_analysis\stripes_Nb_scan_ecm1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1341620"/>
            <a:ext cx="4800600" cy="3600450"/>
          </a:xfrm>
          <a:prstGeom prst="rect">
            <a:avLst/>
          </a:prstGeom>
          <a:noFill/>
        </p:spPr>
      </p:pic>
      <p:pic>
        <p:nvPicPr>
          <p:cNvPr id="35" name="Picture 2" descr="E:\Analysis\SPS_MD20120625_analysis\stripes_Nb_scan_ecm1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1620"/>
            <a:ext cx="4800600" cy="3600450"/>
          </a:xfrm>
          <a:prstGeom prst="rect">
            <a:avLst/>
          </a:prstGeom>
          <a:noFill/>
        </p:spPr>
      </p:pic>
      <p:pic>
        <p:nvPicPr>
          <p:cNvPr id="38" name="Picture 3" descr="E:\Analysis\SPS_MD20120625_analysis\stripes_Nb_scan_ecm1a_legend2.png"/>
          <p:cNvPicPr>
            <a:picLocks noChangeAspect="1" noChangeArrowheads="1"/>
          </p:cNvPicPr>
          <p:nvPr/>
        </p:nvPicPr>
        <p:blipFill>
          <a:blip r:embed="rId4" cstate="print"/>
          <a:srcRect l="70417" t="11944" r="11458" b="8616"/>
          <a:stretch>
            <a:fillRect/>
          </a:stretch>
        </p:blipFill>
        <p:spPr bwMode="auto">
          <a:xfrm>
            <a:off x="4038600" y="1570220"/>
            <a:ext cx="875083" cy="287655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dependence on number of  bunches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22"/>
          <p:cNvGrpSpPr>
            <a:grpSpLocks noChangeAspect="1"/>
          </p:cNvGrpSpPr>
          <p:nvPr/>
        </p:nvGrpSpPr>
        <p:grpSpPr>
          <a:xfrm>
            <a:off x="1518576" y="514351"/>
            <a:ext cx="2062824" cy="1036320"/>
            <a:chOff x="117046" y="4690646"/>
            <a:chExt cx="2578530" cy="1295400"/>
          </a:xfrm>
        </p:grpSpPr>
        <p:pic>
          <p:nvPicPr>
            <p:cNvPr id="24" name="Immagine 23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09600" y="175260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grpSp>
        <p:nvGrpSpPr>
          <p:cNvPr id="4" name="Gruppo 61"/>
          <p:cNvGrpSpPr>
            <a:grpSpLocks noChangeAspect="1"/>
          </p:cNvGrpSpPr>
          <p:nvPr/>
        </p:nvGrpSpPr>
        <p:grpSpPr>
          <a:xfrm>
            <a:off x="5919653" y="457200"/>
            <a:ext cx="2081347" cy="1096948"/>
            <a:chOff x="2250646" y="4614862"/>
            <a:chExt cx="2601684" cy="1371185"/>
          </a:xfrm>
        </p:grpSpPr>
        <p:grpSp>
          <p:nvGrpSpPr>
            <p:cNvPr id="5" name="Gruppo 51"/>
            <p:cNvGrpSpPr/>
            <p:nvPr/>
          </p:nvGrpSpPr>
          <p:grpSpPr>
            <a:xfrm>
              <a:off x="2250646" y="4690647"/>
              <a:ext cx="2601684" cy="1295400"/>
              <a:chOff x="2250646" y="4690646"/>
              <a:chExt cx="2601684" cy="1295400"/>
            </a:xfrm>
          </p:grpSpPr>
          <p:pic>
            <p:nvPicPr>
              <p:cNvPr id="30" name="Immagine 29" descr="SPSchambers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31" name="Rettangolo 30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429000" y="4614862"/>
              <a:ext cx="1219200" cy="185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5334000" y="176884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grpSp>
        <p:nvGrpSpPr>
          <p:cNvPr id="7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381000" y="4951274"/>
            <a:ext cx="8001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225ns gap is not enough to decouple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Analysis\SPS_Scrubbing_run_2012_analysis\stripes_microbatch_ecm2b_legend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7228" y="762000"/>
            <a:ext cx="4800600" cy="3600451"/>
          </a:xfrm>
          <a:prstGeom prst="rect">
            <a:avLst/>
          </a:prstGeom>
          <a:noFill/>
        </p:spPr>
      </p:pic>
      <p:pic>
        <p:nvPicPr>
          <p:cNvPr id="22" name="Picture 5" descr="E:\Analysis\SPS_Scrubbing_run_2012_analysis\stripes_nominal_ecm2b_legend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4800600" cy="360045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“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microbatches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09600" y="1143000"/>
            <a:ext cx="1143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Nominal</a:t>
            </a:r>
          </a:p>
        </p:txBody>
      </p:sp>
      <p:grpSp>
        <p:nvGrpSpPr>
          <p:cNvPr id="5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tangolo 27"/>
          <p:cNvSpPr/>
          <p:nvPr/>
        </p:nvSpPr>
        <p:spPr>
          <a:xfrm>
            <a:off x="5289030" y="1143000"/>
            <a:ext cx="141657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5048106" y="4400550"/>
            <a:ext cx="3867294" cy="2381250"/>
            <a:chOff x="2895600" y="1676400"/>
            <a:chExt cx="4114800" cy="2533650"/>
          </a:xfrm>
        </p:grpSpPr>
        <p:pic>
          <p:nvPicPr>
            <p:cNvPr id="33" name="Picture 2" descr="E:\Analysis\SPS_Scrubbing_run_2012_analysis\c12_microbatch_vs_nominal_840.png"/>
            <p:cNvPicPr>
              <a:picLocks noChangeAspect="1" noChangeArrowheads="1"/>
            </p:cNvPicPr>
            <p:nvPr/>
          </p:nvPicPr>
          <p:blipFill>
            <a:blip r:embed="rId5" cstate="print"/>
            <a:srcRect l="51020" t="5365" r="7884" b="47190"/>
            <a:stretch>
              <a:fillRect/>
            </a:stretch>
          </p:blipFill>
          <p:spPr bwMode="auto">
            <a:xfrm>
              <a:off x="2895600" y="1676400"/>
              <a:ext cx="4114800" cy="2533650"/>
            </a:xfrm>
            <a:prstGeom prst="rect">
              <a:avLst/>
            </a:prstGeom>
            <a:noFill/>
          </p:spPr>
        </p:pic>
        <p:sp>
          <p:nvSpPr>
            <p:cNvPr id="36" name="Rettangolo 35"/>
            <p:cNvSpPr/>
            <p:nvPr/>
          </p:nvSpPr>
          <p:spPr>
            <a:xfrm>
              <a:off x="2971800" y="4133850"/>
              <a:ext cx="45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228600" y="4404983"/>
            <a:ext cx="4321479" cy="2376817"/>
            <a:chOff x="228600" y="4404983"/>
            <a:chExt cx="4321479" cy="2376817"/>
          </a:xfrm>
        </p:grpSpPr>
        <p:grpSp>
          <p:nvGrpSpPr>
            <p:cNvPr id="42" name="Gruppo 41"/>
            <p:cNvGrpSpPr/>
            <p:nvPr/>
          </p:nvGrpSpPr>
          <p:grpSpPr>
            <a:xfrm>
              <a:off x="228600" y="4404983"/>
              <a:ext cx="4321479" cy="2376817"/>
              <a:chOff x="3581400" y="2652383"/>
              <a:chExt cx="4321479" cy="2376817"/>
            </a:xfrm>
          </p:grpSpPr>
          <p:pic>
            <p:nvPicPr>
              <p:cNvPr id="39" name="Picture 2" descr="E:\Analysis\SPS_Scrubbing_run_2012_analysis\c12_microbatch_vs_nominal_580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8706" t="5708" r="5632" b="47203"/>
              <a:stretch>
                <a:fillRect/>
              </a:stretch>
            </p:blipFill>
            <p:spPr bwMode="auto">
              <a:xfrm>
                <a:off x="3581400" y="2652383"/>
                <a:ext cx="4321479" cy="2376817"/>
              </a:xfrm>
              <a:prstGeom prst="rect">
                <a:avLst/>
              </a:prstGeom>
              <a:noFill/>
            </p:spPr>
          </p:pic>
          <p:sp>
            <p:nvSpPr>
              <p:cNvPr id="41" name="Rettangolo 40"/>
              <p:cNvSpPr/>
              <p:nvPr/>
            </p:nvSpPr>
            <p:spPr>
              <a:xfrm>
                <a:off x="3962400" y="4876800"/>
                <a:ext cx="429699" cy="716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ttangolo 42"/>
            <p:cNvSpPr/>
            <p:nvPr/>
          </p:nvSpPr>
          <p:spPr>
            <a:xfrm>
              <a:off x="533400" y="6705600"/>
              <a:ext cx="429699" cy="71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Analysis\SPS_Scrubbing_run_2012_analysis\stripes_microbatch_ecm2b_legend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7228" y="762000"/>
            <a:ext cx="4800600" cy="3600451"/>
          </a:xfrm>
          <a:prstGeom prst="rect">
            <a:avLst/>
          </a:prstGeom>
          <a:noFill/>
        </p:spPr>
      </p:pic>
      <p:pic>
        <p:nvPicPr>
          <p:cNvPr id="22" name="Picture 5" descr="E:\Analysis\SPS_Scrubbing_run_2012_analysis\stripes_nominal_ecm2b_legend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4800600" cy="360045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“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microbatches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09600" y="1143000"/>
            <a:ext cx="1143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Nominal</a:t>
            </a: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tangolo 27"/>
          <p:cNvSpPr/>
          <p:nvPr/>
        </p:nvSpPr>
        <p:spPr>
          <a:xfrm>
            <a:off x="5289030" y="1143000"/>
            <a:ext cx="141657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 descr="E:\Analysis\SPS_Scrubbing_run_2012_analysis\Microbatch_cmp_to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2848" y="3182112"/>
            <a:ext cx="4608585" cy="345643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</p:pic>
      <p:cxnSp>
        <p:nvCxnSpPr>
          <p:cNvPr id="25" name="Straight Arrow Connector 19"/>
          <p:cNvCxnSpPr/>
          <p:nvPr/>
        </p:nvCxnSpPr>
        <p:spPr>
          <a:xfrm flipV="1">
            <a:off x="6248400" y="35814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334000" y="4050268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~ 30%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Analysis\SPS_Scrubbing_run_2012_analysis\stripes_microbatch_ecm2b_legend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7228" y="762000"/>
            <a:ext cx="4800600" cy="3600451"/>
          </a:xfrm>
          <a:prstGeom prst="rect">
            <a:avLst/>
          </a:prstGeom>
          <a:noFill/>
        </p:spPr>
      </p:pic>
      <p:pic>
        <p:nvPicPr>
          <p:cNvPr id="22" name="Picture 5" descr="E:\Analysis\SPS_Scrubbing_run_2012_analysis\stripes_nominal_ecm2b_legend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4800600" cy="360045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“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microbatches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09600" y="1143000"/>
            <a:ext cx="1143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Nominal</a:t>
            </a: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tangolo 27"/>
          <p:cNvSpPr/>
          <p:nvPr/>
        </p:nvSpPr>
        <p:spPr>
          <a:xfrm>
            <a:off x="5289030" y="1143000"/>
            <a:ext cx="141657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E:\Analysis\SPS_Scrubbing_run_2012_analysis\Microbatch_cmp_cen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177546"/>
            <a:ext cx="4602472" cy="345185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</p:pic>
      <p:cxnSp>
        <p:nvCxnSpPr>
          <p:cNvPr id="14" name="Straight Arrow Connector 19"/>
          <p:cNvCxnSpPr/>
          <p:nvPr/>
        </p:nvCxnSpPr>
        <p:spPr>
          <a:xfrm flipV="1">
            <a:off x="6248400" y="3581400"/>
            <a:ext cx="0" cy="12954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5448300" y="413385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~50%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2012 SPS Scrubbing Run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-152400" y="914400"/>
            <a:ext cx="9678810" cy="5410200"/>
            <a:chOff x="-152400" y="914400"/>
            <a:chExt cx="9678810" cy="5410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2400" y="1295400"/>
              <a:ext cx="9678810" cy="5029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18" name="Straight Connector 9"/>
            <p:cNvCxnSpPr/>
            <p:nvPr/>
          </p:nvCxnSpPr>
          <p:spPr>
            <a:xfrm>
              <a:off x="1068210" y="1828800"/>
              <a:ext cx="749808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13167" t="10761" r="72704" b="59199"/>
            <a:stretch>
              <a:fillRect/>
            </a:stretch>
          </p:blipFill>
          <p:spPr bwMode="auto">
            <a:xfrm>
              <a:off x="1143000" y="914400"/>
              <a:ext cx="1423988" cy="157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" name="Rectangle 16"/>
            <p:cNvSpPr/>
            <p:nvPr/>
          </p:nvSpPr>
          <p:spPr>
            <a:xfrm>
              <a:off x="5943600" y="5410200"/>
              <a:ext cx="2496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Accumulated 25ns dose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743200" y="990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Main limitation: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heating of unshielded MKE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(LHC commissioning in parallel,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cooldown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periods needed)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1219200" y="533400"/>
            <a:ext cx="7467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Warning: expected to be slower than in “real” bending magnets!</a:t>
            </a:r>
          </a:p>
        </p:txBody>
      </p:sp>
      <p:pic>
        <p:nvPicPr>
          <p:cNvPr id="17" name="Picture 3" descr="E:\Analysis\SPS_Scrubbing_run_2012_analysis\scrubbing_sr2012_2b_t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4572000" cy="3429000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609600" y="1821129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2012 Scrubbing run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505200" y="47244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E:\Analysis\SPS_Scrubbing_run_2012_analysis\scrubbing_sr2012_2b_t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572000" cy="3429000"/>
          </a:xfrm>
          <a:prstGeom prst="rect">
            <a:avLst/>
          </a:prstGeom>
          <a:noFill/>
        </p:spPr>
      </p:pic>
      <p:sp>
        <p:nvSpPr>
          <p:cNvPr id="25" name="Rettangolo 24"/>
          <p:cNvSpPr/>
          <p:nvPr/>
        </p:nvSpPr>
        <p:spPr>
          <a:xfrm>
            <a:off x="609600" y="1821129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2012 Scrubbing run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505200" y="47244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1219200" y="533400"/>
            <a:ext cx="7467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Warning: expected to be slower than in “real” bending magnets!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3352800" y="1447800"/>
            <a:ext cx="5638800" cy="4953000"/>
            <a:chOff x="4800600" y="1219200"/>
            <a:chExt cx="5638800" cy="4953000"/>
          </a:xfrm>
        </p:grpSpPr>
        <p:sp>
          <p:nvSpPr>
            <p:cNvPr id="19" name="Rettangolo 18"/>
            <p:cNvSpPr/>
            <p:nvPr/>
          </p:nvSpPr>
          <p:spPr>
            <a:xfrm>
              <a:off x="4800600" y="1219200"/>
              <a:ext cx="5638800" cy="4953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Grafico 12"/>
            <p:cNvGraphicFramePr/>
            <p:nvPr/>
          </p:nvGraphicFramePr>
          <p:xfrm>
            <a:off x="5267674" y="2819401"/>
            <a:ext cx="4952999" cy="3047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Rettangolo 13"/>
            <p:cNvSpPr/>
            <p:nvPr/>
          </p:nvSpPr>
          <p:spPr>
            <a:xfrm rot="16200000">
              <a:off x="3885118" y="4031669"/>
              <a:ext cx="2371162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1" indent="-342900" algn="ctr">
                <a:lnSpc>
                  <a:spcPct val="120000"/>
                </a:lnSpc>
                <a:spcAft>
                  <a:spcPts val="600"/>
                </a:spcAft>
                <a:defRPr sz="16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 smtClean="0">
                  <a:solidFill>
                    <a:prstClr val="black"/>
                  </a:solidFill>
                </a:rPr>
                <a:t>Scrubbing beam dose [p</a:t>
              </a:r>
              <a:r>
                <a:rPr lang="en-US" sz="1600" b="1" baseline="30000" dirty="0" smtClean="0">
                  <a:solidFill>
                    <a:prstClr val="black"/>
                  </a:solidFill>
                </a:rPr>
                <a:t>+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]</a:t>
              </a:r>
            </a:p>
          </p:txBody>
        </p:sp>
        <p:sp>
          <p:nvSpPr>
            <p:cNvPr id="15" name="Rectangle 21"/>
            <p:cNvSpPr/>
            <p:nvPr/>
          </p:nvSpPr>
          <p:spPr>
            <a:xfrm>
              <a:off x="6410674" y="2971801"/>
              <a:ext cx="1546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B = 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22"/>
            <p:cNvSpPr/>
            <p:nvPr/>
          </p:nvSpPr>
          <p:spPr>
            <a:xfrm>
              <a:off x="8315674" y="2971801"/>
              <a:ext cx="1546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B = 0.12T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953000" y="1371600"/>
              <a:ext cx="5181600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Not much conditioning observed during SR, but the liner had been 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already exposed to 25ns beam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1219200" y="533400"/>
            <a:ext cx="7467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Warning: expected to be slower than in “real” bending magnets!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5181600" y="609600"/>
            <a:ext cx="3676650" cy="61341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E:\Analysis\SPS_Scrubbing_run_2012_analysis\scrubbing_sr2012_2b_t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4572000" cy="3429000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609600" y="1821129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2012 Scrubbing run</a:t>
            </a:r>
          </a:p>
        </p:txBody>
      </p:sp>
      <p:grpSp>
        <p:nvGrpSpPr>
          <p:cNvPr id="29" name="Gruppo 28"/>
          <p:cNvGrpSpPr>
            <a:grpSpLocks noChangeAspect="1"/>
          </p:cNvGrpSpPr>
          <p:nvPr/>
        </p:nvGrpSpPr>
        <p:grpSpPr>
          <a:xfrm>
            <a:off x="5105400" y="838200"/>
            <a:ext cx="3886200" cy="5764530"/>
            <a:chOff x="4572000" y="838200"/>
            <a:chExt cx="4572000" cy="6781800"/>
          </a:xfrm>
        </p:grpSpPr>
        <p:grpSp>
          <p:nvGrpSpPr>
            <p:cNvPr id="20" name="Gruppo 19"/>
            <p:cNvGrpSpPr>
              <a:grpSpLocks noChangeAspect="1"/>
            </p:cNvGrpSpPr>
            <p:nvPr/>
          </p:nvGrpSpPr>
          <p:grpSpPr>
            <a:xfrm>
              <a:off x="4572000" y="838200"/>
              <a:ext cx="4572000" cy="3429000"/>
              <a:chOff x="-76200" y="1676400"/>
              <a:chExt cx="4572000" cy="3429000"/>
            </a:xfrm>
          </p:grpSpPr>
          <p:pic>
            <p:nvPicPr>
              <p:cNvPr id="23" name="Picture 3" descr="E:\Analysis\SPS_MD2504_analysis\scrubbing_2504_1b_tot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76200" y="1676400"/>
                <a:ext cx="4572000" cy="3429000"/>
              </a:xfrm>
              <a:prstGeom prst="rect">
                <a:avLst/>
              </a:prstGeom>
              <a:noFill/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600200" y="2057400"/>
                <a:ext cx="1219200" cy="266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>
              <a:off x="4572000" y="4191000"/>
              <a:ext cx="4572000" cy="3429000"/>
              <a:chOff x="0" y="1600200"/>
              <a:chExt cx="4572000" cy="3429000"/>
            </a:xfrm>
          </p:grpSpPr>
          <p:pic>
            <p:nvPicPr>
              <p:cNvPr id="27" name="Picture 2" descr="E:\Analysis\SPS_MD2504_analysis\scrubbing_2504_1a_to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600200"/>
                <a:ext cx="4572000" cy="3429000"/>
              </a:xfrm>
              <a:prstGeom prst="rect">
                <a:avLst/>
              </a:prstGeom>
              <a:noFill/>
            </p:spPr>
          </p:pic>
          <p:sp>
            <p:nvSpPr>
              <p:cNvPr id="28" name="Rettangolo 27"/>
              <p:cNvSpPr/>
              <p:nvPr/>
            </p:nvSpPr>
            <p:spPr>
              <a:xfrm>
                <a:off x="1600200" y="1981200"/>
                <a:ext cx="1219200" cy="266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ttangolo 30"/>
          <p:cNvSpPr/>
          <p:nvPr/>
        </p:nvSpPr>
        <p:spPr>
          <a:xfrm>
            <a:off x="5181600" y="533400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MD 25/04/2012 (few h.)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3505200" y="47244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7772400" y="2997369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7772400" y="58674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cxnSp>
        <p:nvCxnSpPr>
          <p:cNvPr id="35" name="Straight Arrow Connector 19"/>
          <p:cNvCxnSpPr/>
          <p:nvPr/>
        </p:nvCxnSpPr>
        <p:spPr>
          <a:xfrm flipV="1">
            <a:off x="8305800" y="1371600"/>
            <a:ext cx="0" cy="838200"/>
          </a:xfrm>
          <a:prstGeom prst="straightConnector1">
            <a:avLst/>
          </a:prstGeom>
          <a:ln w="28575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7467600" y="16002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~40%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9" name="Straight Connector 12"/>
          <p:cNvCxnSpPr/>
          <p:nvPr/>
        </p:nvCxnSpPr>
        <p:spPr>
          <a:xfrm>
            <a:off x="5715000" y="4114800"/>
            <a:ext cx="2667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9"/>
          <p:cNvCxnSpPr/>
          <p:nvPr/>
        </p:nvCxnSpPr>
        <p:spPr>
          <a:xfrm flipV="1">
            <a:off x="8382000" y="4114800"/>
            <a:ext cx="0" cy="838200"/>
          </a:xfrm>
          <a:prstGeom prst="straightConnector1">
            <a:avLst/>
          </a:prstGeom>
          <a:ln w="28575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7467600" y="43434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~ 40%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12"/>
          <p:cNvCxnSpPr/>
          <p:nvPr/>
        </p:nvCxnSpPr>
        <p:spPr>
          <a:xfrm>
            <a:off x="5715000" y="1371600"/>
            <a:ext cx="2667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E:\Analysis\SPS_Floating_20120522_analysis\stripes_orbit_bump_25ns_ecm1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8680" y="1981200"/>
            <a:ext cx="4800600" cy="3600449"/>
          </a:xfrm>
          <a:prstGeom prst="rect">
            <a:avLst/>
          </a:prstGeom>
          <a:noFill/>
        </p:spPr>
      </p:pic>
      <p:pic>
        <p:nvPicPr>
          <p:cNvPr id="12" name="Picture 5" descr="E:\Analysis\SPS_Floating_20120522_analysis\stripes_orbit_bump_25ns_ecm1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1200"/>
            <a:ext cx="4800600" cy="3600449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609600" y="22860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257800" y="22860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0" y="137160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conditioned area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can be localized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horizontal displacements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 beam in the ECM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E:\Analysis\SPS_MD2504_analysis\scrub_50ns_ecm1a_legen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09750"/>
            <a:ext cx="4800600" cy="3600450"/>
          </a:xfrm>
          <a:prstGeom prst="rect">
            <a:avLst/>
          </a:prstGeom>
          <a:noFill/>
        </p:spPr>
      </p:pic>
      <p:pic>
        <p:nvPicPr>
          <p:cNvPr id="17" name="Picture 3" descr="E:\Analysis\SPS_MD2504_analysis\scrub_50ns_ecm1b_lege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8680" y="1809750"/>
            <a:ext cx="4800600" cy="3600450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0" y="762000"/>
            <a:ext cx="9144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Measurements with 50ns beam before and after few hours of scrubbing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09600" y="2202129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257800" y="2202129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6629400" y="1752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810000" y="1752600"/>
            <a:ext cx="76200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905000" y="1447800"/>
            <a:ext cx="192124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Before scrubbing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953000" y="1447800"/>
            <a:ext cx="2057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After scrubbing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334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Summary and conclusions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02532" y="11430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 visible effect of electron cloud on nominal LHC 25ns beam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(parameters within LHC design report specifications)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 rise much smaller than in the past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(dominated by losses?)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Emittances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(?) and pressure rise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ultimate intensity</a:t>
            </a:r>
          </a:p>
          <a:p>
            <a:pPr marL="965200" lvl="2" indent="-449263">
              <a:lnSpc>
                <a:spcPct val="13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First tests conducted, further studies are needed 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Data from “direct”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measurements has been collected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(for models and simulation code benchmarking)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0" y="3124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Thanks for your attention!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42857" t="10000" r="40000" b="13809"/>
          <a:stretch>
            <a:fillRect/>
          </a:stretch>
        </p:blipFill>
        <p:spPr bwMode="auto">
          <a:xfrm>
            <a:off x="2741397" y="1295400"/>
            <a:ext cx="611403" cy="2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3081365" y="1549400"/>
            <a:ext cx="126203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609600" y="1549400"/>
            <a:ext cx="12192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57" t="10000" r="40000" b="13809"/>
          <a:stretch>
            <a:fillRect/>
          </a:stretch>
        </p:blipFill>
        <p:spPr bwMode="auto">
          <a:xfrm flipH="1">
            <a:off x="1600200" y="1301750"/>
            <a:ext cx="611403" cy="2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tangolo 23"/>
          <p:cNvSpPr/>
          <p:nvPr/>
        </p:nvSpPr>
        <p:spPr>
          <a:xfrm>
            <a:off x="609600" y="3606800"/>
            <a:ext cx="3733799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2133600" y="1549400"/>
            <a:ext cx="685800" cy="2057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09600" y="4343400"/>
            <a:ext cx="3733799" cy="2057400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828800" y="4724400"/>
            <a:ext cx="1219200" cy="121920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 flipH="1" flipV="1">
            <a:off x="2133600" y="5029200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 flipH="1" flipV="1">
            <a:off x="2743200" y="5029200"/>
            <a:ext cx="609600" cy="609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olo isoscele 32"/>
          <p:cNvSpPr/>
          <p:nvPr/>
        </p:nvSpPr>
        <p:spPr>
          <a:xfrm>
            <a:off x="3295214" y="5281612"/>
            <a:ext cx="105208" cy="128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/>
          <p:cNvCxnSpPr/>
          <p:nvPr/>
        </p:nvCxnSpPr>
        <p:spPr>
          <a:xfrm flipH="1">
            <a:off x="3505200" y="2623458"/>
            <a:ext cx="787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4191000" y="2602468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51" name="Connettore 2 50"/>
          <p:cNvCxnSpPr/>
          <p:nvPr/>
        </p:nvCxnSpPr>
        <p:spPr>
          <a:xfrm>
            <a:off x="3657600" y="1981200"/>
            <a:ext cx="0" cy="79465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3657600" y="1840468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54" name="Connettore 2 53"/>
          <p:cNvCxnSpPr/>
          <p:nvPr/>
        </p:nvCxnSpPr>
        <p:spPr>
          <a:xfrm flipH="1">
            <a:off x="3505200" y="5366658"/>
            <a:ext cx="787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4191000" y="5345668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56" name="Connettore 2 55"/>
          <p:cNvCxnSpPr/>
          <p:nvPr/>
        </p:nvCxnSpPr>
        <p:spPr>
          <a:xfrm>
            <a:off x="3657600" y="4724400"/>
            <a:ext cx="0" cy="79465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3657600" y="4583668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0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62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Bending Magnet MBB: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density</a:t>
            </a:r>
            <a:endParaRPr lang="en-US" sz="2400" b="1" baseline="30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434967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6477000" y="3886200"/>
            <a:ext cx="225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Courtesy C. Y. </a:t>
            </a:r>
            <a:r>
              <a:rPr lang="en-US" dirty="0" err="1" smtClean="0">
                <a:solidFill>
                  <a:schemeClr val="tx2"/>
                </a:solidFill>
              </a:rPr>
              <a:t>Vallgren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Microbatch</a:t>
            </a:r>
            <a:endParaRPr lang="en-US" dirty="0"/>
          </a:p>
        </p:txBody>
      </p:sp>
      <p:pic>
        <p:nvPicPr>
          <p:cNvPr id="2050" name="Picture 2" descr="E:\Analysis\SPS_Scrubbing_run_2012_analysis\c12_microbatch_vs_nominal_5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  <p:grpSp>
        <p:nvGrpSpPr>
          <p:cNvPr id="2" name="Gruppo 3"/>
          <p:cNvGrpSpPr/>
          <p:nvPr/>
        </p:nvGrpSpPr>
        <p:grpSpPr>
          <a:xfrm>
            <a:off x="892726" y="1447800"/>
            <a:ext cx="4796876" cy="3431977"/>
            <a:chOff x="892726" y="1447800"/>
            <a:chExt cx="4796876" cy="3431977"/>
          </a:xfrm>
        </p:grpSpPr>
        <p:sp>
          <p:nvSpPr>
            <p:cNvPr id="6" name="CasellaDiTesto 5"/>
            <p:cNvSpPr txBox="1"/>
            <p:nvPr/>
          </p:nvSpPr>
          <p:spPr>
            <a:xfrm>
              <a:off x="892726" y="1447800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(a)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92726" y="2986967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(b)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92726" y="4572000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(c)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286928" y="1447800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(d)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286928" y="3807023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(e)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43000" y="685800"/>
            <a:ext cx="7812868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Introduction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Qualification of the LHC 25ns beam in the SPS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along the train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chromaticity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Tune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bunch by bunch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Pressure observation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Effects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losses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batch spacing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Ultimate intensity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detectors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intensity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number of bunches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Conditioning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observations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proposals for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Microbatch</a:t>
            </a:r>
            <a:endParaRPr lang="en-US" dirty="0"/>
          </a:p>
        </p:txBody>
      </p:sp>
      <p:pic>
        <p:nvPicPr>
          <p:cNvPr id="3074" name="Picture 2" descr="E:\Analysis\SPS_Scrubbing_run_2012_analysis\c12_microbatch_vs_nominal_8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  <p:grpSp>
        <p:nvGrpSpPr>
          <p:cNvPr id="2" name="Gruppo 3"/>
          <p:cNvGrpSpPr/>
          <p:nvPr/>
        </p:nvGrpSpPr>
        <p:grpSpPr>
          <a:xfrm>
            <a:off x="892726" y="1447800"/>
            <a:ext cx="4796876" cy="3431977"/>
            <a:chOff x="892726" y="1447800"/>
            <a:chExt cx="4796876" cy="3431977"/>
          </a:xfrm>
        </p:grpSpPr>
        <p:sp>
          <p:nvSpPr>
            <p:cNvPr id="6" name="CasellaDiTesto 5"/>
            <p:cNvSpPr txBox="1"/>
            <p:nvPr/>
          </p:nvSpPr>
          <p:spPr>
            <a:xfrm>
              <a:off x="892726" y="1447800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(a)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92726" y="2986967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(b)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92726" y="4572000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(c)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286928" y="1447800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(d)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286928" y="3807023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(e)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Microbatch</a:t>
            </a:r>
            <a:endParaRPr lang="en-US" dirty="0"/>
          </a:p>
        </p:txBody>
      </p:sp>
      <p:pic>
        <p:nvPicPr>
          <p:cNvPr id="4098" name="Picture 2" descr="E:\Analysis\SPS_Scrubbing_run_2012_analysis\c12_microbatch_vs_nominal_8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  <p:grpSp>
        <p:nvGrpSpPr>
          <p:cNvPr id="2" name="Gruppo 3"/>
          <p:cNvGrpSpPr/>
          <p:nvPr/>
        </p:nvGrpSpPr>
        <p:grpSpPr>
          <a:xfrm>
            <a:off x="892726" y="1447800"/>
            <a:ext cx="4796876" cy="3431977"/>
            <a:chOff x="892726" y="1447800"/>
            <a:chExt cx="4796876" cy="3431977"/>
          </a:xfrm>
        </p:grpSpPr>
        <p:sp>
          <p:nvSpPr>
            <p:cNvPr id="6" name="CasellaDiTesto 5"/>
            <p:cNvSpPr txBox="1"/>
            <p:nvPr/>
          </p:nvSpPr>
          <p:spPr>
            <a:xfrm>
              <a:off x="892726" y="1447800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(a)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92726" y="2986967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(b)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92726" y="4572000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(c)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286928" y="1447800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(d)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286928" y="3807023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(e)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Uncaptured beam (2008)</a:t>
            </a:r>
            <a:endParaRPr lang="en-US" dirty="0"/>
          </a:p>
        </p:txBody>
      </p:sp>
      <p:pic>
        <p:nvPicPr>
          <p:cNvPr id="2050" name="Picture 2" descr="E:\Analysis\SPS_Scrubbing_run_2008_analysis\e01_uncaptured_ECM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Uncaptured beam (2008)</a:t>
            </a:r>
            <a:endParaRPr lang="en-US" dirty="0"/>
          </a:p>
        </p:txBody>
      </p:sp>
      <p:pic>
        <p:nvPicPr>
          <p:cNvPr id="1027" name="Picture 3" descr="E:\Analysis\SPS_Scrubbing_run_2008_analysis\e01_uncaptured_ECM_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2006 </a:t>
            </a:r>
            <a:r>
              <a:rPr lang="en-US" dirty="0" err="1" smtClean="0"/>
              <a:t>vs</a:t>
            </a:r>
            <a:r>
              <a:rPr lang="en-US" dirty="0" smtClean="0"/>
              <a:t> 2012</a:t>
            </a:r>
            <a:endParaRPr lang="en-US" dirty="0"/>
          </a:p>
        </p:txBody>
      </p:sp>
      <p:pic>
        <p:nvPicPr>
          <p:cNvPr id="4" name="Picture 3" descr="C:\Users\Gianni2\AppData\Local\Temp\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125864" cy="3614462"/>
          </a:xfrm>
          <a:prstGeom prst="rect">
            <a:avLst/>
          </a:prstGeom>
          <a:noFill/>
        </p:spPr>
      </p:pic>
      <p:pic>
        <p:nvPicPr>
          <p:cNvPr id="6" name="Picture 3" descr="C:\Users\Gianni2\AppData\Local\Temp\2batch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639786"/>
            <a:ext cx="5905500" cy="4218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457200" y="304800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Shielded pickup</a:t>
            </a:r>
            <a:endParaRPr lang="en-US" dirty="0"/>
          </a:p>
        </p:txBody>
      </p:sp>
      <p:pic>
        <p:nvPicPr>
          <p:cNvPr id="1026" name="Picture 2" descr="E:\Analysis\SPS_Scrubbing_run_2012_analysis\f01_delay_batch_8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457200" y="304800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Shielded pickup</a:t>
            </a:r>
            <a:endParaRPr lang="en-US" dirty="0"/>
          </a:p>
        </p:txBody>
      </p:sp>
      <p:pic>
        <p:nvPicPr>
          <p:cNvPr id="2050" name="Picture 2" descr="E:\Analysis\SPS_Scrubbing_run_2012_analysis\f01_delay_batch_8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457200" y="304800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Shielded pickup</a:t>
            </a:r>
            <a:endParaRPr lang="en-US" dirty="0"/>
          </a:p>
        </p:txBody>
      </p:sp>
      <p:pic>
        <p:nvPicPr>
          <p:cNvPr id="3074" name="Picture 2" descr="E:\Analysis\SPS_Scrubbing_run_2012_analysis\f01_delay_batch_8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457200" y="304800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Shielded pickup</a:t>
            </a:r>
            <a:endParaRPr lang="en-US" dirty="0"/>
          </a:p>
        </p:txBody>
      </p:sp>
      <p:pic>
        <p:nvPicPr>
          <p:cNvPr id="4098" name="Picture 2" descr="E:\Analysis\SPS_Scrubbing_run_2012_analysis\f01_delay_batch_8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048" y="932688"/>
            <a:ext cx="10012700" cy="534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2012 SPS Scrubbing Run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65"/>
          <p:cNvSpPr/>
          <p:nvPr/>
        </p:nvSpPr>
        <p:spPr>
          <a:xfrm>
            <a:off x="1143000" y="732264"/>
            <a:ext cx="8001000" cy="780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Monday 26/03: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Setup 25ns Q26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long FB and standard LHC cycles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Study of the effect of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batch spacing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EC observables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i="1" dirty="0" err="1" smtClean="0">
                <a:solidFill>
                  <a:srgbClr val="FF0000"/>
                </a:solidFill>
                <a:latin typeface="Calibri" pitchFamily="34" charset="0"/>
              </a:rPr>
              <a:t>microbatch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filling scheme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 Tuesday 27/03: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Setup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25ns</a:t>
            </a:r>
            <a:r>
              <a:rPr lang="en-US" b="1" dirty="0" smtClean="0">
                <a:solidFill>
                  <a:srgbClr val="FF0000"/>
                </a:solidFill>
              </a:rPr>
              <a:t> Q20 </a:t>
            </a:r>
            <a:r>
              <a:rPr lang="en-US" dirty="0" smtClean="0">
                <a:solidFill>
                  <a:schemeClr val="tx2"/>
                </a:solidFill>
              </a:rPr>
              <a:t>long FB cycle and 50ns std LHC cycle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Study of the effect of the </a:t>
            </a:r>
            <a:r>
              <a:rPr lang="en-US" b="1" dirty="0" smtClean="0">
                <a:solidFill>
                  <a:srgbClr val="FF0000"/>
                </a:solidFill>
              </a:rPr>
              <a:t>batch spacing </a:t>
            </a:r>
            <a:r>
              <a:rPr lang="en-US" dirty="0" smtClean="0">
                <a:solidFill>
                  <a:schemeClr val="tx2"/>
                </a:solidFill>
              </a:rPr>
              <a:t>on EC observables (50ns beam)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Tests on the effect of uncaptured beam on the EC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 Wednesday 28/03:</a:t>
            </a:r>
          </a:p>
          <a:p>
            <a:pPr marL="688975" indent="-284163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EC studies with the std LHC cycle </a:t>
            </a:r>
            <a:r>
              <a:rPr lang="en-US" b="1" dirty="0" smtClean="0">
                <a:solidFill>
                  <a:srgbClr val="FF0000"/>
                </a:solidFill>
              </a:rPr>
              <a:t>(26GeV -&gt; 450GeV)</a:t>
            </a:r>
          </a:p>
          <a:p>
            <a:pPr marL="688975" indent="-284163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Tests on </a:t>
            </a:r>
            <a:r>
              <a:rPr lang="en-US" b="1" dirty="0" smtClean="0">
                <a:solidFill>
                  <a:srgbClr val="FF0000"/>
                </a:solidFill>
              </a:rPr>
              <a:t>pressure rise on </a:t>
            </a:r>
            <a:r>
              <a:rPr lang="en-US" b="1" dirty="0" err="1" smtClean="0">
                <a:solidFill>
                  <a:srgbClr val="FF0000"/>
                </a:solidFill>
              </a:rPr>
              <a:t>aC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coated chambers</a:t>
            </a:r>
          </a:p>
          <a:p>
            <a:pPr marL="688975" indent="-284163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Tests on </a:t>
            </a:r>
            <a:r>
              <a:rPr lang="en-US" b="1" dirty="0" smtClean="0">
                <a:solidFill>
                  <a:srgbClr val="FF0000"/>
                </a:solidFill>
              </a:rPr>
              <a:t>clearing electrode </a:t>
            </a:r>
          </a:p>
          <a:p>
            <a:pPr marL="688975" indent="-284163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EC studies with 50ns beam (unshielded MKE </a:t>
            </a:r>
            <a:r>
              <a:rPr lang="en-US" dirty="0" err="1" smtClean="0">
                <a:solidFill>
                  <a:schemeClr val="tx2"/>
                </a:solidFill>
              </a:rPr>
              <a:t>cooldown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 Thursday 29/03: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EC studies with </a:t>
            </a:r>
            <a:r>
              <a:rPr lang="en-US" b="1" dirty="0" smtClean="0">
                <a:solidFill>
                  <a:srgbClr val="FF0000"/>
                </a:solidFill>
              </a:rPr>
              <a:t>ultimate intensity </a:t>
            </a:r>
            <a:r>
              <a:rPr lang="en-US" dirty="0" smtClean="0">
                <a:solidFill>
                  <a:schemeClr val="tx2"/>
                </a:solidFill>
              </a:rPr>
              <a:t>25ns beam (1.8e11ppb)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PS-SPS transmission </a:t>
            </a:r>
            <a:r>
              <a:rPr lang="en-US" dirty="0" smtClean="0">
                <a:solidFill>
                  <a:schemeClr val="tx2"/>
                </a:solidFill>
              </a:rPr>
              <a:t>studies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Transverse instability </a:t>
            </a:r>
            <a:r>
              <a:rPr lang="en-US" dirty="0" smtClean="0">
                <a:solidFill>
                  <a:schemeClr val="tx2"/>
                </a:solidFill>
              </a:rPr>
              <a:t>study (Q26)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EC studies with 50ns beam (unshielded MKE </a:t>
            </a:r>
            <a:r>
              <a:rPr lang="en-US" dirty="0" err="1" smtClean="0">
                <a:solidFill>
                  <a:schemeClr val="tx2"/>
                </a:solidFill>
              </a:rPr>
              <a:t>cooldown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 Friday 30/03 (8h + access):</a:t>
            </a:r>
          </a:p>
          <a:p>
            <a:pPr marL="688975" indent="-344488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Transverse instability </a:t>
            </a:r>
            <a:r>
              <a:rPr lang="en-US" dirty="0" smtClean="0">
                <a:solidFill>
                  <a:schemeClr val="tx2"/>
                </a:solidFill>
              </a:rPr>
              <a:t>study (Q20)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88975" lvl="3" indent="-449263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422400" lvl="3" indent="-449263">
              <a:lnSpc>
                <a:spcPct val="150000"/>
              </a:lnSpc>
              <a:spcAft>
                <a:spcPts val="600"/>
              </a:spcAft>
              <a:buFont typeface="Courier New" pitchFamily="49" charset="0"/>
              <a:buChar char="o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422400" lvl="3" indent="-449263">
              <a:lnSpc>
                <a:spcPct val="150000"/>
              </a:lnSpc>
              <a:spcAft>
                <a:spcPts val="600"/>
              </a:spcAft>
              <a:buFont typeface="Courier New" pitchFamily="49" charset="0"/>
              <a:buChar char="o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078446" y="6400800"/>
            <a:ext cx="506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(For a detailed timeline see ATS note in preparation)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2012 SPS Scrubbing Run – measured beam parameters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65"/>
          <p:cNvSpPr/>
          <p:nvPr/>
        </p:nvSpPr>
        <p:spPr>
          <a:xfrm>
            <a:off x="533400" y="948690"/>
            <a:ext cx="85534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25ns beam nominal intensity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PS (before bunch rotation):</a:t>
            </a:r>
            <a:r>
              <a:rPr lang="en-US" dirty="0" smtClean="0">
                <a:solidFill>
                  <a:schemeClr val="tx2"/>
                </a:solidFill>
              </a:rPr>
              <a:t> 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~1.25x10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~2.5μm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~2.5μm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SPS flat bottom (18s): </a:t>
            </a:r>
            <a:r>
              <a:rPr lang="en-US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~1.15x10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~3μm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~3.5μm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SPS flat top: </a:t>
            </a:r>
            <a:r>
              <a:rPr lang="en-US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~1.15x10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~3μm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~3.5μm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</a:pPr>
            <a:r>
              <a:rPr lang="en-US" b="1" dirty="0" smtClean="0">
                <a:solidFill>
                  <a:srgbClr val="FF0000"/>
                </a:solidFill>
              </a:rPr>
              <a:t>(within specifications)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25ns beam ultimate intensity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PS (before bunch rotation):</a:t>
            </a:r>
            <a:r>
              <a:rPr lang="en-US" dirty="0" smtClean="0">
                <a:solidFill>
                  <a:schemeClr val="tx2"/>
                </a:solidFill>
              </a:rPr>
              <a:t> 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~1.8x10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~4μm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~3.5μm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SPS flat bottom (8s): </a:t>
            </a:r>
            <a:r>
              <a:rPr lang="en-US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~1.6 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~5μm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~4.5μm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6125" indent="-288925">
              <a:lnSpc>
                <a:spcPct val="150000"/>
              </a:lnSpc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2012 SPS Scrubbing Run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65"/>
          <p:cNvSpPr/>
          <p:nvPr/>
        </p:nvSpPr>
        <p:spPr>
          <a:xfrm>
            <a:off x="95250" y="948690"/>
            <a:ext cx="89916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25ns beam in the machine was exploited for </a:t>
            </a:r>
            <a:r>
              <a:rPr lang="en-US" b="1" dirty="0" smtClean="0">
                <a:solidFill>
                  <a:srgbClr val="FF0000"/>
                </a:solidFill>
              </a:rPr>
              <a:t>setup and data collection on several equipments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Strip detectors </a:t>
            </a:r>
            <a:r>
              <a:rPr lang="en-US" dirty="0" smtClean="0">
                <a:solidFill>
                  <a:schemeClr val="tx2"/>
                </a:solidFill>
              </a:rPr>
              <a:t>(continuous acquisition)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StSt</a:t>
            </a:r>
            <a:r>
              <a:rPr lang="en-US" b="1" dirty="0" smtClean="0">
                <a:solidFill>
                  <a:srgbClr val="FF0000"/>
                </a:solidFill>
              </a:rPr>
              <a:t> removable sample</a:t>
            </a:r>
            <a:r>
              <a:rPr lang="en-US" dirty="0" smtClean="0">
                <a:solidFill>
                  <a:schemeClr val="tx2"/>
                </a:solidFill>
              </a:rPr>
              <a:t> for SEY measurements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Shielded pickup </a:t>
            </a:r>
            <a:r>
              <a:rPr lang="en-US" dirty="0" smtClean="0">
                <a:solidFill>
                  <a:schemeClr val="tx2"/>
                </a:solidFill>
              </a:rPr>
              <a:t>(continuous acquisition)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Microwave transmission </a:t>
            </a:r>
            <a:r>
              <a:rPr lang="en-US" dirty="0" smtClean="0">
                <a:solidFill>
                  <a:schemeClr val="tx2"/>
                </a:solidFill>
              </a:rPr>
              <a:t>setup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aC</a:t>
            </a:r>
            <a:r>
              <a:rPr lang="en-US" b="1" dirty="0" smtClean="0">
                <a:solidFill>
                  <a:srgbClr val="FF0000"/>
                </a:solidFill>
              </a:rPr>
              <a:t> coating </a:t>
            </a:r>
            <a:r>
              <a:rPr lang="en-US" dirty="0" smtClean="0">
                <a:solidFill>
                  <a:schemeClr val="tx2"/>
                </a:solidFill>
              </a:rPr>
              <a:t>tests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Clearing electrode </a:t>
            </a:r>
            <a:r>
              <a:rPr lang="en-US" dirty="0" smtClean="0">
                <a:solidFill>
                  <a:schemeClr val="tx2"/>
                </a:solidFill>
              </a:rPr>
              <a:t>tests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Slow electron detector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Bunch by bunch emittance measurements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commissioned </a:t>
            </a:r>
          </a:p>
          <a:p>
            <a:pPr marL="2889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Pressure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(1Hz acquisition),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beam parameters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(BCT, FBCT, bunch length, transverse emittance) are available for the entire week</a:t>
            </a:r>
          </a:p>
          <a:p>
            <a:pPr marL="288925" indent="-288925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Most of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data have been collected and analyzed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(ATS note in preparation)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0" y="1143000"/>
            <a:ext cx="4572000" cy="3519746"/>
            <a:chOff x="0" y="1524000"/>
            <a:chExt cx="4572000" cy="3519746"/>
          </a:xfrm>
        </p:grpSpPr>
        <p:pic>
          <p:nvPicPr>
            <p:cNvPr id="12" name="Picture 11" descr="EmittanceAlongCycleH.eps"/>
            <p:cNvPicPr>
              <a:picLocks noChangeAspect="1"/>
            </p:cNvPicPr>
            <p:nvPr/>
          </p:nvPicPr>
          <p:blipFill>
            <a:blip r:embed="rId3" cstate="print"/>
            <a:srcRect r="4762"/>
            <a:stretch>
              <a:fillRect/>
            </a:stretch>
          </p:blipFill>
          <p:spPr>
            <a:xfrm>
              <a:off x="0" y="1524000"/>
              <a:ext cx="4572000" cy="3519746"/>
            </a:xfrm>
            <a:prstGeom prst="rect">
              <a:avLst/>
            </a:prstGeom>
          </p:spPr>
        </p:pic>
        <p:sp>
          <p:nvSpPr>
            <p:cNvPr id="15" name="Rettangolo 25"/>
            <p:cNvSpPr/>
            <p:nvPr/>
          </p:nvSpPr>
          <p:spPr>
            <a:xfrm>
              <a:off x="3048000" y="16764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572000" y="1143000"/>
            <a:ext cx="4572000" cy="3505200"/>
            <a:chOff x="4572000" y="1524000"/>
            <a:chExt cx="4572000" cy="3505200"/>
          </a:xfrm>
        </p:grpSpPr>
        <p:pic>
          <p:nvPicPr>
            <p:cNvPr id="16" name="Picture 15" descr="EmittanceAlongCycleV.eps"/>
            <p:cNvPicPr>
              <a:picLocks noChangeAspect="1"/>
            </p:cNvPicPr>
            <p:nvPr/>
          </p:nvPicPr>
          <p:blipFill>
            <a:blip r:embed="rId4" cstate="print"/>
            <a:srcRect r="4367"/>
            <a:stretch>
              <a:fillRect/>
            </a:stretch>
          </p:blipFill>
          <p:spPr>
            <a:xfrm>
              <a:off x="4572000" y="1524000"/>
              <a:ext cx="4572000" cy="3505200"/>
            </a:xfrm>
            <a:prstGeom prst="rect">
              <a:avLst/>
            </a:prstGeom>
          </p:spPr>
        </p:pic>
        <p:sp>
          <p:nvSpPr>
            <p:cNvPr id="18" name="Rettangolo 25"/>
            <p:cNvSpPr/>
            <p:nvPr/>
          </p:nvSpPr>
          <p:spPr>
            <a:xfrm>
              <a:off x="7772400" y="16764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</a:t>
              </a:r>
            </a:p>
          </p:txBody>
        </p:sp>
      </p:grpSp>
      <p:sp>
        <p:nvSpPr>
          <p:cNvPr id="19" name="Rettangolo 38"/>
          <p:cNvSpPr/>
          <p:nvPr/>
        </p:nvSpPr>
        <p:spPr>
          <a:xfrm>
            <a:off x="457200" y="4953000"/>
            <a:ext cx="83057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Average emittance per with 4 batches of 1.15x10</a:t>
            </a:r>
            <a:r>
              <a:rPr lang="en-US" b="1" baseline="30000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p/b in 2012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 measurable emittance growth </a:t>
            </a:r>
            <a:r>
              <a:rPr lang="en-US" dirty="0" smtClean="0">
                <a:solidFill>
                  <a:schemeClr val="tx2"/>
                </a:solidFill>
              </a:rPr>
              <a:t>within 20s flat bottom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Emittances</a:t>
            </a:r>
            <a:r>
              <a:rPr lang="en-US" dirty="0" smtClean="0">
                <a:solidFill>
                  <a:schemeClr val="tx2"/>
                </a:solidFill>
              </a:rPr>
              <a:t> within nominal LHC beam parameters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emittances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elogbook.cern.ch/eLogbook/attach_reader?attach_id=1277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1" y="161471"/>
            <a:ext cx="72390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4343400" y="4271641"/>
            <a:ext cx="4800600" cy="2357759"/>
            <a:chOff x="4343400" y="1446450"/>
            <a:chExt cx="4800600" cy="2357759"/>
          </a:xfrm>
        </p:grpSpPr>
        <p:pic>
          <p:nvPicPr>
            <p:cNvPr id="16" name="Picture 15" descr="Emittance_BbBH.eps"/>
            <p:cNvPicPr>
              <a:picLocks noChangeAspect="1"/>
            </p:cNvPicPr>
            <p:nvPr/>
          </p:nvPicPr>
          <p:blipFill>
            <a:blip r:embed="rId2" cstate="print"/>
            <a:srcRect t="5896" r="1515"/>
            <a:stretch>
              <a:fillRect/>
            </a:stretch>
          </p:blipFill>
          <p:spPr>
            <a:xfrm>
              <a:off x="4343400" y="1446450"/>
              <a:ext cx="4800600" cy="2357759"/>
            </a:xfrm>
            <a:prstGeom prst="rect">
              <a:avLst/>
            </a:prstGeom>
          </p:spPr>
        </p:pic>
        <p:sp>
          <p:nvSpPr>
            <p:cNvPr id="23" name="Rettangolo 25"/>
            <p:cNvSpPr/>
            <p:nvPr/>
          </p:nvSpPr>
          <p:spPr>
            <a:xfrm>
              <a:off x="6972300" y="29718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4343400" y="1422400"/>
            <a:ext cx="4800600" cy="2369448"/>
            <a:chOff x="4343400" y="4145652"/>
            <a:chExt cx="4800600" cy="2369448"/>
          </a:xfrm>
        </p:grpSpPr>
        <p:pic>
          <p:nvPicPr>
            <p:cNvPr id="17" name="Picture 16" descr="Emittance_BbBV.eps"/>
            <p:cNvPicPr>
              <a:picLocks noChangeAspect="1"/>
            </p:cNvPicPr>
            <p:nvPr/>
          </p:nvPicPr>
          <p:blipFill>
            <a:blip r:embed="rId3" cstate="print"/>
            <a:srcRect t="5419" r="1504"/>
            <a:stretch>
              <a:fillRect/>
            </a:stretch>
          </p:blipFill>
          <p:spPr>
            <a:xfrm>
              <a:off x="4343400" y="4145652"/>
              <a:ext cx="4800600" cy="2369448"/>
            </a:xfrm>
            <a:prstGeom prst="rect">
              <a:avLst/>
            </a:prstGeom>
          </p:spPr>
        </p:pic>
        <p:sp>
          <p:nvSpPr>
            <p:cNvPr id="24" name="Rettangolo 25"/>
            <p:cNvSpPr/>
            <p:nvPr/>
          </p:nvSpPr>
          <p:spPr>
            <a:xfrm>
              <a:off x="7086600" y="5687452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</a:t>
              </a:r>
            </a:p>
          </p:txBody>
        </p:sp>
      </p:grpSp>
      <p:grpSp>
        <p:nvGrpSpPr>
          <p:cNvPr id="4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6"/>
          <p:cNvGrpSpPr/>
          <p:nvPr/>
        </p:nvGrpSpPr>
        <p:grpSpPr>
          <a:xfrm>
            <a:off x="-457200" y="4191000"/>
            <a:ext cx="5334000" cy="2573050"/>
            <a:chOff x="7010400" y="457200"/>
            <a:chExt cx="5334000" cy="25730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7160"/>
            <a:stretch>
              <a:fillRect/>
            </a:stretch>
          </p:blipFill>
          <p:spPr bwMode="auto">
            <a:xfrm>
              <a:off x="7010400" y="457200"/>
              <a:ext cx="5334000" cy="25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25"/>
            <p:cNvSpPr/>
            <p:nvPr/>
          </p:nvSpPr>
          <p:spPr>
            <a:xfrm>
              <a:off x="8191500" y="457200"/>
              <a:ext cx="21717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 emittance</a:t>
              </a: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-609600" y="1308100"/>
            <a:ext cx="5322648" cy="2743200"/>
            <a:chOff x="-533400" y="1295400"/>
            <a:chExt cx="5322648" cy="27432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041"/>
            <a:stretch>
              <a:fillRect/>
            </a:stretch>
          </p:blipFill>
          <p:spPr bwMode="auto">
            <a:xfrm>
              <a:off x="-533400" y="1295400"/>
              <a:ext cx="5322648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25"/>
            <p:cNvSpPr/>
            <p:nvPr/>
          </p:nvSpPr>
          <p:spPr>
            <a:xfrm>
              <a:off x="762000" y="1346200"/>
              <a:ext cx="21336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 emittance</a:t>
              </a:r>
            </a:p>
          </p:txBody>
        </p:sp>
      </p:grpSp>
      <p:sp>
        <p:nvSpPr>
          <p:cNvPr id="21" name="Rettangolo 25"/>
          <p:cNvSpPr/>
          <p:nvPr/>
        </p:nvSpPr>
        <p:spPr>
          <a:xfrm>
            <a:off x="762000" y="990600"/>
            <a:ext cx="3352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2000 (1 batch 0.8x10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ppb) </a:t>
            </a:r>
          </a:p>
        </p:txBody>
      </p:sp>
      <p:sp>
        <p:nvSpPr>
          <p:cNvPr id="22" name="Rettangolo 25"/>
          <p:cNvSpPr/>
          <p:nvPr/>
        </p:nvSpPr>
        <p:spPr>
          <a:xfrm>
            <a:off x="4800600" y="990600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2012 (4 batches 1.15x10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ppb) 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emittances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4343400" y="4271641"/>
            <a:ext cx="4800600" cy="2357759"/>
            <a:chOff x="4343400" y="1446450"/>
            <a:chExt cx="4800600" cy="2357759"/>
          </a:xfrm>
        </p:grpSpPr>
        <p:pic>
          <p:nvPicPr>
            <p:cNvPr id="16" name="Picture 15" descr="Emittance_BbBH.eps"/>
            <p:cNvPicPr>
              <a:picLocks noChangeAspect="1"/>
            </p:cNvPicPr>
            <p:nvPr/>
          </p:nvPicPr>
          <p:blipFill>
            <a:blip r:embed="rId2" cstate="print"/>
            <a:srcRect t="5896" r="1515"/>
            <a:stretch>
              <a:fillRect/>
            </a:stretch>
          </p:blipFill>
          <p:spPr>
            <a:xfrm>
              <a:off x="4343400" y="1446450"/>
              <a:ext cx="4800600" cy="2357759"/>
            </a:xfrm>
            <a:prstGeom prst="rect">
              <a:avLst/>
            </a:prstGeom>
          </p:spPr>
        </p:pic>
        <p:sp>
          <p:nvSpPr>
            <p:cNvPr id="23" name="Rettangolo 25"/>
            <p:cNvSpPr/>
            <p:nvPr/>
          </p:nvSpPr>
          <p:spPr>
            <a:xfrm>
              <a:off x="6972300" y="29718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4343400" y="1422400"/>
            <a:ext cx="4800600" cy="2369448"/>
            <a:chOff x="4343400" y="4145652"/>
            <a:chExt cx="4800600" cy="2369448"/>
          </a:xfrm>
        </p:grpSpPr>
        <p:pic>
          <p:nvPicPr>
            <p:cNvPr id="17" name="Picture 16" descr="Emittance_BbBV.eps"/>
            <p:cNvPicPr>
              <a:picLocks noChangeAspect="1"/>
            </p:cNvPicPr>
            <p:nvPr/>
          </p:nvPicPr>
          <p:blipFill>
            <a:blip r:embed="rId3" cstate="print"/>
            <a:srcRect t="5419" r="1504"/>
            <a:stretch>
              <a:fillRect/>
            </a:stretch>
          </p:blipFill>
          <p:spPr>
            <a:xfrm>
              <a:off x="4343400" y="4145652"/>
              <a:ext cx="4800600" cy="2369448"/>
            </a:xfrm>
            <a:prstGeom prst="rect">
              <a:avLst/>
            </a:prstGeom>
          </p:spPr>
        </p:pic>
        <p:sp>
          <p:nvSpPr>
            <p:cNvPr id="24" name="Rettangolo 25"/>
            <p:cNvSpPr/>
            <p:nvPr/>
          </p:nvSpPr>
          <p:spPr>
            <a:xfrm>
              <a:off x="7086600" y="5687452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</a:t>
              </a:r>
            </a:p>
          </p:txBody>
        </p:sp>
      </p:grpSp>
      <p:grpSp>
        <p:nvGrpSpPr>
          <p:cNvPr id="4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6"/>
          <p:cNvGrpSpPr/>
          <p:nvPr/>
        </p:nvGrpSpPr>
        <p:grpSpPr>
          <a:xfrm>
            <a:off x="-457200" y="4191000"/>
            <a:ext cx="5334000" cy="2573050"/>
            <a:chOff x="7010400" y="457200"/>
            <a:chExt cx="5334000" cy="25730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7160"/>
            <a:stretch>
              <a:fillRect/>
            </a:stretch>
          </p:blipFill>
          <p:spPr bwMode="auto">
            <a:xfrm>
              <a:off x="7010400" y="457200"/>
              <a:ext cx="5334000" cy="25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25"/>
            <p:cNvSpPr/>
            <p:nvPr/>
          </p:nvSpPr>
          <p:spPr>
            <a:xfrm>
              <a:off x="8191500" y="4572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</a:t>
              </a: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-609600" y="1308100"/>
            <a:ext cx="5322648" cy="2743200"/>
            <a:chOff x="-533400" y="1295400"/>
            <a:chExt cx="5322648" cy="27432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041"/>
            <a:stretch>
              <a:fillRect/>
            </a:stretch>
          </p:blipFill>
          <p:spPr bwMode="auto">
            <a:xfrm>
              <a:off x="-533400" y="1295400"/>
              <a:ext cx="5322648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25"/>
            <p:cNvSpPr/>
            <p:nvPr/>
          </p:nvSpPr>
          <p:spPr>
            <a:xfrm>
              <a:off x="685800" y="13462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</a:t>
              </a:r>
            </a:p>
          </p:txBody>
        </p:sp>
      </p:grpSp>
      <p:sp>
        <p:nvSpPr>
          <p:cNvPr id="21" name="Rettangolo 25"/>
          <p:cNvSpPr/>
          <p:nvPr/>
        </p:nvSpPr>
        <p:spPr>
          <a:xfrm>
            <a:off x="762000" y="990600"/>
            <a:ext cx="3352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2000 (1 batch 0.8x10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ppb) </a:t>
            </a:r>
          </a:p>
        </p:txBody>
      </p:sp>
      <p:sp>
        <p:nvSpPr>
          <p:cNvPr id="22" name="Rettangolo 25"/>
          <p:cNvSpPr/>
          <p:nvPr/>
        </p:nvSpPr>
        <p:spPr>
          <a:xfrm>
            <a:off x="4800600" y="990600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2012 (4 batches 1.15x10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ppb) 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2209800" y="3018472"/>
            <a:ext cx="44196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4488" indent="-344488"/>
            <a:r>
              <a:rPr lang="en-US" b="1" dirty="0" smtClean="0">
                <a:solidFill>
                  <a:srgbClr val="FF0000"/>
                </a:solidFill>
              </a:rPr>
              <a:t>No emittance growth in 2012 with 4 batches</a:t>
            </a:r>
            <a:endParaRPr lang="en-US" dirty="0" smtClean="0">
              <a:solidFill>
                <a:srgbClr val="FF0000"/>
              </a:solidFill>
            </a:endParaRP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With low chromaticity in both planes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Identical behavior of all 4 batches 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blow-up along bunch train</a:t>
            </a:r>
          </a:p>
        </p:txBody>
      </p:sp>
      <p:sp>
        <p:nvSpPr>
          <p:cNvPr id="2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emittances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2690</Words>
  <Application>Microsoft Office PowerPoint</Application>
  <PresentationFormat>Presentazione su schermo (4:3)</PresentationFormat>
  <Paragraphs>569</Paragraphs>
  <Slides>72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4" baseType="lpstr">
      <vt:lpstr>Tema di Office</vt:lpstr>
      <vt:lpstr>Chart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Gianni2</dc:creator>
  <cp:lastModifiedBy>Gianni2</cp:lastModifiedBy>
  <cp:revision>62</cp:revision>
  <dcterms:created xsi:type="dcterms:W3CDTF">2012-07-26T08:03:57Z</dcterms:created>
  <dcterms:modified xsi:type="dcterms:W3CDTF">2012-08-30T13:41:25Z</dcterms:modified>
</cp:coreProperties>
</file>