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09" r:id="rId2"/>
    <p:sldId id="332" r:id="rId3"/>
    <p:sldId id="334" r:id="rId4"/>
    <p:sldId id="335" r:id="rId5"/>
    <p:sldId id="336" r:id="rId6"/>
    <p:sldId id="33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00FF"/>
    <a:srgbClr val="0B3C79"/>
    <a:srgbClr val="0D3A7E"/>
    <a:srgbClr val="2962AD"/>
    <a:srgbClr val="2763AF"/>
    <a:srgbClr val="1F497D"/>
    <a:srgbClr val="3790CF"/>
    <a:srgbClr val="1F55B6"/>
    <a:srgbClr val="FE27F4"/>
    <a:srgbClr val="40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36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280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BAFE8-2883-E14E-89B8-2C985116EA40}" type="datetimeFigureOut">
              <a:rPr lang="en-US" smtClean="0"/>
              <a:pPr/>
              <a:t>8/30/12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C7BC5-9308-A14F-BEF1-5CE2C0D99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C29DF-01FA-C14F-BB02-A77B11AF7702}" type="datetimeFigureOut">
              <a:rPr lang="en-US" smtClean="0"/>
              <a:pPr/>
              <a:t>8/30/12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B52C2-BA19-6B44-A89B-4ABC4D1F9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0"/>
            <a:ext cx="8868339" cy="635003"/>
          </a:xfrm>
        </p:spPr>
        <p:txBody>
          <a:bodyPr>
            <a:normAutofit/>
          </a:bodyPr>
          <a:lstStyle>
            <a:lvl1pPr algn="l">
              <a:defRPr sz="2600">
                <a:solidFill>
                  <a:srgbClr val="0B3C7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683901"/>
            <a:ext cx="8738294" cy="5885174"/>
          </a:xfrm>
        </p:spPr>
        <p:txBody>
          <a:bodyPr/>
          <a:lstStyle>
            <a:lvl1pPr marL="252000" marR="0" indent="-270000" algn="l" defTabSz="4572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400"/>
              </a:spcAft>
              <a:buClrTx/>
              <a:buSzPct val="110000"/>
              <a:buFont typeface="Arial"/>
              <a:buChar char="•"/>
              <a:tabLst/>
              <a:defRPr sz="1800" b="1">
                <a:solidFill>
                  <a:schemeClr val="tx1"/>
                </a:solidFill>
              </a:defRPr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585383" y="5334000"/>
            <a:ext cx="357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6ABB1-2DDD-A64C-A3C4-D6696A2CC59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3672" y="6492875"/>
            <a:ext cx="397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1CECD66-7484-F64A-9FF0-02A8AB1518F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rot="10800000">
            <a:off x="209550" y="620181"/>
            <a:ext cx="8947150" cy="7"/>
          </a:xfrm>
          <a:prstGeom prst="line">
            <a:avLst/>
          </a:prstGeom>
          <a:ln>
            <a:solidFill>
              <a:srgbClr val="0D3A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rcRect t="1000"/>
          <a:stretch>
            <a:fillRect/>
          </a:stretch>
        </p:blipFill>
        <p:spPr>
          <a:xfrm>
            <a:off x="8526077" y="-4233"/>
            <a:ext cx="630624" cy="6286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6245" y="0"/>
            <a:ext cx="8738294" cy="683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245" y="683901"/>
            <a:ext cx="8738294" cy="567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ts val="2200"/>
        </a:spcBef>
        <a:spcAft>
          <a:spcPts val="400"/>
        </a:spcAft>
        <a:buFont typeface="Arial"/>
        <a:buChar char="•"/>
        <a:defRPr sz="2300" kern="1200">
          <a:solidFill>
            <a:schemeClr val="tx2"/>
          </a:solidFill>
          <a:latin typeface="+mn-lt"/>
          <a:ea typeface="+mn-ea"/>
          <a:cs typeface="+mn-cs"/>
        </a:defRPr>
      </a:lvl1pPr>
      <a:lvl2pPr marL="561600" indent="-284400" algn="l" defTabSz="457200" rtl="0" eaLnBrk="1" latinLnBrk="0" hangingPunct="1">
        <a:spcBef>
          <a:spcPts val="400"/>
        </a:spcBef>
        <a:spcAft>
          <a:spcPts val="400"/>
        </a:spcAft>
        <a:buFont typeface="Arial"/>
        <a:buChar char="–"/>
        <a:defRPr sz="2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84800" indent="-228600" algn="l" defTabSz="457200" rtl="0" eaLnBrk="1" latinLnBrk="0" hangingPunct="1">
        <a:spcBef>
          <a:spcPts val="0"/>
        </a:spcBef>
        <a:spcAft>
          <a:spcPts val="200"/>
        </a:spcAft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df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Final steps for making </a:t>
            </a:r>
            <a:br>
              <a:rPr lang="en-US" dirty="0" smtClean="0"/>
            </a:br>
            <a:r>
              <a:rPr lang="en-US" dirty="0" smtClean="0"/>
              <a:t>Q20 </a:t>
            </a:r>
            <a:r>
              <a:rPr lang="en-US" dirty="0" smtClean="0"/>
              <a:t>operational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3300" y="3670300"/>
            <a:ext cx="7302500" cy="2413000"/>
          </a:xfrm>
        </p:spPr>
        <p:txBody>
          <a:bodyPr>
            <a:normAutofit fontScale="70000" lnSpcReduction="20000"/>
          </a:bodyPr>
          <a:lstStyle/>
          <a:p>
            <a:endParaRPr lang="en-US" sz="2857" dirty="0" smtClean="0"/>
          </a:p>
          <a:p>
            <a:pPr>
              <a:spcBef>
                <a:spcPts val="400"/>
              </a:spcBef>
            </a:pPr>
            <a:r>
              <a:rPr lang="en-US" sz="2857" dirty="0" smtClean="0"/>
              <a:t>T. </a:t>
            </a:r>
            <a:r>
              <a:rPr lang="en-US" sz="2857" dirty="0" err="1" smtClean="0"/>
              <a:t>Argyropoulos</a:t>
            </a:r>
            <a:r>
              <a:rPr lang="en-US" sz="2857" dirty="0" smtClean="0"/>
              <a:t>, W. </a:t>
            </a:r>
            <a:r>
              <a:rPr lang="en-US" sz="2857" dirty="0" err="1" smtClean="0"/>
              <a:t>Bartmann</a:t>
            </a:r>
            <a:r>
              <a:rPr lang="en-US" sz="2857" dirty="0" smtClean="0"/>
              <a:t>, </a:t>
            </a:r>
            <a:r>
              <a:rPr lang="en-US" sz="2857" u="sng" dirty="0" smtClean="0"/>
              <a:t>H. Bartosik</a:t>
            </a:r>
            <a:r>
              <a:rPr lang="en-US" sz="2857" dirty="0" smtClean="0"/>
              <a:t>, T. </a:t>
            </a:r>
            <a:r>
              <a:rPr lang="en-US" sz="2857" dirty="0" err="1" smtClean="0"/>
              <a:t>Bohl</a:t>
            </a:r>
            <a:r>
              <a:rPr lang="en-US" sz="2857" dirty="0" smtClean="0"/>
              <a:t>, C. </a:t>
            </a:r>
            <a:r>
              <a:rPr lang="en-US" sz="2857" dirty="0" err="1" smtClean="0"/>
              <a:t>Bracco</a:t>
            </a:r>
            <a:r>
              <a:rPr lang="en-US" sz="2857" dirty="0" smtClean="0"/>
              <a:t>,</a:t>
            </a:r>
          </a:p>
          <a:p>
            <a:pPr>
              <a:spcBef>
                <a:spcPts val="400"/>
              </a:spcBef>
            </a:pPr>
            <a:r>
              <a:rPr lang="en-US" sz="2857" dirty="0" smtClean="0"/>
              <a:t>J. Esteban Muller, E. </a:t>
            </a:r>
            <a:r>
              <a:rPr lang="en-US" sz="2857" dirty="0" err="1" smtClean="0"/>
              <a:t>Gianfelice</a:t>
            </a:r>
            <a:r>
              <a:rPr lang="en-US" sz="2857" dirty="0" smtClean="0"/>
              <a:t>-Wendt, B. Goddard, V. </a:t>
            </a:r>
            <a:r>
              <a:rPr lang="en-US" sz="2857" dirty="0" err="1" smtClean="0"/>
              <a:t>Kain</a:t>
            </a:r>
            <a:r>
              <a:rPr lang="en-US" sz="2857" dirty="0" smtClean="0"/>
              <a:t>, </a:t>
            </a:r>
          </a:p>
          <a:p>
            <a:pPr>
              <a:spcBef>
                <a:spcPts val="400"/>
              </a:spcBef>
            </a:pPr>
            <a:r>
              <a:rPr lang="en-US" sz="2857" dirty="0" smtClean="0"/>
              <a:t>Y. </a:t>
            </a:r>
            <a:r>
              <a:rPr lang="en-US" sz="2857" dirty="0" err="1" smtClean="0"/>
              <a:t>Papaphilippou</a:t>
            </a:r>
            <a:r>
              <a:rPr lang="en-US" sz="2857" dirty="0" smtClean="0"/>
              <a:t>, E. </a:t>
            </a:r>
            <a:r>
              <a:rPr lang="en-US" sz="2857" dirty="0" err="1" smtClean="0"/>
              <a:t>Shaposhnikova</a:t>
            </a:r>
            <a:r>
              <a:rPr lang="en-US" sz="2857" dirty="0" smtClean="0"/>
              <a:t>, G. </a:t>
            </a:r>
            <a:r>
              <a:rPr lang="en-US" sz="2857" dirty="0" err="1" smtClean="0"/>
              <a:t>Vanbavinckhove</a:t>
            </a:r>
            <a:endParaRPr lang="en-US" sz="2857" dirty="0" smtClean="0"/>
          </a:p>
          <a:p>
            <a:endParaRPr lang="en-US" sz="480" dirty="0" smtClean="0"/>
          </a:p>
          <a:p>
            <a:r>
              <a:rPr lang="en-US" smtClean="0"/>
              <a:t>LIU-SPS-BD </a:t>
            </a:r>
            <a:r>
              <a:rPr lang="en-US" dirty="0" smtClean="0"/>
              <a:t>August 15, 2012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steps for making Q20 operational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Final checks on extraction conditions</a:t>
            </a:r>
          </a:p>
          <a:p>
            <a:pPr lvl="1"/>
            <a:r>
              <a:rPr lang="en-US" dirty="0" smtClean="0"/>
              <a:t>Aperture in extraction channels (DONE)</a:t>
            </a:r>
          </a:p>
          <a:p>
            <a:pPr lvl="1"/>
            <a:r>
              <a:rPr lang="en-US" dirty="0" smtClean="0"/>
              <a:t>Steering in transfer lines with final extraction settings (WHEN INJECTING INTO LHC)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Preparation and setup of probe cycle with Q20 optics (IN PREPARATION)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Study bunch length and transverse emittance evolution on LHC flat bottom (TEST FILL)</a:t>
            </a:r>
          </a:p>
          <a:p>
            <a:pPr lvl="1"/>
            <a:r>
              <a:rPr lang="en-US" dirty="0" smtClean="0"/>
              <a:t>Measure </a:t>
            </a:r>
            <a:r>
              <a:rPr lang="en-US" b="1" dirty="0" smtClean="0"/>
              <a:t>transverse </a:t>
            </a:r>
            <a:r>
              <a:rPr lang="en-US" dirty="0" smtClean="0"/>
              <a:t>emittance growth on LHC flat bottom</a:t>
            </a:r>
          </a:p>
          <a:p>
            <a:pPr lvl="1"/>
            <a:r>
              <a:rPr lang="en-US" dirty="0" smtClean="0"/>
              <a:t>Find optimal settings for controlled longitudinal blow-up in SPS to minimize IBS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68794" y="3703900"/>
            <a:ext cx="8414878" cy="3139144"/>
            <a:chOff x="368794" y="3703900"/>
            <a:chExt cx="8414878" cy="3139144"/>
          </a:xfrm>
        </p:grpSpPr>
        <p:pic>
          <p:nvPicPr>
            <p:cNvPr id="5" name="Picture 4" descr="bunch_lengths_fill2944_beam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794" y="3703900"/>
              <a:ext cx="4207439" cy="31391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344754" y="3729300"/>
              <a:ext cx="8923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Fill 2944</a:t>
              </a:r>
              <a:endParaRPr lang="en-US" sz="16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93800" y="4065032"/>
              <a:ext cx="26340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from Q20 – short bunches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3504" y="3731713"/>
              <a:ext cx="12711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(≈1.58e11 </a:t>
              </a:r>
              <a:r>
                <a:rPr lang="en-US" sz="1400" dirty="0" err="1" smtClean="0"/>
                <a:t>p/b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pic>
          <p:nvPicPr>
            <p:cNvPr id="9" name="Picture 8" descr="bunch_lengths_fill2947_beam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6233" y="3703900"/>
              <a:ext cx="4207439" cy="313914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01239" y="4073442"/>
              <a:ext cx="25442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from Q20 – long bunches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64893" y="3725010"/>
              <a:ext cx="8923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Fill 2947</a:t>
              </a:r>
              <a:endParaRPr lang="en-US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10943" y="3740123"/>
              <a:ext cx="12711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(≈1.58e11 </a:t>
              </a:r>
              <a:r>
                <a:rPr lang="en-US" sz="1400" dirty="0" err="1" smtClean="0"/>
                <a:t>p/b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steps for making Q20 operational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Final checks on extraction conditions</a:t>
            </a:r>
          </a:p>
          <a:p>
            <a:pPr lvl="1"/>
            <a:r>
              <a:rPr lang="en-US" dirty="0" smtClean="0"/>
              <a:t>Aperture in extraction channels (DONE)</a:t>
            </a:r>
          </a:p>
          <a:p>
            <a:pPr lvl="1"/>
            <a:r>
              <a:rPr lang="en-US" dirty="0" smtClean="0"/>
              <a:t>Steering in transfer lines with final extraction settings (WHEN INJECTING INTO LHC)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Preparation and setup of probe cycle with Q20 optics (IN PREPARATION)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Study bunch length and transverse emittance evolution on LHC flat bottom (TEST FILL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Measure transverse emittance growth on LHC flat bottom</a:t>
            </a:r>
          </a:p>
          <a:p>
            <a:pPr lvl="1"/>
            <a:r>
              <a:rPr lang="en-US" dirty="0" smtClean="0"/>
              <a:t>Find optimal settings for controlled longitudinal blow-up in SPS to minimize IBS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Test ramp and going into collisions to qualify the beam from Q20 (TEST FILL)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Small issue with tune feedback on test ramp during LHC MD – coincidence?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Minimize impact on other physics users (DONE)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particular disturbance on physics users was observed during tests last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items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 RF settings if blow-up in SPS is needed/wanted</a:t>
            </a:r>
          </a:p>
          <a:p>
            <a:pPr lvl="1"/>
            <a:r>
              <a:rPr lang="en-US" dirty="0" smtClean="0"/>
              <a:t>Total </a:t>
            </a:r>
            <a:r>
              <a:rPr lang="en-US" dirty="0" smtClean="0"/>
              <a:t>spread of bunch lengths smaller compared to </a:t>
            </a:r>
            <a:r>
              <a:rPr lang="en-US" dirty="0" smtClean="0"/>
              <a:t>Q26</a:t>
            </a:r>
          </a:p>
          <a:p>
            <a:pPr lvl="1"/>
            <a:r>
              <a:rPr lang="en-US" dirty="0" smtClean="0"/>
              <a:t>Systematic </a:t>
            </a:r>
            <a:r>
              <a:rPr lang="en-US" dirty="0" smtClean="0"/>
              <a:t>increase along </a:t>
            </a:r>
            <a:r>
              <a:rPr lang="en-US" dirty="0" smtClean="0"/>
              <a:t>train when using controlled longitudinal blow-up</a:t>
            </a:r>
          </a:p>
          <a:p>
            <a:pPr lvl="1"/>
            <a:r>
              <a:rPr lang="en-US" dirty="0" smtClean="0"/>
              <a:t>Reason for increasing bunch length not clear yet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 descr="BunchLengthScatter_Q20_ShortBunch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6245" y="2670175"/>
            <a:ext cx="4486680" cy="3375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9467" y="2552700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controlled blow-up: ε</a:t>
            </a:r>
            <a:r>
              <a:rPr lang="en-US" baseline="-25000" dirty="0" smtClean="0"/>
              <a:t>l</a:t>
            </a:r>
            <a:r>
              <a:rPr lang="en-US" dirty="0" smtClean="0"/>
              <a:t>≈0.37eVs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27885" y="2985532"/>
            <a:ext cx="167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N≈1.58x10</a:t>
            </a:r>
            <a:r>
              <a:rPr lang="en-US" baseline="30000" dirty="0" smtClean="0"/>
              <a:t>11</a:t>
            </a:r>
            <a:r>
              <a:rPr lang="en-US" dirty="0" smtClean="0"/>
              <a:t>p/b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38094" y="5194300"/>
            <a:ext cx="1855045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SPS flat top – Q20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Picture 20" descr="BunchLengthScatter_Q20_LongBunch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95959" y="2670175"/>
            <a:ext cx="4486680" cy="33750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19181" y="2552700"/>
            <a:ext cx="337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Controlled blow-up: ε</a:t>
            </a:r>
            <a:r>
              <a:rPr lang="en-US" baseline="-25000" dirty="0" smtClean="0"/>
              <a:t>l</a:t>
            </a:r>
            <a:r>
              <a:rPr lang="en-US" dirty="0" smtClean="0"/>
              <a:t>≈0.48eVs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817599" y="2985532"/>
            <a:ext cx="167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N≈1.58x10</a:t>
            </a:r>
            <a:r>
              <a:rPr lang="en-US" baseline="30000" dirty="0" smtClean="0"/>
              <a:t>11</a:t>
            </a:r>
            <a:r>
              <a:rPr lang="en-US" dirty="0" smtClean="0"/>
              <a:t>p/b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27808" y="5194300"/>
            <a:ext cx="1855045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SPS flat top – Q20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BunchLengthScatter_Q20_ShortBunch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6245" y="2670175"/>
            <a:ext cx="4486680" cy="3375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items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 RF settings</a:t>
            </a:r>
            <a:r>
              <a:rPr lang="en-US" dirty="0" smtClean="0"/>
              <a:t> if blow-up in SPS is needed/wanted</a:t>
            </a:r>
          </a:p>
          <a:p>
            <a:pPr lvl="1"/>
            <a:r>
              <a:rPr lang="en-US" dirty="0" smtClean="0"/>
              <a:t>Total </a:t>
            </a:r>
            <a:r>
              <a:rPr lang="en-US" dirty="0" smtClean="0"/>
              <a:t>spread of bunch lengths smaller compared to </a:t>
            </a:r>
            <a:r>
              <a:rPr lang="en-US" dirty="0" smtClean="0"/>
              <a:t>Q26</a:t>
            </a:r>
            <a:endParaRPr lang="en-US" dirty="0" smtClean="0"/>
          </a:p>
          <a:p>
            <a:pPr lvl="1"/>
            <a:r>
              <a:rPr lang="en-US" dirty="0" smtClean="0"/>
              <a:t>Systematic increase along train when using controlled longitudinal blow-up</a:t>
            </a:r>
          </a:p>
          <a:p>
            <a:pPr lvl="1"/>
            <a:r>
              <a:rPr lang="en-US" dirty="0" smtClean="0"/>
              <a:t>Reason for increasing bunch length not clear yet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21194" y="5194300"/>
            <a:ext cx="18550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SPS flat top – Q20</a:t>
            </a:r>
            <a:endParaRPr lang="en-US" dirty="0"/>
          </a:p>
        </p:txBody>
      </p:sp>
      <p:pic>
        <p:nvPicPr>
          <p:cNvPr id="13" name="Picture 12" descr="BunchLengthScatter_Q2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95959" y="2670175"/>
            <a:ext cx="4486680" cy="33750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20485" y="2985532"/>
            <a:ext cx="167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N≈1.58x10</a:t>
            </a:r>
            <a:r>
              <a:rPr lang="en-US" baseline="30000" dirty="0" smtClean="0"/>
              <a:t>11</a:t>
            </a:r>
            <a:r>
              <a:rPr lang="en-US" dirty="0" smtClean="0"/>
              <a:t>p/b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26955" y="5194300"/>
            <a:ext cx="185504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SPS flat top – Q26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9367" y="2552700"/>
            <a:ext cx="340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Controlled blow-up: ε</a:t>
            </a:r>
            <a:r>
              <a:rPr lang="en-US" baseline="-25000" dirty="0" smtClean="0"/>
              <a:t>l</a:t>
            </a:r>
            <a:r>
              <a:rPr lang="en-US" dirty="0" smtClean="0"/>
              <a:t>≈0.48eVs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29467" y="2552700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controlled blow-up: ε</a:t>
            </a:r>
            <a:r>
              <a:rPr lang="en-US" baseline="-25000" dirty="0" smtClean="0"/>
              <a:t>l</a:t>
            </a:r>
            <a:r>
              <a:rPr lang="en-US" dirty="0" smtClean="0"/>
              <a:t>≈0.37eVs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27885" y="2985532"/>
            <a:ext cx="167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N≈1.58x10</a:t>
            </a:r>
            <a:r>
              <a:rPr lang="en-US" baseline="30000" dirty="0" smtClean="0"/>
              <a:t>11</a:t>
            </a:r>
            <a:r>
              <a:rPr lang="en-US" dirty="0" smtClean="0"/>
              <a:t>p/b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38094" y="5194300"/>
            <a:ext cx="1855045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SPS flat top – Q20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items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 RF settings if blow-up in SPS is needed/wanted</a:t>
            </a:r>
          </a:p>
          <a:p>
            <a:pPr lvl="1"/>
            <a:r>
              <a:rPr lang="en-US" dirty="0" smtClean="0"/>
              <a:t>Total </a:t>
            </a:r>
            <a:r>
              <a:rPr lang="en-US" dirty="0" smtClean="0"/>
              <a:t>spread of bunch lengths smaller compared to </a:t>
            </a:r>
            <a:r>
              <a:rPr lang="en-US" dirty="0" smtClean="0"/>
              <a:t>Q26</a:t>
            </a:r>
            <a:endParaRPr lang="en-US" dirty="0" smtClean="0"/>
          </a:p>
          <a:p>
            <a:pPr lvl="1"/>
            <a:r>
              <a:rPr lang="en-US" dirty="0" smtClean="0"/>
              <a:t>Systematic increase along train when using controlled longitudinal blow-up</a:t>
            </a:r>
          </a:p>
          <a:p>
            <a:pPr lvl="1"/>
            <a:r>
              <a:rPr lang="en-US" dirty="0" smtClean="0"/>
              <a:t>Reason for increasing bunch length not clear yet</a:t>
            </a:r>
          </a:p>
          <a:p>
            <a:r>
              <a:rPr lang="en-US" dirty="0" smtClean="0"/>
              <a:t>Prepare </a:t>
            </a:r>
            <a:r>
              <a:rPr lang="en-US" dirty="0" smtClean="0"/>
              <a:t>25ns beam nominal intensity with Q20 optics</a:t>
            </a:r>
            <a:endParaRPr lang="en-US" dirty="0" smtClean="0"/>
          </a:p>
          <a:p>
            <a:r>
              <a:rPr lang="en-US" dirty="0" smtClean="0"/>
              <a:t>Choose </a:t>
            </a:r>
            <a:r>
              <a:rPr lang="en-US" dirty="0" smtClean="0"/>
              <a:t>the best moment to start with Q20</a:t>
            </a:r>
          </a:p>
          <a:p>
            <a:pPr lvl="1"/>
            <a:r>
              <a:rPr lang="en-US" dirty="0" smtClean="0"/>
              <a:t>Should be ready with 25ns </a:t>
            </a:r>
            <a:r>
              <a:rPr lang="en-US" dirty="0" smtClean="0"/>
              <a:t>beam for scrubbing run and LHC MDs with 25ns beam after TS3</a:t>
            </a:r>
          </a:p>
          <a:p>
            <a:pPr lvl="1"/>
            <a:r>
              <a:rPr lang="en-US" dirty="0" smtClean="0"/>
              <a:t>Avoid switching back and forth several times (consider also ion beams, …)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46100" y="3928424"/>
            <a:ext cx="8237572" cy="2780351"/>
            <a:chOff x="546100" y="3928424"/>
            <a:chExt cx="8237572" cy="2780351"/>
          </a:xfrm>
        </p:grpSpPr>
        <p:pic>
          <p:nvPicPr>
            <p:cNvPr id="6" name="Picture 5" descr="2012-LHC-schedule_v2.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t="48704" b="17963"/>
                <a:stretch>
                  <a:fillRect/>
                </a:stretch>
              </p:blipFill>
            </mc:Choice>
            <mc:Fallback>
              <p:blipFill>
                <a:blip r:embed="rId3"/>
                <a:srcRect t="48704" b="17963"/>
                <a:stretch>
                  <a:fillRect/>
                </a:stretch>
              </p:blipFill>
            </mc:Fallback>
          </mc:AlternateContent>
          <p:spPr>
            <a:xfrm>
              <a:off x="546100" y="3928424"/>
              <a:ext cx="5892800" cy="2780351"/>
            </a:xfrm>
            <a:prstGeom prst="rect">
              <a:avLst/>
            </a:prstGeom>
          </p:spPr>
        </p:pic>
        <p:pic>
          <p:nvPicPr>
            <p:cNvPr id="7" name="Picture 6" descr="2012-LHC-schedule_v2.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l="10092" t="81991" r="62844" b="8333"/>
                <a:stretch>
                  <a:fillRect/>
                </a:stretch>
              </p:blipFill>
            </mc:Choice>
            <mc:Fallback>
              <p:blipFill>
                <a:blip r:embed="rId3"/>
                <a:srcRect l="10092" t="81991" r="62844" b="8333"/>
                <a:stretch>
                  <a:fillRect/>
                </a:stretch>
              </p:blipFill>
            </mc:Fallback>
          </mc:AlternateContent>
          <p:spPr>
            <a:xfrm>
              <a:off x="5747035" y="4775200"/>
              <a:ext cx="3036637" cy="15367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860800" y="4636988"/>
            <a:ext cx="5327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TODAY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68525</TotalTime>
  <Words>577</Words>
  <Application>Microsoft Macintosh PowerPoint</Application>
  <PresentationFormat>On-screen Show (4:3)</PresentationFormat>
  <Paragraphs>71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Final steps for making  Q20 operational</vt:lpstr>
      <vt:lpstr>Final steps for making Q20 operational</vt:lpstr>
      <vt:lpstr>Final steps for making Q20 operational</vt:lpstr>
      <vt:lpstr>Additional items to consider</vt:lpstr>
      <vt:lpstr>Additional items to consider</vt:lpstr>
      <vt:lpstr>Additional items to consider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 - Q20 MD</dc:title>
  <dc:subject/>
  <dc:creator>Hannes Bartosik</dc:creator>
  <cp:keywords/>
  <dc:description/>
  <cp:lastModifiedBy>Hannes Bartosik</cp:lastModifiedBy>
  <cp:revision>1384</cp:revision>
  <cp:lastPrinted>2012-08-15T09:47:07Z</cp:lastPrinted>
  <dcterms:created xsi:type="dcterms:W3CDTF">2012-08-30T09:28:18Z</dcterms:created>
  <dcterms:modified xsi:type="dcterms:W3CDTF">2012-08-30T12:57:47Z</dcterms:modified>
  <cp:category/>
</cp:coreProperties>
</file>