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80" r:id="rId4"/>
    <p:sldId id="298" r:id="rId5"/>
    <p:sldId id="341" r:id="rId6"/>
    <p:sldId id="343" r:id="rId7"/>
    <p:sldId id="356" r:id="rId8"/>
    <p:sldId id="339" r:id="rId9"/>
    <p:sldId id="351" r:id="rId10"/>
    <p:sldId id="284" r:id="rId11"/>
    <p:sldId id="326" r:id="rId12"/>
    <p:sldId id="295" r:id="rId13"/>
    <p:sldId id="328" r:id="rId14"/>
    <p:sldId id="267" r:id="rId15"/>
    <p:sldId id="311" r:id="rId16"/>
    <p:sldId id="332" r:id="rId17"/>
    <p:sldId id="334" r:id="rId18"/>
    <p:sldId id="335" r:id="rId19"/>
    <p:sldId id="336" r:id="rId20"/>
    <p:sldId id="347" r:id="rId21"/>
    <p:sldId id="261" r:id="rId22"/>
    <p:sldId id="360" r:id="rId23"/>
    <p:sldId id="346" r:id="rId24"/>
    <p:sldId id="294" r:id="rId25"/>
    <p:sldId id="282" r:id="rId26"/>
    <p:sldId id="281" r:id="rId27"/>
    <p:sldId id="310" r:id="rId28"/>
    <p:sldId id="327" r:id="rId29"/>
    <p:sldId id="358" r:id="rId30"/>
    <p:sldId id="33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092"/>
    <a:srgbClr val="CC0099"/>
    <a:srgbClr val="FF00FF"/>
    <a:srgbClr val="CC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3" autoAdjust="0"/>
    <p:restoredTop sz="94621" autoAdjust="0"/>
  </p:normalViewPr>
  <p:slideViewPr>
    <p:cSldViewPr>
      <p:cViewPr varScale="1">
        <p:scale>
          <a:sx n="113" d="100"/>
          <a:sy n="113" d="100"/>
        </p:scale>
        <p:origin x="-126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4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83871-888F-BA45-8F00-A6F18E531A8B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18225-2D5A-7C4D-93E2-872B80519D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8703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1CEE1-25D4-42FC-8D70-D0ADA6E6CAA5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F2798-A69C-4159-8D6D-4233DA61EF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85659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6F14-DD82-C844-B879-5550B76A73E6}" type="datetime1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LIU-SPS BD WG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2B75-4501-44C5-A4F1-0C27512DE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49AA-49C1-B34C-BEB7-210659907BC5}" type="datetime1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LIU-SPS BD WG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2B75-4501-44C5-A4F1-0C27512DE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49FA-130F-B448-89FC-57AF84FE55E1}" type="datetime1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LIU-SPS BD WG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2B75-4501-44C5-A4F1-0C27512DE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FE607-46E8-F245-B649-E02F9FDA7B0B}" type="datetime1">
              <a:rPr lang="en-US" smtClean="0"/>
              <a:pPr>
                <a:defRPr/>
              </a:pPr>
              <a:t>10/12/2012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LIU-SPS BD WG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33960-CF0E-4BAD-935D-3FF95414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A1D8E-F7E7-C541-9F9F-F2AD8E61C145}" type="datetime1">
              <a:rPr lang="en-US" smtClean="0"/>
              <a:pPr>
                <a:defRPr/>
              </a:pPr>
              <a:t>10/12/2012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LIU-SPS BD WG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C98ED-2F95-4D75-9814-354C77E85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E5F7C-E710-D74B-8D43-FC80FDF4CBEF}" type="datetime1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LIU-SPS BD WG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2B75-4501-44C5-A4F1-0C27512DE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8404-F981-7441-B5DE-A8CBC9EDEC6C}" type="datetime1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LIU-SPS BD WG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2B75-4501-44C5-A4F1-0C27512DE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B2FE9-1249-6340-B8CD-24C12EA5AA4A}" type="datetime1">
              <a:rPr lang="en-US" smtClean="0"/>
              <a:pPr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LIU-SPS BD WG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2B75-4501-44C5-A4F1-0C27512DE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8488-2E4E-8F44-9AA1-1276FF7465DC}" type="datetime1">
              <a:rPr lang="en-US" smtClean="0"/>
              <a:pPr/>
              <a:t>10/12/2012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LIU-SPS BD WG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2B75-4501-44C5-A4F1-0C27512DE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45DE-C468-7443-AD55-F4D2D3522787}" type="datetime1">
              <a:rPr lang="en-US" smtClean="0"/>
              <a:pPr/>
              <a:t>10/12/2012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LIU-SPS BD WG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2B75-4501-44C5-A4F1-0C27512DE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C832-FB04-A34B-A0C6-78A759781907}" type="datetime1">
              <a:rPr lang="en-US" smtClean="0"/>
              <a:pPr/>
              <a:t>10/12/2012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LIU-SPS BD WG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2B75-4501-44C5-A4F1-0C27512DE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8638-25DA-0B42-9F32-73FCEF1E950B}" type="datetime1">
              <a:rPr lang="en-US" smtClean="0"/>
              <a:pPr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LIU-SPS BD WG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2B75-4501-44C5-A4F1-0C27512DE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D7D5-5408-8C4E-80DD-D6D293364F5A}" type="datetime1">
              <a:rPr lang="en-US" smtClean="0"/>
              <a:pPr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LIU-SPS BD WG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2B75-4501-44C5-A4F1-0C27512DE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35A62-2232-8546-87E1-04294D639E4A}" type="datetime1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LIU-SPS BD WG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D2B75-4501-44C5-A4F1-0C27512DE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Longitudinal instabilities in the SPS </a:t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and beam dynamics issues</a:t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with high harmonic RF system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E. </a:t>
            </a:r>
            <a:r>
              <a:rPr lang="en-US" sz="2800" dirty="0" err="1" smtClean="0"/>
              <a:t>Shaposhnikova</a:t>
            </a:r>
            <a:r>
              <a:rPr lang="en-US" sz="2800" dirty="0" smtClean="0"/>
              <a:t>, T. Argyropoulos, </a:t>
            </a:r>
          </a:p>
          <a:p>
            <a:r>
              <a:rPr lang="en-US" sz="2800" dirty="0" smtClean="0"/>
              <a:t>T. Bohl, J. E. Muller, H. Timko</a:t>
            </a:r>
          </a:p>
          <a:p>
            <a:endParaRPr lang="en-US" sz="2600" dirty="0" smtClean="0"/>
          </a:p>
          <a:p>
            <a:r>
              <a:rPr lang="en-US" sz="2600" dirty="0" smtClean="0"/>
              <a:t>Thanks to  A. Burov, C. Bhat, </a:t>
            </a:r>
            <a:r>
              <a:rPr lang="en-US" sz="2600" dirty="0"/>
              <a:t>H. </a:t>
            </a:r>
            <a:r>
              <a:rPr lang="en-US" sz="2600" dirty="0" err="1" smtClean="0"/>
              <a:t>Damerau</a:t>
            </a:r>
            <a:r>
              <a:rPr lang="en-US" sz="2600" dirty="0" smtClean="0"/>
              <a:t>, G. </a:t>
            </a:r>
            <a:r>
              <a:rPr lang="en-US" sz="2600" dirty="0" err="1" smtClean="0"/>
              <a:t>Papotti</a:t>
            </a:r>
            <a:r>
              <a:rPr lang="en-US" sz="2600" dirty="0" smtClean="0"/>
              <a:t>,   J. </a:t>
            </a:r>
            <a:r>
              <a:rPr lang="en-US" sz="2600" dirty="0" err="1" smtClean="0"/>
              <a:t>Tuckmantel</a:t>
            </a:r>
            <a:r>
              <a:rPr lang="en-US" sz="2600" dirty="0" smtClean="0"/>
              <a:t>,  ABP and Operation teams</a:t>
            </a:r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65CE-7936-CD48-9275-870481B07070}" type="datetime1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2B75-4501-44C5-A4F1-0C27512DE29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LIU-SPS BD WG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52600" y="8382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52nd ICFA Advanced Beam Dynamics Workshop HB2012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73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2722968"/>
              </p:ext>
            </p:extLst>
          </p:nvPr>
        </p:nvGraphicFramePr>
        <p:xfrm>
          <a:off x="4876800" y="3505200"/>
          <a:ext cx="3919365" cy="2521458"/>
        </p:xfrm>
        <a:graphic>
          <a:graphicData uri="http://schemas.openxmlformats.org/presentationml/2006/ole">
            <p:oleObj spid="_x0000_s116976" name="Acrobat Document" r:id="rId3" imgW="2857500" imgH="1838271" progId="AcroExch.Document.7">
              <p:embed/>
            </p:oleObj>
          </a:graphicData>
        </a:graphic>
      </p:graphicFrame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+mn-lt"/>
              </a:rPr>
              <a:t>4</a:t>
            </a:r>
            <a:r>
              <a:rPr lang="en-US" sz="3600" baseline="30000" dirty="0" smtClean="0">
                <a:latin typeface="+mn-lt"/>
              </a:rPr>
              <a:t>th</a:t>
            </a:r>
            <a:r>
              <a:rPr lang="en-US" sz="3600" dirty="0" smtClean="0">
                <a:latin typeface="+mn-lt"/>
              </a:rPr>
              <a:t> harmonic RF system in the SPS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Two 800 MHz travelling wave RF structures were installed in the SPS as “Landau cavities” in </a:t>
            </a:r>
            <a:r>
              <a:rPr lang="en-US" sz="1800" dirty="0" smtClean="0">
                <a:solidFill>
                  <a:srgbClr val="CC0099"/>
                </a:solidFill>
              </a:rPr>
              <a:t>1979,</a:t>
            </a:r>
            <a:r>
              <a:rPr lang="en-US" sz="1800" dirty="0" smtClean="0"/>
              <a:t> in real operation for LHC beams from </a:t>
            </a:r>
            <a:r>
              <a:rPr lang="en-US" sz="1800" dirty="0" smtClean="0">
                <a:solidFill>
                  <a:srgbClr val="CC0099"/>
                </a:solidFill>
              </a:rPr>
              <a:t>2010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CC0099"/>
                </a:solidFill>
              </a:rPr>
              <a:t>Only one cavity is used </a:t>
            </a:r>
            <a:r>
              <a:rPr lang="en-US" sz="1800" dirty="0" smtClean="0"/>
              <a:t>(has RF power) </a:t>
            </a:r>
          </a:p>
          <a:p>
            <a:pPr>
              <a:buNone/>
            </a:pPr>
            <a:r>
              <a:rPr lang="en-US" sz="1800" dirty="0" smtClean="0">
                <a:solidFill>
                  <a:srgbClr val="CC0099"/>
                </a:solidFill>
              </a:rPr>
              <a:t>   </a:t>
            </a:r>
            <a:r>
              <a:rPr lang="en-US" sz="1800" dirty="0" err="1"/>
              <a:t>V</a:t>
            </a:r>
            <a:r>
              <a:rPr lang="en-US" sz="1800" baseline="-25000" dirty="0" err="1"/>
              <a:t>max</a:t>
            </a:r>
            <a:r>
              <a:rPr lang="en-US" sz="1800" dirty="0"/>
              <a:t>=650 </a:t>
            </a:r>
            <a:r>
              <a:rPr lang="en-US" sz="1800" dirty="0" smtClean="0"/>
              <a:t>kV, </a:t>
            </a:r>
            <a:r>
              <a:rPr lang="en-US" sz="1800" dirty="0" smtClean="0">
                <a:solidFill>
                  <a:srgbClr val="CC0099"/>
                </a:solidFill>
              </a:rPr>
              <a:t> 2</a:t>
            </a:r>
            <a:r>
              <a:rPr lang="en-US" sz="1800" baseline="30000" dirty="0" smtClean="0">
                <a:solidFill>
                  <a:srgbClr val="CC0099"/>
                </a:solidFill>
              </a:rPr>
              <a:t>nd</a:t>
            </a:r>
            <a:r>
              <a:rPr lang="en-US" sz="1800" dirty="0" smtClean="0">
                <a:solidFill>
                  <a:srgbClr val="CC0099"/>
                </a:solidFill>
              </a:rPr>
              <a:t> cavity is idle</a:t>
            </a:r>
          </a:p>
          <a:p>
            <a:pPr>
              <a:buNone/>
            </a:pPr>
            <a:r>
              <a:rPr lang="en-US" sz="1800" dirty="0" smtClean="0">
                <a:solidFill>
                  <a:srgbClr val="CC0099"/>
                </a:solidFill>
              </a:rPr>
              <a:t>	=&gt; induced voltage in 2 cavities</a:t>
            </a:r>
            <a:r>
              <a:rPr lang="en-US" sz="1600" dirty="0" smtClean="0">
                <a:solidFill>
                  <a:srgbClr val="CC0099"/>
                </a:solidFill>
              </a:rPr>
              <a:t>	</a:t>
            </a:r>
            <a:endParaRPr lang="en-US" sz="1000" dirty="0" smtClean="0">
              <a:solidFill>
                <a:srgbClr val="CC0099"/>
              </a:solidFill>
            </a:endParaRPr>
          </a:p>
          <a:p>
            <a:endParaRPr lang="en-US" sz="2000" dirty="0" smtClean="0">
              <a:solidFill>
                <a:srgbClr val="CC0099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CC0099"/>
                </a:solidFill>
              </a:rPr>
              <a:t>     </a:t>
            </a:r>
            <a:endParaRPr lang="en-US" sz="2000" dirty="0" smtClean="0"/>
          </a:p>
          <a:p>
            <a:pPr>
              <a:buNone/>
            </a:pPr>
            <a:endParaRPr lang="en-US" sz="2000" dirty="0" smtClean="0">
              <a:solidFill>
                <a:srgbClr val="CC0099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B12655-0939-E841-9CD9-5926537C1A69}" type="datetime1">
              <a:rPr lang="en-US" smtClean="0"/>
              <a:pPr>
                <a:defRPr/>
              </a:pPr>
              <a:t>10/12/2012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LIU-SPS BD WG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6AE65-A901-49C0-A50A-DDA9F71C617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219200"/>
            <a:ext cx="31242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486400" y="3810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Impedance</a:t>
            </a:r>
          </a:p>
          <a:p>
            <a:r>
              <a:rPr lang="en-US" dirty="0"/>
              <a:t>(</a:t>
            </a:r>
            <a:r>
              <a:rPr lang="en-US" dirty="0" smtClean="0"/>
              <a:t>1 cavity)</a:t>
            </a:r>
            <a:endParaRPr lang="en-US" dirty="0"/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/>
        </p:nvGraphicFramePr>
        <p:xfrm>
          <a:off x="887413" y="4248150"/>
          <a:ext cx="2857500" cy="1762125"/>
        </p:xfrm>
        <a:graphic>
          <a:graphicData uri="http://schemas.openxmlformats.org/presentationml/2006/ole">
            <p:oleObj spid="_x0000_s116977" name="Acrobat Document" r:id="rId5" imgW="2857500" imgH="1761853" progId="AcroExch.Document.7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752600" y="3810000"/>
            <a:ext cx="2590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</a:t>
            </a:r>
            <a:r>
              <a:rPr lang="en-US" sz="1600" dirty="0" smtClean="0"/>
              <a:t>eam current component at 800 MHz increases during cycle  (3 ns -&gt; 1.5 ns)</a:t>
            </a:r>
          </a:p>
          <a:p>
            <a:r>
              <a:rPr lang="en-US" sz="1400" b="1" dirty="0" smtClean="0">
                <a:solidFill>
                  <a:srgbClr val="CC0099"/>
                </a:solidFill>
              </a:rPr>
              <a:t>=&gt;</a:t>
            </a:r>
            <a:r>
              <a:rPr lang="en-US" sz="1400" b="1" dirty="0" smtClean="0"/>
              <a:t> </a:t>
            </a:r>
            <a:r>
              <a:rPr lang="en-US" b="1" dirty="0">
                <a:solidFill>
                  <a:srgbClr val="CC0099"/>
                </a:solidFill>
              </a:rPr>
              <a:t>B</a:t>
            </a:r>
            <a:r>
              <a:rPr lang="en-US" b="1" dirty="0" smtClean="0">
                <a:solidFill>
                  <a:srgbClr val="CC0099"/>
                </a:solidFill>
              </a:rPr>
              <a:t>eam loading is 20       higher on flat top</a:t>
            </a:r>
            <a:endParaRPr lang="en-US" b="1" dirty="0">
              <a:solidFill>
                <a:srgbClr val="CC0099"/>
              </a:solidFill>
            </a:endParaRPr>
          </a:p>
          <a:p>
            <a:endParaRPr lang="en-US" sz="1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Phase calibration of 4th harmonic RF system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Phase shift is known up to some offset  determined from measured bunch tilt at low intensity and large ratio V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/V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  <a:p>
            <a:r>
              <a:rPr lang="en-US" sz="2000" dirty="0" smtClean="0"/>
              <a:t>Beam calibration done each year, then phase is adjusted for the best beam stability during cycle </a:t>
            </a:r>
            <a:endParaRPr lang="en-US" sz="1600" dirty="0" smtClean="0"/>
          </a:p>
          <a:p>
            <a:r>
              <a:rPr lang="en-US" sz="2000" b="1" dirty="0" smtClean="0">
                <a:solidFill>
                  <a:srgbClr val="CC0099"/>
                </a:solidFill>
              </a:rPr>
              <a:t>Relative phase </a:t>
            </a:r>
            <a:r>
              <a:rPr lang="en-US" sz="2000" b="1" dirty="0">
                <a:solidFill>
                  <a:srgbClr val="CC0099"/>
                </a:solidFill>
              </a:rPr>
              <a:t>i</a:t>
            </a:r>
            <a:r>
              <a:rPr lang="en-US" sz="2000" b="1" dirty="0" smtClean="0">
                <a:solidFill>
                  <a:srgbClr val="CC0099"/>
                </a:solidFill>
              </a:rPr>
              <a:t>s programmed </a:t>
            </a:r>
            <a:r>
              <a:rPr lang="en-US" sz="2000" dirty="0" smtClean="0"/>
              <a:t>through the cycle (BS-mode above transition):</a:t>
            </a:r>
          </a:p>
          <a:p>
            <a:pPr>
              <a:buNone/>
            </a:pPr>
            <a:r>
              <a:rPr lang="en-US" sz="2400" dirty="0" smtClean="0"/>
              <a:t>          </a:t>
            </a:r>
            <a:r>
              <a:rPr lang="en-US" sz="2400" dirty="0" smtClean="0">
                <a:solidFill>
                  <a:srgbClr val="CC0099"/>
                </a:solidFill>
              </a:rPr>
              <a:t>φ</a:t>
            </a:r>
            <a:r>
              <a:rPr lang="en-US" sz="2400" baseline="-25000" dirty="0" smtClean="0">
                <a:solidFill>
                  <a:srgbClr val="CC0099"/>
                </a:solidFill>
                <a:latin typeface="Times New Roman"/>
                <a:cs typeface="Times New Roman"/>
              </a:rPr>
              <a:t>2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/>
              <a:t>= - 4 </a:t>
            </a:r>
            <a:r>
              <a:rPr lang="el-GR" sz="2400" dirty="0" smtClean="0">
                <a:latin typeface="Times New Roman"/>
                <a:cs typeface="Times New Roman"/>
              </a:rPr>
              <a:t>φ</a:t>
            </a:r>
            <a:r>
              <a:rPr lang="en-US" sz="2400" baseline="-25000" dirty="0" smtClean="0"/>
              <a:t>s</a:t>
            </a:r>
            <a:r>
              <a:rPr lang="en-US" sz="2400" dirty="0" smtClean="0"/>
              <a:t> + </a:t>
            </a:r>
            <a:r>
              <a:rPr lang="el-GR" sz="2400" dirty="0" smtClean="0">
                <a:latin typeface="Times New Roman"/>
                <a:cs typeface="Times New Roman"/>
              </a:rPr>
              <a:t>π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206C-67DF-0141-91BE-516A84D856E2}" type="datetime1">
              <a:rPr lang="en-US" smtClean="0"/>
              <a:pPr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LIU-SPS BD WG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2B75-4501-44C5-A4F1-0C27512DE294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97282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990600" y="1752600"/>
          <a:ext cx="2857500" cy="1790700"/>
        </p:xfrm>
        <a:graphic>
          <a:graphicData uri="http://schemas.openxmlformats.org/presentationml/2006/ole">
            <p:oleObj spid="_x0000_s97453" name="Acrobat Document" r:id="rId3" imgW="2857500" imgH="1790591" progId="AcroExch.Document.7">
              <p:embed/>
            </p:oleObj>
          </a:graphicData>
        </a:graphic>
      </p:graphicFrame>
      <p:graphicFrame>
        <p:nvGraphicFramePr>
          <p:cNvPr id="97283" name="Object 3"/>
          <p:cNvGraphicFramePr>
            <a:graphicFrameLocks noChangeAspect="1"/>
          </p:cNvGraphicFramePr>
          <p:nvPr/>
        </p:nvGraphicFramePr>
        <p:xfrm>
          <a:off x="838200" y="4114800"/>
          <a:ext cx="2857500" cy="1762125"/>
        </p:xfrm>
        <a:graphic>
          <a:graphicData uri="http://schemas.openxmlformats.org/presentationml/2006/ole">
            <p:oleObj spid="_x0000_s97454" name="Acrobat Document" r:id="rId4" imgW="2857500" imgH="1761853" progId="AcroExch.Document.7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55862" y="2895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/V</a:t>
            </a:r>
            <a:r>
              <a:rPr lang="en-US" baseline="-25000" dirty="0" smtClean="0"/>
              <a:t>1</a:t>
            </a:r>
            <a:r>
              <a:rPr lang="en-US" dirty="0" smtClean="0"/>
              <a:t>=0.25,</a:t>
            </a:r>
          </a:p>
          <a:p>
            <a:r>
              <a:rPr lang="en-US" dirty="0" smtClean="0"/>
              <a:t>0.2, 0.1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5486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/V</a:t>
            </a:r>
            <a:r>
              <a:rPr lang="en-US" baseline="-25000" dirty="0" smtClean="0"/>
              <a:t>1</a:t>
            </a:r>
            <a:r>
              <a:rPr lang="en-US" dirty="0" smtClean="0"/>
              <a:t>=0.2</a:t>
            </a:r>
          </a:p>
          <a:p>
            <a:r>
              <a:rPr lang="en-US" dirty="0" smtClean="0"/>
              <a:t>N=1x10</a:t>
            </a:r>
            <a:r>
              <a:rPr lang="en-US" baseline="30000" dirty="0" smtClean="0"/>
              <a:t>10</a:t>
            </a:r>
            <a:endParaRPr lang="en-US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1371600" y="3810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bunch tilt</a:t>
            </a:r>
          </a:p>
          <a:p>
            <a:r>
              <a:rPr lang="en-US" dirty="0" smtClean="0"/>
              <a:t>measurements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295400" y="4724400"/>
            <a:ext cx="533400" cy="533400"/>
          </a:xfrm>
          <a:prstGeom prst="ellipse">
            <a:avLst/>
          </a:prstGeom>
          <a:noFill/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67000" y="4724400"/>
            <a:ext cx="533400" cy="533400"/>
          </a:xfrm>
          <a:prstGeom prst="ellipse">
            <a:avLst/>
          </a:prstGeom>
          <a:noFill/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+mn-lt"/>
              </a:rPr>
              <a:t>Bunch length and stability at 450 </a:t>
            </a:r>
            <a:r>
              <a:rPr lang="en-US" sz="2800" dirty="0" err="1" smtClean="0">
                <a:latin typeface="+mn-lt"/>
              </a:rPr>
              <a:t>GeV</a:t>
            </a:r>
            <a:r>
              <a:rPr lang="en-US" sz="2800" dirty="0" smtClean="0">
                <a:latin typeface="+mn-lt"/>
              </a:rPr>
              <a:t>/c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 as a function of the 800 MHz phase</a:t>
            </a:r>
          </a:p>
        </p:txBody>
      </p:sp>
      <p:sp>
        <p:nvSpPr>
          <p:cNvPr id="23557" name="Rectangle 14"/>
          <p:cNvSpPr>
            <a:spLocks noGrp="1" noChangeArrowheads="1"/>
          </p:cNvSpPr>
          <p:nvPr>
            <p:ph sz="half" idx="1"/>
          </p:nvPr>
        </p:nvSpPr>
        <p:spPr>
          <a:xfrm>
            <a:off x="7315200" y="1447800"/>
            <a:ext cx="1371600" cy="2185988"/>
          </a:xfrm>
          <a:ln>
            <a:noFill/>
          </a:ln>
        </p:spPr>
        <p:txBody>
          <a:bodyPr/>
          <a:lstStyle/>
          <a:p>
            <a:pPr eaLnBrk="1" hangingPunct="1">
              <a:buNone/>
            </a:pPr>
            <a:r>
              <a:rPr lang="en-US" sz="2800" dirty="0" smtClean="0"/>
              <a:t> </a:t>
            </a:r>
          </a:p>
        </p:txBody>
      </p:sp>
      <p:sp>
        <p:nvSpPr>
          <p:cNvPr id="23558" name="Rectangle 15"/>
          <p:cNvSpPr>
            <a:spLocks noGrp="1" noChangeArrowheads="1"/>
          </p:cNvSpPr>
          <p:nvPr>
            <p:ph type="body" sz="half" idx="2"/>
          </p:nvPr>
        </p:nvSpPr>
        <p:spPr>
          <a:xfrm>
            <a:off x="1066800" y="5029200"/>
            <a:ext cx="6477000" cy="9445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dirty="0" smtClean="0">
                <a:latin typeface="Tahoma" pitchFamily="34" charset="0"/>
                <a:cs typeface="Tahoma" pitchFamily="34" charset="0"/>
              </a:rPr>
              <a:t>Phase is changed through the whole cycle (phase offset)     </a:t>
            </a:r>
            <a:endParaRPr lang="en-US" sz="1800" dirty="0" smtClean="0">
              <a:solidFill>
                <a:srgbClr val="CC0099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800" dirty="0" smtClean="0">
                <a:latin typeface="Tahoma" pitchFamily="34" charset="0"/>
                <a:cs typeface="Tahoma" pitchFamily="34" charset="0"/>
              </a:rPr>
              <a:t>Large (+/- 20 deg at 200 MHz) phase range of BS-mode</a:t>
            </a:r>
            <a:endParaRPr lang="en-US" sz="1800" dirty="0" smtClean="0">
              <a:solidFill>
                <a:srgbClr val="CC0099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Short bunches are still unstable on flat top</a:t>
            </a:r>
          </a:p>
          <a:p>
            <a:pPr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n-US" sz="1800" dirty="0" smtClean="0">
                <a:solidFill>
                  <a:srgbClr val="CC0099"/>
                </a:solidFill>
                <a:cs typeface="Times New Roman" pitchFamily="18" charset="0"/>
              </a:rPr>
              <a:t> </a:t>
            </a:r>
            <a:endParaRPr lang="en-US" sz="1800" dirty="0" smtClean="0">
              <a:cs typeface="Times New Roman" pitchFamily="18" charset="0"/>
            </a:endParaRPr>
          </a:p>
        </p:txBody>
      </p:sp>
      <p:pic>
        <p:nvPicPr>
          <p:cNvPr id="23559" name="Picture 13" descr="New Image1"/>
          <p:cNvPicPr>
            <a:picLocks noChangeAspect="1" noChangeArrowheads="1"/>
          </p:cNvPicPr>
          <p:nvPr/>
        </p:nvPicPr>
        <p:blipFill>
          <a:blip r:embed="rId2" cstate="print"/>
          <a:srcRect l="6789" r="7860"/>
          <a:stretch>
            <a:fillRect/>
          </a:stretch>
        </p:blipFill>
        <p:spPr bwMode="auto">
          <a:xfrm>
            <a:off x="457200" y="1295400"/>
            <a:ext cx="67056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16"/>
          <p:cNvSpPr txBox="1">
            <a:spLocks noChangeArrowheads="1"/>
          </p:cNvSpPr>
          <p:nvPr/>
        </p:nvSpPr>
        <p:spPr bwMode="auto">
          <a:xfrm>
            <a:off x="7086600" y="2133600"/>
            <a:ext cx="1828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Bunch length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 </a:t>
            </a:r>
            <a:r>
              <a:rPr lang="en-US" sz="1600" dirty="0" smtClean="0">
                <a:latin typeface="Arial" charset="0"/>
              </a:rPr>
              <a:t>(</a:t>
            </a:r>
            <a:r>
              <a:rPr lang="en-US" sz="1600" dirty="0">
                <a:latin typeface="Arial" charset="0"/>
              </a:rPr>
              <a:t>av., max-min</a:t>
            </a:r>
            <a:r>
              <a:rPr lang="en-US" sz="1600" dirty="0" smtClean="0">
                <a:latin typeface="Arial" charset="0"/>
              </a:rPr>
              <a:t>) </a:t>
            </a:r>
          </a:p>
          <a:p>
            <a:pPr>
              <a:defRPr/>
            </a:pPr>
            <a:r>
              <a:rPr lang="en-US" sz="1600" dirty="0" smtClean="0">
                <a:latin typeface="Arial" charset="0"/>
              </a:rPr>
              <a:t>at 450 </a:t>
            </a:r>
            <a:r>
              <a:rPr lang="en-US" sz="1600" dirty="0" err="1" smtClean="0">
                <a:latin typeface="Arial" charset="0"/>
              </a:rPr>
              <a:t>GeV</a:t>
            </a:r>
            <a:r>
              <a:rPr lang="en-US" sz="1600" dirty="0" smtClean="0">
                <a:latin typeface="Arial" charset="0"/>
              </a:rPr>
              <a:t>/c </a:t>
            </a:r>
            <a:endParaRPr lang="en-US" sz="1600" dirty="0">
              <a:latin typeface="Arial" charset="0"/>
            </a:endParaRPr>
          </a:p>
        </p:txBody>
      </p:sp>
      <p:sp>
        <p:nvSpPr>
          <p:cNvPr id="24585" name="Text Box 17"/>
          <p:cNvSpPr txBox="1">
            <a:spLocks noChangeArrowheads="1"/>
          </p:cNvSpPr>
          <p:nvPr/>
        </p:nvSpPr>
        <p:spPr bwMode="auto">
          <a:xfrm>
            <a:off x="7086600" y="3810000"/>
            <a:ext cx="167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Beam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stability</a:t>
            </a:r>
          </a:p>
          <a:p>
            <a:pPr>
              <a:defRPr/>
            </a:pPr>
            <a:r>
              <a:rPr lang="en-US" sz="1600" dirty="0" smtClean="0">
                <a:latin typeface="+mn-lt"/>
              </a:rPr>
              <a:t>from</a:t>
            </a:r>
            <a:r>
              <a:rPr lang="en-US" sz="1600" b="1" dirty="0" smtClean="0">
                <a:latin typeface="Arial" charset="0"/>
              </a:rPr>
              <a:t> </a:t>
            </a:r>
            <a:r>
              <a:rPr lang="en-US" sz="1600" b="1" dirty="0" smtClean="0">
                <a:latin typeface="Times New Roman"/>
                <a:cs typeface="Times New Roman"/>
              </a:rPr>
              <a:t>∆</a:t>
            </a:r>
            <a:r>
              <a:rPr lang="el-GR" sz="1600" b="1" dirty="0" smtClean="0">
                <a:latin typeface="Times New Roman"/>
                <a:cs typeface="Times New Roman"/>
              </a:rPr>
              <a:t>τ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23562" name="Text Box 19"/>
          <p:cNvSpPr txBox="1">
            <a:spLocks noChangeArrowheads="1"/>
          </p:cNvSpPr>
          <p:nvPr/>
        </p:nvSpPr>
        <p:spPr bwMode="auto">
          <a:xfrm>
            <a:off x="7086600" y="4572000"/>
            <a:ext cx="18288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Tahoma" pitchFamily="34" charset="0"/>
              </a:rPr>
              <a:t>G. Papotti et al</a:t>
            </a:r>
            <a:r>
              <a:rPr lang="en-US" sz="1600" dirty="0" smtClean="0">
                <a:latin typeface="Tahoma" pitchFamily="34" charset="0"/>
              </a:rPr>
              <a:t>.</a:t>
            </a:r>
          </a:p>
          <a:p>
            <a:endParaRPr lang="en-US" sz="1600" dirty="0">
              <a:latin typeface="Tahoma" pitchFamily="34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93118C-D11B-9240-9B37-BFC00B4A90B0}" type="datetime1">
              <a:rPr lang="en-US" smtClean="0"/>
              <a:pPr>
                <a:defRPr/>
              </a:pPr>
              <a:t>10/12/2012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133960-CF0E-4BAD-935D-3FF9541412A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LIU-SPS BD WG</a:t>
            </a:r>
            <a:endParaRPr lang="en-US" dirty="0"/>
          </a:p>
        </p:txBody>
      </p:sp>
      <p:sp>
        <p:nvSpPr>
          <p:cNvPr id="12" name="Rectangle 15"/>
          <p:cNvSpPr txBox="1">
            <a:spLocks noChangeArrowheads="1"/>
          </p:cNvSpPr>
          <p:nvPr/>
        </p:nvSpPr>
        <p:spPr>
          <a:xfrm>
            <a:off x="609600" y="5257800"/>
            <a:ext cx="7543800" cy="944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    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Phase control: </a:t>
            </a:r>
            <a:br>
              <a:rPr lang="en-US" sz="3200" dirty="0" smtClean="0"/>
            </a:br>
            <a:r>
              <a:rPr lang="en-US" sz="3200" dirty="0" smtClean="0"/>
              <a:t>effect of beam loading in 800 MHz RF system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EE87-2679-FF4D-AB46-B258754B0771}" type="datetime1">
              <a:rPr lang="en-US" smtClean="0"/>
              <a:pPr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LIU-SPS BD WG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2B75-4501-44C5-A4F1-0C27512DE294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115714" name="Object 2"/>
          <p:cNvGraphicFramePr>
            <a:graphicFrameLocks noChangeAspect="1"/>
          </p:cNvGraphicFramePr>
          <p:nvPr/>
        </p:nvGraphicFramePr>
        <p:xfrm>
          <a:off x="685800" y="1905000"/>
          <a:ext cx="3429000" cy="1724025"/>
        </p:xfrm>
        <a:graphic>
          <a:graphicData uri="http://schemas.openxmlformats.org/presentationml/2006/ole">
            <p:oleObj spid="_x0000_s116052" name="Acrobat Document" r:id="rId3" imgW="3429000" imgH="1723971" progId="AcroExch.Document.7">
              <p:embed/>
            </p:oleObj>
          </a:graphicData>
        </a:graphic>
      </p:graphicFrame>
      <p:graphicFrame>
        <p:nvGraphicFramePr>
          <p:cNvPr id="1157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4043407"/>
              </p:ext>
            </p:extLst>
          </p:nvPr>
        </p:nvGraphicFramePr>
        <p:xfrm>
          <a:off x="673624" y="4267200"/>
          <a:ext cx="3429000" cy="1724025"/>
        </p:xfrm>
        <a:graphic>
          <a:graphicData uri="http://schemas.openxmlformats.org/presentationml/2006/ole">
            <p:oleObj spid="_x0000_s116053" name="Acrobat Document" r:id="rId4" imgW="3429000" imgH="1723971" progId="AcroExch.Document.7">
              <p:embed/>
            </p:oleObj>
          </a:graphicData>
        </a:graphic>
      </p:graphicFrame>
      <p:graphicFrame>
        <p:nvGraphicFramePr>
          <p:cNvPr id="115717" name="Object 5"/>
          <p:cNvGraphicFramePr>
            <a:graphicFrameLocks noChangeAspect="1"/>
          </p:cNvGraphicFramePr>
          <p:nvPr/>
        </p:nvGraphicFramePr>
        <p:xfrm>
          <a:off x="4876800" y="1981200"/>
          <a:ext cx="3429000" cy="1724025"/>
        </p:xfrm>
        <a:graphic>
          <a:graphicData uri="http://schemas.openxmlformats.org/presentationml/2006/ole">
            <p:oleObj spid="_x0000_s116054" name="Acrobat Document" r:id="rId5" imgW="3429000" imgH="1723971" progId="AcroExch.Document.7">
              <p:embed/>
            </p:oleObj>
          </a:graphicData>
        </a:graphic>
      </p:graphicFrame>
      <p:graphicFrame>
        <p:nvGraphicFramePr>
          <p:cNvPr id="115718" name="Object 6"/>
          <p:cNvGraphicFramePr>
            <a:graphicFrameLocks noChangeAspect="1"/>
          </p:cNvGraphicFramePr>
          <p:nvPr/>
        </p:nvGraphicFramePr>
        <p:xfrm>
          <a:off x="4800600" y="4267200"/>
          <a:ext cx="3429000" cy="1724025"/>
        </p:xfrm>
        <a:graphic>
          <a:graphicData uri="http://schemas.openxmlformats.org/presentationml/2006/ole">
            <p:oleObj spid="_x0000_s116055" name="Acrobat Document" r:id="rId6" imgW="3429000" imgH="1723971" progId="AcroExch.Document.7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09600" y="2139396"/>
            <a:ext cx="1600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no beam loading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2380" y="3850858"/>
            <a:ext cx="165361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800 MHz off, beam loading,</a:t>
            </a:r>
          </a:p>
          <a:p>
            <a:r>
              <a:rPr lang="en-US" dirty="0" smtClean="0"/>
              <a:t>passive cavity but </a:t>
            </a:r>
            <a:r>
              <a:rPr lang="el-GR" dirty="0" smtClean="0"/>
              <a:t>φ</a:t>
            </a:r>
            <a:r>
              <a:rPr lang="en-US" baseline="-25000" dirty="0" smtClean="0"/>
              <a:t>2</a:t>
            </a:r>
            <a:r>
              <a:rPr lang="en-US" dirty="0" smtClean="0"/>
              <a:t> = π/2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80961" y="3850858"/>
            <a:ext cx="157506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800 MHz on, beam loading</a:t>
            </a:r>
          </a:p>
          <a:p>
            <a:r>
              <a:rPr lang="en-US" dirty="0" smtClean="0"/>
              <a:t>compensated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362728" y="2324062"/>
            <a:ext cx="157506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800 MHz on, beam loading</a:t>
            </a:r>
          </a:p>
          <a:p>
            <a:r>
              <a:rPr lang="en-US" dirty="0" smtClean="0"/>
              <a:t> </a:t>
            </a:r>
            <a:r>
              <a:rPr lang="el-GR" dirty="0"/>
              <a:t>φ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smtClean="0"/>
              <a:t>~ π/4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1" y="5943600"/>
            <a:ext cx="738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Difficult to program </a:t>
            </a:r>
            <a:r>
              <a:rPr lang="el-GR" sz="2400" dirty="0" smtClean="0"/>
              <a:t>φ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dirty="0" smtClean="0"/>
              <a:t>accordingly =&gt; FB and FF (2014)</a:t>
            </a:r>
            <a:endParaRPr lang="en-GB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Phase control: </a:t>
            </a:r>
            <a:br>
              <a:rPr lang="en-US" sz="32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effect of beam loading in 200 MHz RF system</a:t>
            </a:r>
            <a:endParaRPr lang="en-US" sz="3200" dirty="0">
              <a:latin typeface="+mn-lt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359857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962400"/>
            <a:ext cx="30765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524000"/>
            <a:ext cx="38004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5410200"/>
            <a:ext cx="42005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4800600"/>
            <a:ext cx="3924300" cy="6762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6" name="Date Placeholder 6"/>
          <p:cNvSpPr txBox="1">
            <a:spLocks/>
          </p:cNvSpPr>
          <p:nvPr/>
        </p:nvSpPr>
        <p:spPr bwMode="auto">
          <a:xfrm>
            <a:off x="4191000" y="4495800"/>
            <a:ext cx="457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 T.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 Argyropoulos et al., HB2010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2895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&amp; </a:t>
            </a:r>
            <a:r>
              <a:rPr lang="en-US" dirty="0" err="1" smtClean="0"/>
              <a:t>calcul</a:t>
            </a:r>
            <a:r>
              <a:rPr lang="en-US" dirty="0" smtClean="0"/>
              <a:t>.</a:t>
            </a:r>
          </a:p>
          <a:p>
            <a:r>
              <a:rPr lang="en-US" dirty="0" smtClean="0"/>
              <a:t>bunch position </a:t>
            </a:r>
            <a:r>
              <a:rPr lang="el-GR" dirty="0" smtClean="0">
                <a:latin typeface="Times New Roman"/>
                <a:cs typeface="Times New Roman"/>
              </a:rPr>
              <a:t>∆φ</a:t>
            </a:r>
            <a:r>
              <a:rPr lang="en-US" baseline="-25000" dirty="0" smtClean="0">
                <a:latin typeface="Times New Roman"/>
                <a:cs typeface="Times New Roman"/>
              </a:rPr>
              <a:t>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29200" y="3505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synchrotron frequency</a:t>
            </a:r>
          </a:p>
          <a:p>
            <a:r>
              <a:rPr lang="en-US" dirty="0" smtClean="0"/>
              <a:t>distribution varies along batch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057400" y="4724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emittance</a:t>
            </a:r>
            <a:r>
              <a:rPr lang="en-US" dirty="0" smtClean="0"/>
              <a:t> BU:</a:t>
            </a:r>
          </a:p>
          <a:p>
            <a:r>
              <a:rPr lang="en-US" dirty="0" smtClean="0"/>
              <a:t>applied noise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9988B-E166-724E-B829-7BD0DC75FF2D}" type="datetime1">
              <a:rPr lang="en-US" smtClean="0"/>
              <a:pPr/>
              <a:t>10/12/2012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2B75-4501-44C5-A4F1-0C27512DE29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LIU-SPS BD WG</a:t>
            </a:r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800000">
            <a:off x="2719044" y="5317319"/>
            <a:ext cx="76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67200" y="58674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Δφ</a:t>
            </a:r>
            <a:r>
              <a:rPr lang="en-US" baseline="-25000" dirty="0" smtClean="0"/>
              <a:t>2</a:t>
            </a:r>
            <a:r>
              <a:rPr lang="en-US" dirty="0"/>
              <a:t>~</a:t>
            </a:r>
            <a:r>
              <a:rPr lang="en-US" dirty="0" smtClean="0"/>
              <a:t> π/4 for bunch displacement of 100 </a:t>
            </a:r>
            <a:r>
              <a:rPr lang="en-US" dirty="0" err="1" smtClean="0"/>
              <a:t>ps</a:t>
            </a:r>
            <a:endParaRPr lang="en-US" dirty="0" smtClean="0"/>
          </a:p>
          <a:p>
            <a:r>
              <a:rPr lang="en-US" dirty="0" smtClean="0"/>
              <a:t>and V</a:t>
            </a:r>
            <a:r>
              <a:rPr lang="en-US" baseline="-25000" dirty="0" smtClean="0"/>
              <a:t>800</a:t>
            </a:r>
            <a:r>
              <a:rPr lang="en-US" dirty="0" smtClean="0"/>
              <a:t>/V</a:t>
            </a:r>
            <a:r>
              <a:rPr lang="en-US" baseline="-25000" dirty="0" smtClean="0"/>
              <a:t>200</a:t>
            </a:r>
            <a:r>
              <a:rPr lang="en-US" dirty="0" smtClean="0"/>
              <a:t>=0.1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Phase control in a double RF system:</a:t>
            </a:r>
            <a:br>
              <a:rPr lang="en-US" sz="2800" dirty="0" smtClean="0">
                <a:latin typeface="Tahoma" pitchFamily="34" charset="0"/>
                <a:cs typeface="Tahoma" pitchFamily="34" charset="0"/>
              </a:rPr>
            </a:br>
            <a:r>
              <a:rPr lang="en-US" sz="2800" dirty="0" smtClean="0">
                <a:latin typeface="Tahoma" pitchFamily="34" charset="0"/>
                <a:cs typeface="Tahoma" pitchFamily="34" charset="0"/>
              </a:rPr>
              <a:t>issues with controlled </a:t>
            </a:r>
            <a:r>
              <a:rPr lang="en-US" sz="2800" dirty="0" err="1" smtClean="0">
                <a:latin typeface="Tahoma" pitchFamily="34" charset="0"/>
                <a:cs typeface="Tahoma" pitchFamily="34" charset="0"/>
              </a:rPr>
              <a:t>emittance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blow-up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b="0" dirty="0" smtClean="0"/>
              <a:t>50 ns spaced LHC  beam </a:t>
            </a:r>
            <a:endParaRPr lang="en-US" sz="2000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ni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000" b="0" dirty="0" smtClean="0"/>
              <a:t>75 ns spaced LHC beam</a:t>
            </a:r>
            <a:endParaRPr lang="en-US" sz="2000" b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20C6FB-DD57-BE4D-8221-84C508D31A14}" type="datetime1">
              <a:rPr lang="en-US" smtClean="0"/>
              <a:pPr>
                <a:defRPr/>
              </a:pPr>
              <a:t>10/12/2012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LIU-SPS BD WG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A9173-EAC6-4993-840D-0E86289B768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050" name="Picture 2" descr="\\cern.ch\dfs\Users\e\elenas\Desktop\DoubleRFs_BSM_50ns_noise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09800"/>
            <a:ext cx="3933824" cy="2950368"/>
          </a:xfrm>
          <a:prstGeom prst="rect">
            <a:avLst/>
          </a:prstGeom>
          <a:noFill/>
        </p:spPr>
      </p:pic>
      <p:pic>
        <p:nvPicPr>
          <p:cNvPr id="2051" name="Picture 3" descr="\\cern.ch\dfs\Users\e\elenas\Desktop\DoubleRFs_BSM_75ns_noise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09800"/>
            <a:ext cx="3975100" cy="2981325"/>
          </a:xfrm>
          <a:prstGeom prst="rect">
            <a:avLst/>
          </a:prstGeom>
          <a:noFill/>
        </p:spPr>
      </p:pic>
      <p:sp>
        <p:nvSpPr>
          <p:cNvPr id="14" name="Date Placeholder 6"/>
          <p:cNvSpPr txBox="1">
            <a:spLocks/>
          </p:cNvSpPr>
          <p:nvPr/>
        </p:nvSpPr>
        <p:spPr bwMode="auto">
          <a:xfrm>
            <a:off x="533400" y="5257800"/>
            <a:ext cx="40386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latin typeface="Arial" charset="0"/>
              </a:rPr>
              <a:t>Non-uniform </a:t>
            </a:r>
            <a:r>
              <a:rPr lang="en-US" sz="1600" dirty="0" err="1" smtClean="0">
                <a:latin typeface="Arial" charset="0"/>
              </a:rPr>
              <a:t>emittance</a:t>
            </a:r>
            <a:r>
              <a:rPr lang="en-US" sz="1600" dirty="0" smtClean="0">
                <a:latin typeface="Arial" charset="0"/>
              </a:rPr>
              <a:t> blow-up due to beam loading in a double RF system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Date Placeholder 6"/>
          <p:cNvSpPr txBox="1">
            <a:spLocks/>
          </p:cNvSpPr>
          <p:nvPr/>
        </p:nvSpPr>
        <p:spPr bwMode="auto">
          <a:xfrm>
            <a:off x="4648200" y="5257800"/>
            <a:ext cx="4038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latin typeface="Arial" charset="0"/>
              </a:rPr>
              <a:t>Non-uniform </a:t>
            </a:r>
            <a:r>
              <a:rPr lang="en-US" sz="1600" dirty="0" err="1" smtClean="0">
                <a:latin typeface="Arial" charset="0"/>
              </a:rPr>
              <a:t>emittance</a:t>
            </a:r>
            <a:r>
              <a:rPr lang="en-US" sz="1600" dirty="0" smtClean="0">
                <a:latin typeface="Arial" charset="0"/>
              </a:rPr>
              <a:t> blow-up and beam instability for short injected bunches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 descr="C:\MatlabFiles\MD_2010_10_19_analysis\plots\MD130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0"/>
            <a:ext cx="436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+mn-lt"/>
              </a:rPr>
              <a:t>Multi-bunch instability  </a:t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double RF (BS-mode)</a:t>
            </a:r>
            <a:r>
              <a:rPr lang="en-US" sz="3200" dirty="0" smtClean="0">
                <a:latin typeface="+mn-lt"/>
              </a:rPr>
              <a:t> </a:t>
            </a:r>
            <a:endParaRPr lang="en-US" sz="320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In a single RF (200 MHz): </a:t>
            </a:r>
            <a:endParaRPr lang="en-US" sz="1800" dirty="0" smtClean="0"/>
          </a:p>
          <a:p>
            <a:r>
              <a:rPr lang="en-US" sz="1800" dirty="0" smtClean="0"/>
              <a:t>threshold </a:t>
            </a:r>
            <a:r>
              <a:rPr lang="en-US" sz="1800" dirty="0"/>
              <a:t>for 50 ns beam at flat top is factor 5 lower than for a single bunch  (~1.1x10</a:t>
            </a:r>
            <a:r>
              <a:rPr lang="en-US" sz="1800" baseline="30000" dirty="0"/>
              <a:t>11</a:t>
            </a:r>
            <a:r>
              <a:rPr lang="en-US" sz="1800" dirty="0"/>
              <a:t>)  </a:t>
            </a:r>
          </a:p>
          <a:p>
            <a:pPr marL="0" indent="0">
              <a:buNone/>
            </a:pPr>
            <a:r>
              <a:rPr lang="en-US" sz="1800" dirty="0"/>
              <a:t>In a double RF (BS-mode</a:t>
            </a:r>
            <a:r>
              <a:rPr lang="en-US" sz="1800" dirty="0" smtClean="0"/>
              <a:t>):</a:t>
            </a:r>
            <a:endParaRPr lang="en-US" sz="1800" dirty="0"/>
          </a:p>
          <a:p>
            <a:r>
              <a:rPr lang="en-US" sz="1800" dirty="0"/>
              <a:t>t</a:t>
            </a:r>
            <a:r>
              <a:rPr lang="en-US" sz="1800" dirty="0" smtClean="0"/>
              <a:t>hese thresholds are very </a:t>
            </a:r>
            <a:r>
              <a:rPr lang="en-US" sz="1800" dirty="0"/>
              <a:t>close </a:t>
            </a:r>
            <a:endParaRPr lang="en-US" sz="1800" dirty="0" smtClean="0"/>
          </a:p>
          <a:p>
            <a:r>
              <a:rPr lang="en-US" sz="1800" dirty="0" smtClean="0"/>
              <a:t>the instability is often observed on individual bunches only (with </a:t>
            </a:r>
            <a:r>
              <a:rPr lang="en-US" sz="1800" dirty="0" smtClean="0">
                <a:solidFill>
                  <a:srgbClr val="CC0099"/>
                </a:solidFill>
              </a:rPr>
              <a:t>smallest</a:t>
            </a:r>
            <a:r>
              <a:rPr lang="en-US" sz="1800" dirty="0" smtClean="0"/>
              <a:t> </a:t>
            </a:r>
            <a:r>
              <a:rPr lang="en-US" sz="1800" dirty="0" err="1" smtClean="0"/>
              <a:t>emittances</a:t>
            </a:r>
            <a:r>
              <a:rPr lang="en-US" sz="1800" dirty="0" smtClean="0"/>
              <a:t>)</a:t>
            </a:r>
          </a:p>
          <a:p>
            <a:endParaRPr lang="en-US" sz="1800" dirty="0" smtClean="0"/>
          </a:p>
          <a:p>
            <a:pPr>
              <a:buFont typeface="Symbol" charset="0"/>
              <a:buChar char=""/>
            </a:pPr>
            <a:r>
              <a:rPr lang="en-US" sz="1800" dirty="0" smtClean="0"/>
              <a:t>Single bunch phenomenon?</a:t>
            </a:r>
            <a:endParaRPr lang="en-US" sz="1800" dirty="0" smtClean="0">
              <a:solidFill>
                <a:srgbClr val="CC0099"/>
              </a:solidFill>
            </a:endParaRPr>
          </a:p>
          <a:p>
            <a:pPr>
              <a:buNone/>
            </a:pPr>
            <a:endParaRPr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6AE65-A901-49C0-A50A-DDA9F71C617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76400" y="2819400"/>
            <a:ext cx="838200" cy="76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1600994" y="4190206"/>
            <a:ext cx="1066800" cy="158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14600" y="4191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0.46 </a:t>
            </a:r>
            <a:r>
              <a:rPr lang="en-US" dirty="0" err="1" smtClean="0"/>
              <a:t>eVs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182880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ahoma" pitchFamily="34" charset="0"/>
                <a:cs typeface="Tahoma" pitchFamily="34" charset="0"/>
              </a:rPr>
              <a:t>50 ns beam, 2 RF, 1.3x10</a:t>
            </a:r>
            <a:r>
              <a:rPr lang="en-US" sz="2000" baseline="30000" dirty="0" smtClean="0">
                <a:latin typeface="Tahoma" pitchFamily="34" charset="0"/>
                <a:cs typeface="Tahoma" pitchFamily="34" charset="0"/>
              </a:rPr>
              <a:t>11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p/b</a:t>
            </a:r>
            <a:endParaRPr lang="en-US" sz="2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330995-CA98-7D45-8A4E-F7DF6B176AE1}" type="datetime1">
              <a:rPr lang="en-US" smtClean="0"/>
              <a:pPr>
                <a:defRPr/>
              </a:pPr>
              <a:t>10/12/2012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LIU-SPS BD WG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Synchrotron frequency distribution</a:t>
            </a:r>
            <a:br>
              <a:rPr lang="en-US" sz="3200" dirty="0" smtClean="0"/>
            </a:br>
            <a:r>
              <a:rPr lang="en-US" sz="2800" dirty="0" smtClean="0"/>
              <a:t>in a double RF system with V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/V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=h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/h</a:t>
            </a:r>
            <a:r>
              <a:rPr lang="en-US" sz="2800" baseline="-25000" dirty="0" smtClean="0"/>
              <a:t>2</a:t>
            </a:r>
            <a:endParaRPr lang="en-US" sz="2800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F7BC-0BBC-D240-88D7-53F3A4E63F02}" type="datetime1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LIU-SPS BD WG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2B75-4501-44C5-A4F1-0C27512DE29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35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41624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524000"/>
            <a:ext cx="41338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47800" y="51054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igher is h</a:t>
            </a:r>
            <a:r>
              <a:rPr lang="en-US" baseline="-25000" dirty="0" smtClean="0"/>
              <a:t>2</a:t>
            </a:r>
            <a:r>
              <a:rPr lang="en-US" dirty="0" smtClean="0"/>
              <a:t>/h</a:t>
            </a:r>
            <a:r>
              <a:rPr lang="en-US" baseline="-25000" dirty="0" smtClean="0"/>
              <a:t>1</a:t>
            </a:r>
            <a:r>
              <a:rPr lang="en-US" dirty="0" smtClean="0"/>
              <a:t> -  larger is spread for the same voltage V</a:t>
            </a:r>
            <a:r>
              <a:rPr lang="en-US" baseline="-25000" dirty="0" smtClean="0"/>
              <a:t>2</a:t>
            </a:r>
            <a:r>
              <a:rPr lang="en-US" dirty="0" smtClean="0"/>
              <a:t>, but</a:t>
            </a:r>
          </a:p>
          <a:p>
            <a:r>
              <a:rPr lang="en-US" dirty="0" smtClean="0"/>
              <a:t>a region with zero derivative is closer to the bunch center</a:t>
            </a:r>
          </a:p>
          <a:p>
            <a:pPr marL="285750" indent="-285750">
              <a:buFont typeface="Symbol" charset="0"/>
              <a:buChar char=""/>
            </a:pPr>
            <a:r>
              <a:rPr lang="en-US" dirty="0" smtClean="0"/>
              <a:t>limitation to the voltage ratio or bunch length in BS-mode</a:t>
            </a:r>
          </a:p>
          <a:p>
            <a:pPr marL="285750" indent="-285750">
              <a:buFont typeface="Symbol" charset="0"/>
              <a:buChar char=""/>
            </a:pPr>
            <a:r>
              <a:rPr lang="en-US" dirty="0"/>
              <a:t>l</a:t>
            </a:r>
            <a:r>
              <a:rPr lang="en-US" dirty="0" smtClean="0"/>
              <a:t>imitation to the bunch length in BL-mode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L</a:t>
            </a:r>
            <a:r>
              <a:rPr lang="en-US" sz="2800" dirty="0" smtClean="0"/>
              <a:t>oss of Landau damping in BL-mode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 for inductive impedance above transition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DECD-4536-9D45-A261-8BFDABCBDC46}" type="datetime1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LIU-SPS BD WG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2B75-4501-44C5-A4F1-0C27512DE29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76400"/>
            <a:ext cx="3911876" cy="311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257800" y="48006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Similar behavior to the resistive wake in a double RF </a:t>
            </a:r>
          </a:p>
          <a:p>
            <a:r>
              <a:rPr lang="en-US" dirty="0" smtClean="0"/>
              <a:t> (A. </a:t>
            </a:r>
            <a:r>
              <a:rPr lang="en-US" dirty="0" err="1" smtClean="0"/>
              <a:t>Burov</a:t>
            </a:r>
            <a:r>
              <a:rPr lang="en-US" dirty="0" smtClean="0"/>
              <a:t>,  HB2010)</a:t>
            </a:r>
            <a:endParaRPr lang="en-US" dirty="0"/>
          </a:p>
        </p:txBody>
      </p:sp>
      <p:pic>
        <p:nvPicPr>
          <p:cNvPr id="9" name="Picture 2" descr="dampingRate_vs_inten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76400"/>
            <a:ext cx="4012196" cy="252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4572000"/>
            <a:ext cx="4876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imulations and calculations (Van </a:t>
            </a:r>
            <a:r>
              <a:rPr lang="en-US" dirty="0" err="1" smtClean="0"/>
              <a:t>Kampen</a:t>
            </a:r>
            <a:r>
              <a:rPr lang="en-US" dirty="0" smtClean="0"/>
              <a:t> modes) confirm observations in the SPS for </a:t>
            </a:r>
            <a:r>
              <a:rPr lang="en-US" dirty="0" smtClean="0">
                <a:solidFill>
                  <a:srgbClr val="CC0099"/>
                </a:solidFill>
              </a:rPr>
              <a:t>BL-mode </a:t>
            </a:r>
            <a:r>
              <a:rPr lang="en-US" dirty="0" smtClean="0"/>
              <a:t>in (100 + 200) MHz RF at 26 </a:t>
            </a:r>
            <a:r>
              <a:rPr lang="en-US" dirty="0" err="1" smtClean="0"/>
              <a:t>GeV</a:t>
            </a:r>
            <a:r>
              <a:rPr lang="en-US" dirty="0" smtClean="0"/>
              <a:t>/c during </a:t>
            </a:r>
            <a:r>
              <a:rPr lang="en-US" dirty="0" err="1" smtClean="0"/>
              <a:t>ppbar</a:t>
            </a:r>
            <a:r>
              <a:rPr lang="en-US" dirty="0" smtClean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CC0099"/>
                </a:solidFill>
              </a:rPr>
              <a:t>Unstable</a:t>
            </a:r>
            <a:r>
              <a:rPr lang="en-US" dirty="0" smtClean="0"/>
              <a:t> bunches with </a:t>
            </a:r>
            <a:r>
              <a:rPr lang="en-US" dirty="0" err="1" smtClean="0"/>
              <a:t>emittance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C0099"/>
                </a:solidFill>
              </a:rPr>
              <a:t>&gt; 0.65 </a:t>
            </a:r>
            <a:r>
              <a:rPr lang="en-US" dirty="0" err="1" smtClean="0">
                <a:solidFill>
                  <a:srgbClr val="CC0099"/>
                </a:solidFill>
              </a:rPr>
              <a:t>eVs</a:t>
            </a:r>
            <a:endParaRPr lang="en-US" dirty="0" smtClean="0">
              <a:solidFill>
                <a:srgbClr val="CC0099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Can be </a:t>
            </a:r>
            <a:r>
              <a:rPr lang="en-US" dirty="0" err="1" smtClean="0"/>
              <a:t>stabilised</a:t>
            </a:r>
            <a:r>
              <a:rPr lang="en-US" dirty="0" smtClean="0"/>
              <a:t> by phase  shift from BL-mode </a:t>
            </a:r>
          </a:p>
          <a:p>
            <a:r>
              <a:rPr lang="en-US" dirty="0" smtClean="0"/>
              <a:t>(T</a:t>
            </a:r>
            <a:r>
              <a:rPr lang="en-US" dirty="0"/>
              <a:t>. </a:t>
            </a:r>
            <a:r>
              <a:rPr lang="en-US" dirty="0" err="1"/>
              <a:t>Argyropoulos</a:t>
            </a:r>
            <a:r>
              <a:rPr lang="en-US" dirty="0"/>
              <a:t>, A. </a:t>
            </a:r>
            <a:r>
              <a:rPr lang="en-US" dirty="0" err="1"/>
              <a:t>Burov</a:t>
            </a:r>
            <a:r>
              <a:rPr lang="en-US" dirty="0"/>
              <a:t>, E. S</a:t>
            </a:r>
            <a:r>
              <a:rPr lang="en-US" dirty="0" smtClean="0"/>
              <a:t>.)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Synchrotron frequency distribution and </a:t>
            </a:r>
            <a:br>
              <a:rPr lang="en-US" sz="2800" dirty="0" smtClean="0"/>
            </a:br>
            <a:r>
              <a:rPr lang="en-US" sz="2800" dirty="0" smtClean="0"/>
              <a:t>phase between 2 RF systems in BS-mode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6DAE-567F-7243-BAD3-AD2139591D61}" type="datetime1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LIU-SPS BD WG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2B75-4501-44C5-A4F1-0C27512DE29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38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3124200" cy="2445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733800"/>
            <a:ext cx="2667000" cy="2446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810000"/>
            <a:ext cx="3352800" cy="259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33900" y="1454542"/>
            <a:ext cx="3619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Very good agreement between measurements and simulations</a:t>
            </a:r>
          </a:p>
          <a:p>
            <a:r>
              <a:rPr lang="en-US" dirty="0" smtClean="0"/>
              <a:t>(with SPS impedance model):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ingle bunches  are unstable in </a:t>
            </a:r>
            <a:r>
              <a:rPr lang="en-US" dirty="0" smtClean="0">
                <a:solidFill>
                  <a:srgbClr val="CC0099"/>
                </a:solidFill>
              </a:rPr>
              <a:t>BS-mode with V2/V1=4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can be </a:t>
            </a:r>
            <a:r>
              <a:rPr lang="en-US" dirty="0" err="1" smtClean="0"/>
              <a:t>stabilised</a:t>
            </a:r>
            <a:r>
              <a:rPr lang="en-US" dirty="0" smtClean="0"/>
              <a:t> by significant phase shift of 800 MHz RF system</a:t>
            </a:r>
          </a:p>
          <a:p>
            <a:r>
              <a:rPr lang="en-US" dirty="0" smtClean="0"/>
              <a:t>(T.  </a:t>
            </a:r>
            <a:r>
              <a:rPr lang="en-US" dirty="0" err="1" smtClean="0"/>
              <a:t>Argyropoulos</a:t>
            </a:r>
            <a:r>
              <a:rPr lang="en-US" dirty="0" smtClean="0"/>
              <a:t> et al., IPAC’12)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43092"/>
                </a:solidFill>
              </a:rPr>
              <a:t>Outline</a:t>
            </a:r>
            <a:endParaRPr lang="en-US" dirty="0">
              <a:solidFill>
                <a:srgbClr val="34309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CERN SPS performance </a:t>
            </a:r>
          </a:p>
          <a:p>
            <a:r>
              <a:rPr lang="en-US" dirty="0" smtClean="0"/>
              <a:t>Longitudinal instabilities</a:t>
            </a:r>
          </a:p>
          <a:p>
            <a:pPr lvl="1"/>
            <a:r>
              <a:rPr lang="en-US" dirty="0" smtClean="0"/>
              <a:t>observations</a:t>
            </a:r>
          </a:p>
          <a:p>
            <a:pPr lvl="1"/>
            <a:r>
              <a:rPr lang="en-US" dirty="0" smtClean="0"/>
              <a:t>cures</a:t>
            </a:r>
          </a:p>
          <a:p>
            <a:r>
              <a:rPr lang="en-US" dirty="0" smtClean="0"/>
              <a:t>Issues with high harmonic RF system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hase control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ynchrotron frequency distribution</a:t>
            </a:r>
          </a:p>
          <a:p>
            <a:r>
              <a:rPr lang="en-US" dirty="0" smtClean="0"/>
              <a:t>Summary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EC9B-F87C-FC4D-89A4-E83DD6452509}" type="datetime1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2B75-4501-44C5-A4F1-0C27512DE29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LIU-SPS BD WG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43092"/>
                </a:solidFill>
              </a:rPr>
              <a:t>S</a:t>
            </a:r>
            <a:r>
              <a:rPr lang="en-US" dirty="0" smtClean="0">
                <a:solidFill>
                  <a:srgbClr val="343092"/>
                </a:solidFill>
              </a:rPr>
              <a:t>ummary</a:t>
            </a:r>
            <a:endParaRPr lang="en-GB" dirty="0">
              <a:solidFill>
                <a:srgbClr val="34309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SPS produces a good quality LHC beam at intensities by order of magnitude above the threshold of the longitudinal multi-bunch instability.  </a:t>
            </a:r>
          </a:p>
          <a:p>
            <a:r>
              <a:rPr lang="en-US" dirty="0" smtClean="0"/>
              <a:t>The SPS beam is </a:t>
            </a:r>
            <a:r>
              <a:rPr lang="en-US" dirty="0" err="1" smtClean="0"/>
              <a:t>stabilised</a:t>
            </a:r>
            <a:r>
              <a:rPr lang="en-US" dirty="0" smtClean="0"/>
              <a:t> by the 4th harmonic RF system in BS-mode, efficient even in the presence of strong beam loading in both RF systems; FB and FF systems should improve stability at high energies (less controlled </a:t>
            </a:r>
            <a:r>
              <a:rPr lang="en-US" dirty="0" err="1" smtClean="0"/>
              <a:t>emittance</a:t>
            </a:r>
            <a:r>
              <a:rPr lang="en-US" dirty="0" smtClean="0"/>
              <a:t> blow-up).</a:t>
            </a:r>
          </a:p>
          <a:p>
            <a:r>
              <a:rPr lang="en-US" dirty="0" smtClean="0"/>
              <a:t>In the SPS, due to choice of harmonic (4</a:t>
            </a:r>
            <a:r>
              <a:rPr lang="en-US" baseline="30000" dirty="0" smtClean="0"/>
              <a:t>th</a:t>
            </a:r>
            <a:r>
              <a:rPr lang="en-US" dirty="0" smtClean="0"/>
              <a:t>), the working parameter space is very limited for both BL-mode (</a:t>
            </a:r>
            <a:r>
              <a:rPr lang="en-US" dirty="0" err="1" smtClean="0"/>
              <a:t>emittances</a:t>
            </a:r>
            <a:r>
              <a:rPr lang="en-US" dirty="0" smtClean="0"/>
              <a:t>) and BS-mode (voltage ratio or </a:t>
            </a:r>
            <a:r>
              <a:rPr lang="en-US" dirty="0" err="1" smtClean="0"/>
              <a:t>emittances</a:t>
            </a:r>
            <a:r>
              <a:rPr lang="en-US" dirty="0" smtClean="0"/>
              <a:t>).  </a:t>
            </a:r>
          </a:p>
          <a:p>
            <a:r>
              <a:rPr lang="en-US" dirty="0" smtClean="0"/>
              <a:t>BL-mode cannot be used in the SPS with present  beam loading and even in future with FF and FB for 800 MHz due to long bunches.</a:t>
            </a:r>
          </a:p>
          <a:p>
            <a:r>
              <a:rPr lang="en-US" dirty="0" smtClean="0"/>
              <a:t>The 2</a:t>
            </a:r>
            <a:r>
              <a:rPr lang="en-US" baseline="30000" dirty="0" smtClean="0"/>
              <a:t>nd</a:t>
            </a:r>
            <a:r>
              <a:rPr lang="en-US" dirty="0" smtClean="0"/>
              <a:t> harmonic RF system can have the largest bucket filling factor, but needs a very accurate phase control in BL-mode.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D882-76CC-984B-9D3A-2414459456F7}" type="datetime1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LIU-SPS BD WG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2B75-4501-44C5-A4F1-0C27512DE29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7934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43092"/>
                </a:solidFill>
              </a:rPr>
              <a:t>F</a:t>
            </a:r>
            <a:r>
              <a:rPr lang="en-US" dirty="0" smtClean="0">
                <a:solidFill>
                  <a:srgbClr val="343092"/>
                </a:solidFill>
              </a:rPr>
              <a:t>uture plans</a:t>
            </a:r>
            <a:endParaRPr lang="en-US" dirty="0">
              <a:solidFill>
                <a:srgbClr val="34309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Implementation of the Q20 optics – ongoing</a:t>
            </a:r>
          </a:p>
          <a:p>
            <a:r>
              <a:rPr lang="en-US" dirty="0"/>
              <a:t>Measurements of HOMs in 200 MHz and 800 MHz  RF systems – during 2013-</a:t>
            </a:r>
            <a:r>
              <a:rPr lang="en-US" dirty="0" smtClean="0"/>
              <a:t>2014</a:t>
            </a:r>
          </a:p>
          <a:p>
            <a:r>
              <a:rPr lang="en-US" dirty="0" smtClean="0"/>
              <a:t>FB and FF for the 800 MHz RF system </a:t>
            </a:r>
            <a:r>
              <a:rPr lang="en-US" dirty="0"/>
              <a:t>-</a:t>
            </a:r>
            <a:r>
              <a:rPr lang="en-US" dirty="0" smtClean="0"/>
              <a:t> 2014</a:t>
            </a:r>
          </a:p>
          <a:p>
            <a:r>
              <a:rPr lang="en-US" dirty="0" smtClean="0"/>
              <a:t>Upgrade of the 200 MHz RF system (double power, shorter cavities, new beam control and impedance reduction by 20%) – 2020</a:t>
            </a:r>
          </a:p>
          <a:p>
            <a:r>
              <a:rPr lang="en-US" dirty="0" smtClean="0"/>
              <a:t>Search for other impedance sources </a:t>
            </a:r>
          </a:p>
          <a:p>
            <a:r>
              <a:rPr lang="en-US" dirty="0" smtClean="0"/>
              <a:t>Comparison of measurements and simulations (single bunch) to refine the SPS impedance model </a:t>
            </a:r>
          </a:p>
          <a:p>
            <a:r>
              <a:rPr lang="en-US" dirty="0" smtClean="0"/>
              <a:t>Design study of the 2</a:t>
            </a:r>
            <a:r>
              <a:rPr lang="en-US" baseline="30000" dirty="0" smtClean="0"/>
              <a:t>nd</a:t>
            </a:r>
            <a:r>
              <a:rPr lang="en-US" dirty="0" smtClean="0"/>
              <a:t> harmonic RF system for HL-LHC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56F8-D634-D04D-9BB5-8394AA1D6847}" type="datetime1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LIU-SPS BD WG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2B75-4501-44C5-A4F1-0C27512DE29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6352-0166-AC42-819F-012EBBDF451D}" type="datetime1">
              <a:rPr lang="en-US" smtClean="0"/>
              <a:pPr/>
              <a:t>10/12/2012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LIU-SPS BD WG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2B75-4501-44C5-A4F1-0C27512DE29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3510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343092"/>
                </a:solidFill>
              </a:rPr>
              <a:t>Loss of Landau damping  </a:t>
            </a:r>
            <a:br>
              <a:rPr lang="en-US" sz="3200" dirty="0" smtClean="0">
                <a:solidFill>
                  <a:srgbClr val="343092"/>
                </a:solidFill>
              </a:rPr>
            </a:br>
            <a:r>
              <a:rPr lang="en-US" sz="3200" dirty="0" smtClean="0">
                <a:solidFill>
                  <a:srgbClr val="343092"/>
                </a:solidFill>
              </a:rPr>
              <a:t>for a single bunch in a single RF system</a:t>
            </a:r>
            <a:endParaRPr lang="en-US" sz="3200" dirty="0">
              <a:solidFill>
                <a:srgbClr val="34309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4B54-23FB-4A4D-A7F1-C67636BBA727}" type="datetime1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LIU-SPS BD WG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2B75-4501-44C5-A4F1-0C27512DE294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71261975"/>
              </p:ext>
            </p:extLst>
          </p:nvPr>
        </p:nvGraphicFramePr>
        <p:xfrm>
          <a:off x="1066800" y="3657600"/>
          <a:ext cx="3048000" cy="2895600"/>
        </p:xfrm>
        <a:graphic>
          <a:graphicData uri="http://schemas.openxmlformats.org/presentationml/2006/ole">
            <p:oleObj spid="_x0000_s144487" name="Acrobat Document" r:id="rId3" imgW="5400512" imgH="5400512" progId="AcroExch.Document.7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95800" y="1524000"/>
            <a:ext cx="4191000" cy="50783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C0099"/>
                </a:solidFill>
              </a:rPr>
              <a:t>Measurements: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similar N</a:t>
            </a:r>
            <a:r>
              <a:rPr lang="en-US" baseline="-25000" dirty="0" smtClean="0"/>
              <a:t>th</a:t>
            </a:r>
            <a:r>
              <a:rPr lang="en-US" dirty="0" smtClean="0"/>
              <a:t>~1x10</a:t>
            </a:r>
            <a:r>
              <a:rPr lang="en-US" baseline="30000" dirty="0" smtClean="0"/>
              <a:t>11</a:t>
            </a:r>
            <a:r>
              <a:rPr lang="en-US" dirty="0" smtClean="0"/>
              <a:t> for the loss of Landau damping on flat bottom (V=2 MV) and</a:t>
            </a:r>
            <a:r>
              <a:rPr lang="en-US" baseline="30000" dirty="0" smtClean="0"/>
              <a:t> </a:t>
            </a:r>
            <a:r>
              <a:rPr lang="en-US" dirty="0" smtClean="0"/>
              <a:t>flat  top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strong dependence on capture voltage  (1 - 3 MV) </a:t>
            </a:r>
          </a:p>
          <a:p>
            <a:endParaRPr lang="en-US" dirty="0" smtClean="0">
              <a:ln w="28575" cmpd="sng">
                <a:solidFill>
                  <a:schemeClr val="tx1"/>
                </a:solidFill>
              </a:ln>
            </a:endParaRPr>
          </a:p>
          <a:p>
            <a:r>
              <a:rPr lang="en-US" b="1" dirty="0" err="1" smtClean="0">
                <a:solidFill>
                  <a:srgbClr val="CC0099"/>
                </a:solidFill>
              </a:rPr>
              <a:t>Sacherer</a:t>
            </a:r>
            <a:r>
              <a:rPr lang="en-US" b="1" dirty="0" smtClean="0">
                <a:solidFill>
                  <a:srgbClr val="CC0099"/>
                </a:solidFill>
              </a:rPr>
              <a:t>’ criteria: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Predicts </a:t>
            </a:r>
            <a:r>
              <a:rPr lang="en-US" dirty="0" smtClean="0"/>
              <a:t>factor 10 </a:t>
            </a:r>
            <a:r>
              <a:rPr lang="en-US" dirty="0" smtClean="0"/>
              <a:t>higher thresholds at injection (26 </a:t>
            </a:r>
            <a:r>
              <a:rPr lang="en-US" dirty="0" err="1" smtClean="0"/>
              <a:t>GeV</a:t>
            </a:r>
            <a:r>
              <a:rPr lang="en-US" dirty="0" smtClean="0"/>
              <a:t>/c)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Only 10% difference for 1 - 3 MV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15% </a:t>
            </a:r>
            <a:r>
              <a:rPr lang="en-US" dirty="0" err="1" smtClean="0"/>
              <a:t>emittance</a:t>
            </a:r>
            <a:r>
              <a:rPr lang="en-US" dirty="0" smtClean="0"/>
              <a:t> blow-up during cycle but effective inductive impedance also </a:t>
            </a:r>
            <a:r>
              <a:rPr lang="en-US" dirty="0" smtClean="0"/>
              <a:t>depends </a:t>
            </a:r>
            <a:r>
              <a:rPr lang="en-US" dirty="0" smtClean="0"/>
              <a:t>on bunch length (~2)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→ </a:t>
            </a:r>
            <a:r>
              <a:rPr lang="en-US" b="1" dirty="0" smtClean="0">
                <a:solidFill>
                  <a:srgbClr val="CC0099"/>
                </a:solidFill>
                <a:cs typeface="Times New Roman"/>
              </a:rPr>
              <a:t>initial distribution?</a:t>
            </a:r>
          </a:p>
          <a:p>
            <a:r>
              <a:rPr lang="en-US" b="1" dirty="0" smtClean="0">
                <a:solidFill>
                  <a:srgbClr val="CC0099"/>
                </a:solidFill>
                <a:cs typeface="Times New Roman"/>
              </a:rPr>
              <a:t> </a:t>
            </a:r>
            <a:r>
              <a:rPr lang="en-US" dirty="0" smtClean="0">
                <a:cs typeface="Times New Roman"/>
              </a:rPr>
              <a:t>Indeed,</a:t>
            </a:r>
            <a:r>
              <a:rPr lang="en-US" dirty="0" smtClean="0"/>
              <a:t> modulated bunch profile after bunch rotation in the PS, confirmed by simulations (talk of H. </a:t>
            </a:r>
            <a:r>
              <a:rPr lang="en-US" dirty="0" err="1" smtClean="0"/>
              <a:t>Timko</a:t>
            </a:r>
            <a:r>
              <a:rPr lang="en-US" dirty="0" smtClean="0"/>
              <a:t> )</a:t>
            </a:r>
            <a:endParaRPr lang="en-US" dirty="0"/>
          </a:p>
        </p:txBody>
      </p:sp>
      <p:pic>
        <p:nvPicPr>
          <p:cNvPr id="9" name="Picture 8" descr="blCycle_MD124_14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447800"/>
            <a:ext cx="3752086" cy="2280489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 rot="5400000" flipH="1">
            <a:off x="4267200" y="2667000"/>
            <a:ext cx="76200" cy="533400"/>
          </a:xfrm>
          <a:prstGeom prst="downArrow">
            <a:avLst/>
          </a:prstGeom>
          <a:ln w="571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n w="38100" cmpd="sng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6344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\\cern.ch\dfs\Users\e\elenas\Desktop\correctedBunchLengthPlo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95400"/>
            <a:ext cx="3576276" cy="2743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Multi-bunch and single bunch thresholds 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4648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a single RF (200 MHz): </a:t>
            </a:r>
          </a:p>
          <a:p>
            <a:pPr marL="457200" lvl="1" indent="0">
              <a:buNone/>
            </a:pPr>
            <a:r>
              <a:rPr lang="en-US" sz="2000" dirty="0" smtClean="0"/>
              <a:t>threshold for 50 ns beam at flat top is factor 5 lower than for a single bunch  (~1.1x10</a:t>
            </a:r>
            <a:r>
              <a:rPr lang="en-US" sz="2000" baseline="30000" dirty="0" smtClean="0"/>
              <a:t>11</a:t>
            </a:r>
            <a:r>
              <a:rPr lang="en-US" sz="2000" dirty="0" smtClean="0"/>
              <a:t>)  </a:t>
            </a:r>
            <a:endParaRPr lang="en-US" sz="2400" dirty="0" smtClean="0"/>
          </a:p>
          <a:p>
            <a:r>
              <a:rPr lang="en-US" sz="2400" dirty="0" smtClean="0"/>
              <a:t>In a double RF (BS-mode)</a:t>
            </a:r>
          </a:p>
          <a:p>
            <a:pPr marL="0" indent="0">
              <a:buNone/>
            </a:pPr>
            <a:r>
              <a:rPr lang="en-US" sz="2000" dirty="0"/>
              <a:t>t</a:t>
            </a:r>
            <a:r>
              <a:rPr lang="en-US" sz="2000" dirty="0" smtClean="0"/>
              <a:t>hresholds are more close at </a:t>
            </a:r>
            <a:r>
              <a:rPr lang="en-US" sz="2000" dirty="0" smtClean="0">
                <a:solidFill>
                  <a:srgbClr val="FF0000"/>
                </a:solidFill>
              </a:rPr>
              <a:t>flat top</a:t>
            </a:r>
            <a:endParaRPr lang="en-US" sz="2000" dirty="0" smtClean="0"/>
          </a:p>
          <a:p>
            <a:pPr lvl="1">
              <a:buNone/>
            </a:pPr>
            <a:r>
              <a:rPr lang="en-US" sz="2000" dirty="0" smtClean="0"/>
              <a:t>50 ns beam:</a:t>
            </a:r>
          </a:p>
          <a:p>
            <a:pPr lvl="1"/>
            <a:r>
              <a:rPr lang="en-US" sz="2000" dirty="0" smtClean="0"/>
              <a:t>1.2 ns (0.36 </a:t>
            </a:r>
            <a:r>
              <a:rPr lang="en-US" sz="2000" dirty="0" err="1" smtClean="0"/>
              <a:t>eVs</a:t>
            </a:r>
            <a:r>
              <a:rPr lang="en-US" sz="2000" dirty="0" smtClean="0"/>
              <a:t>): 1.2x10</a:t>
            </a:r>
            <a:r>
              <a:rPr lang="en-US" sz="2000" baseline="30000" dirty="0" smtClean="0"/>
              <a:t>11  </a:t>
            </a:r>
            <a:r>
              <a:rPr lang="en-US" sz="2000" dirty="0" smtClean="0"/>
              <a:t>p/b</a:t>
            </a:r>
          </a:p>
          <a:p>
            <a:pPr lvl="1">
              <a:buNone/>
            </a:pPr>
            <a:r>
              <a:rPr lang="en-US" sz="2000" dirty="0" smtClean="0"/>
              <a:t>single bunch:</a:t>
            </a:r>
          </a:p>
          <a:p>
            <a:pPr lvl="1"/>
            <a:r>
              <a:rPr lang="en-US" sz="2000" dirty="0" smtClean="0"/>
              <a:t>1.1 ns (0.3 </a:t>
            </a:r>
            <a:r>
              <a:rPr lang="en-US" sz="2000" dirty="0" err="1" smtClean="0"/>
              <a:t>eVs</a:t>
            </a:r>
            <a:r>
              <a:rPr lang="en-US" sz="2000" dirty="0" smtClean="0"/>
              <a:t>): 1.2x10</a:t>
            </a:r>
            <a:r>
              <a:rPr lang="en-US" sz="2000" baseline="30000" dirty="0" smtClean="0"/>
              <a:t>11</a:t>
            </a:r>
            <a:r>
              <a:rPr lang="en-US" sz="2000" dirty="0" smtClean="0"/>
              <a:t> p/b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       flat bottom, 50 ns beam: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       </a:t>
            </a:r>
            <a:r>
              <a:rPr lang="en-US" sz="2000" dirty="0">
                <a:solidFill>
                  <a:srgbClr val="000000"/>
                </a:solidFill>
              </a:rPr>
              <a:t> - 3 ns (0.35 </a:t>
            </a:r>
            <a:r>
              <a:rPr lang="en-US" sz="2000" dirty="0" err="1">
                <a:solidFill>
                  <a:srgbClr val="000000"/>
                </a:solidFill>
              </a:rPr>
              <a:t>eVs</a:t>
            </a:r>
            <a:r>
              <a:rPr lang="en-US" sz="2000" dirty="0">
                <a:solidFill>
                  <a:srgbClr val="000000"/>
                </a:solidFill>
              </a:rPr>
              <a:t>): </a:t>
            </a:r>
            <a:r>
              <a:rPr lang="en-US" sz="2000" dirty="0"/>
              <a:t>1.3x10</a:t>
            </a:r>
            <a:r>
              <a:rPr lang="en-US" sz="2000" baseline="30000" dirty="0"/>
              <a:t>11</a:t>
            </a:r>
            <a:r>
              <a:rPr lang="en-US" sz="2000" dirty="0"/>
              <a:t> p/b</a:t>
            </a:r>
          </a:p>
          <a:p>
            <a:pPr marL="0" indent="0"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98D6-8EF7-F743-99D1-BF3A56342918}" type="datetime1">
              <a:rPr lang="en-US" smtClean="0"/>
              <a:pPr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LIU-SPS BD WG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2B75-4501-44C5-A4F1-0C27512DE294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45058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914400" y="4267200"/>
          <a:ext cx="2857500" cy="1885950"/>
        </p:xfrm>
        <a:graphic>
          <a:graphicData uri="http://schemas.openxmlformats.org/presentationml/2006/ole">
            <p:oleObj spid="_x0000_s45165" name="Acrobat Document" r:id="rId4" imgW="2857500" imgH="1885950" progId="AcroExch.Document.7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0" y="50292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double RF</a:t>
            </a:r>
          </a:p>
          <a:p>
            <a:r>
              <a:rPr lang="en-US" sz="1600" dirty="0" smtClean="0"/>
              <a:t>single bunch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133600" y="33528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double RF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1524000"/>
            <a:ext cx="228600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ahoma" pitchFamily="34" charset="0"/>
                <a:cs typeface="Tahoma" pitchFamily="34" charset="0"/>
              </a:rPr>
              <a:t>bunch length on flat top</a:t>
            </a:r>
          </a:p>
          <a:p>
            <a:r>
              <a:rPr lang="en-US" sz="1200" b="1" dirty="0" smtClean="0">
                <a:latin typeface="Tahoma" pitchFamily="34" charset="0"/>
                <a:cs typeface="Tahoma" pitchFamily="34" charset="0"/>
              </a:rPr>
              <a:t>50 ns beam, 1.2x10</a:t>
            </a:r>
            <a:r>
              <a:rPr lang="en-US" sz="1200" b="1" baseline="30000" dirty="0" smtClean="0">
                <a:latin typeface="Tahoma" pitchFamily="34" charset="0"/>
                <a:cs typeface="Tahoma" pitchFamily="34" charset="0"/>
              </a:rPr>
              <a:t>11</a:t>
            </a:r>
            <a:r>
              <a:rPr lang="en-US" sz="1200" b="1" dirty="0" smtClean="0">
                <a:latin typeface="Tahoma" pitchFamily="34" charset="0"/>
                <a:cs typeface="Tahoma" pitchFamily="34" charset="0"/>
              </a:rPr>
              <a:t> p/b</a:t>
            </a:r>
            <a:endParaRPr lang="en-US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19812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single RF</a:t>
            </a:r>
            <a:endParaRPr lang="en-US" sz="1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4343400"/>
            <a:ext cx="228600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ahoma" pitchFamily="34" charset="0"/>
                <a:cs typeface="Tahoma" pitchFamily="34" charset="0"/>
              </a:rPr>
              <a:t>bunch length on flat top</a:t>
            </a:r>
          </a:p>
          <a:p>
            <a:r>
              <a:rPr lang="en-US" sz="1200" b="1" dirty="0" err="1" smtClean="0">
                <a:latin typeface="Tahoma" pitchFamily="34" charset="0"/>
                <a:cs typeface="Tahoma" pitchFamily="34" charset="0"/>
              </a:rPr>
              <a:t>vs</a:t>
            </a:r>
            <a:r>
              <a:rPr lang="en-US" sz="1200" b="1" dirty="0" smtClean="0">
                <a:latin typeface="Tahoma" pitchFamily="34" charset="0"/>
                <a:cs typeface="Tahoma" pitchFamily="34" charset="0"/>
              </a:rPr>
              <a:t> intensity</a:t>
            </a:r>
            <a:endParaRPr lang="en-US" sz="12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Single bunches on flat top, 800 MHz in BS-mode,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no controlled </a:t>
            </a:r>
            <a:r>
              <a:rPr lang="en-US" sz="2800" dirty="0" err="1" smtClean="0"/>
              <a:t>emittance</a:t>
            </a:r>
            <a:r>
              <a:rPr lang="en-US" sz="2800" dirty="0" smtClean="0"/>
              <a:t> blow-up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Q26: FT bunch length </a:t>
            </a:r>
            <a:r>
              <a:rPr lang="en-US" dirty="0" err="1" smtClean="0"/>
              <a:t>vs</a:t>
            </a:r>
            <a:r>
              <a:rPr lang="en-US" dirty="0" smtClean="0"/>
              <a:t> intensity</a:t>
            </a:r>
          </a:p>
          <a:p>
            <a:r>
              <a:rPr lang="en-US" dirty="0" smtClean="0"/>
              <a:t>V200=4.5MV, V800= 0.5MV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447800"/>
            <a:ext cx="4041775" cy="6397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Q20: FT bunch length </a:t>
            </a:r>
            <a:r>
              <a:rPr lang="en-US" dirty="0" err="1" smtClean="0"/>
              <a:t>vs</a:t>
            </a:r>
            <a:r>
              <a:rPr lang="en-US" dirty="0" smtClean="0"/>
              <a:t> intensity</a:t>
            </a:r>
          </a:p>
          <a:p>
            <a:r>
              <a:rPr lang="en-US" dirty="0" smtClean="0"/>
              <a:t>V200=7 MV, V800= 0.7MV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98132-CE67-FF4F-8245-A21DADA1CA0D}" type="datetime1">
              <a:rPr lang="en-US" smtClean="0"/>
              <a:pPr/>
              <a:t>10/12/2012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LIU-SPS BD WG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2B75-4501-44C5-A4F1-0C27512DE294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038600"/>
            <a:ext cx="2514600" cy="217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057400"/>
            <a:ext cx="2438401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914400" y="4495800"/>
            <a:ext cx="342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 Q26 on FT </a:t>
            </a:r>
            <a:r>
              <a:rPr lang="en-US" dirty="0" smtClean="0">
                <a:solidFill>
                  <a:srgbClr val="FF00FF"/>
                </a:solidFill>
              </a:rPr>
              <a:t>N</a:t>
            </a:r>
            <a:r>
              <a:rPr lang="en-US" baseline="-25000" dirty="0" smtClean="0">
                <a:solidFill>
                  <a:srgbClr val="FF00FF"/>
                </a:solidFill>
              </a:rPr>
              <a:t>th</a:t>
            </a:r>
            <a:r>
              <a:rPr lang="en-US" dirty="0" smtClean="0">
                <a:solidFill>
                  <a:srgbClr val="FF00FF"/>
                </a:solidFill>
              </a:rPr>
              <a:t>= 2.2x10</a:t>
            </a:r>
            <a:r>
              <a:rPr lang="en-US" baseline="30000" dirty="0" smtClean="0">
                <a:solidFill>
                  <a:srgbClr val="FF00FF"/>
                </a:solidFill>
              </a:rPr>
              <a:t>11 </a:t>
            </a:r>
            <a:r>
              <a:rPr lang="en-US" dirty="0" smtClean="0">
                <a:solidFill>
                  <a:srgbClr val="FF00FF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FF"/>
                </a:solidFill>
              </a:rPr>
              <a:t>FB – probably Nth= 2.7x10^11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 Q20 </a:t>
            </a:r>
            <a:r>
              <a:rPr lang="en-US" dirty="0" smtClean="0">
                <a:solidFill>
                  <a:srgbClr val="FF00FF"/>
                </a:solidFill>
              </a:rPr>
              <a:t>N</a:t>
            </a:r>
            <a:r>
              <a:rPr lang="en-US" baseline="-25000" dirty="0" smtClean="0">
                <a:solidFill>
                  <a:srgbClr val="FF00FF"/>
                </a:solidFill>
              </a:rPr>
              <a:t>th</a:t>
            </a:r>
            <a:r>
              <a:rPr lang="en-US" dirty="0" smtClean="0">
                <a:solidFill>
                  <a:srgbClr val="FF00FF"/>
                </a:solidFill>
              </a:rPr>
              <a:t>= 2.7x10</a:t>
            </a:r>
            <a:r>
              <a:rPr lang="en-US" baseline="30000" dirty="0" smtClean="0">
                <a:solidFill>
                  <a:srgbClr val="FF00FF"/>
                </a:solidFill>
              </a:rPr>
              <a:t>11</a:t>
            </a:r>
            <a:r>
              <a:rPr lang="en-US" dirty="0" smtClean="0">
                <a:solidFill>
                  <a:srgbClr val="FF00FF"/>
                </a:solidFill>
              </a:rPr>
              <a:t> </a:t>
            </a:r>
            <a:endParaRPr lang="en-US" dirty="0" smtClean="0"/>
          </a:p>
          <a:p>
            <a:r>
              <a:rPr lang="en-US" dirty="0" smtClean="0"/>
              <a:t>=&gt; similar thresholds for the same bunch length ~1.55 ns but higher threshold is expected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91400" y="4038600"/>
            <a:ext cx="838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T. Bohl</a:t>
            </a:r>
            <a:endParaRPr lang="en-US" dirty="0"/>
          </a:p>
        </p:txBody>
      </p:sp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914400" y="2362200"/>
          <a:ext cx="2857500" cy="1885950"/>
        </p:xfrm>
        <a:graphic>
          <a:graphicData uri="http://schemas.openxmlformats.org/presentationml/2006/ole">
            <p:oleObj spid="_x0000_s43100" name="Acrobat Document" r:id="rId5" imgW="2857500" imgH="1885950" progId="AcroExch.Document.7">
              <p:embed/>
            </p:oleObj>
          </a:graphicData>
        </a:graphic>
      </p:graphicFrame>
      <p:sp>
        <p:nvSpPr>
          <p:cNvPr id="16" name="Up Arrow 15"/>
          <p:cNvSpPr/>
          <p:nvPr/>
        </p:nvSpPr>
        <p:spPr>
          <a:xfrm>
            <a:off x="3352800" y="3505200"/>
            <a:ext cx="45719" cy="457200"/>
          </a:xfrm>
          <a:prstGeom prst="upArrow">
            <a:avLst/>
          </a:prstGeom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7086600" y="5638800"/>
            <a:ext cx="45719" cy="152400"/>
          </a:xfrm>
          <a:prstGeom prst="upArrow">
            <a:avLst/>
          </a:prstGeom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514600"/>
            <a:ext cx="3200400" cy="346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343092"/>
                </a:solidFill>
                <a:latin typeface="+mn-lt"/>
              </a:rPr>
              <a:t>SPS operational cycle for LHC beams:</a:t>
            </a:r>
            <a:br>
              <a:rPr lang="en-US" sz="3200" dirty="0" smtClean="0">
                <a:solidFill>
                  <a:srgbClr val="343092"/>
                </a:solidFill>
                <a:latin typeface="+mn-lt"/>
              </a:rPr>
            </a:br>
            <a:r>
              <a:rPr lang="en-US" sz="3200" dirty="0" smtClean="0">
                <a:solidFill>
                  <a:srgbClr val="343092"/>
                </a:solidFill>
                <a:latin typeface="+mn-lt"/>
              </a:rPr>
              <a:t> voltage programs </a:t>
            </a:r>
            <a:endParaRPr lang="en-US" sz="3200" dirty="0">
              <a:solidFill>
                <a:srgbClr val="343092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A8C1A2-BDCB-A745-8B87-17132DB96161}" type="datetime1">
              <a:rPr lang="en-US" smtClean="0"/>
              <a:pPr>
                <a:defRPr/>
              </a:pPr>
              <a:t>10/12/2012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LIU-SPS BD WG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5F69A5-33DB-4FC1-842D-3E5ADAFBEA1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5122" name="Picture 2" descr="\\cern.ch\dfs\Users\e\elenas\Desktop\Voltage_program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57400"/>
            <a:ext cx="4395572" cy="329080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66800" y="2667000"/>
            <a:ext cx="190500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ultimate 25 ns beam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3505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 MHz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95600" y="4343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800 MHz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3886200"/>
            <a:ext cx="144780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operational 50 ns</a:t>
            </a:r>
            <a:endParaRPr lang="en-US" sz="14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362200" y="30480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3733800" y="3657600"/>
            <a:ext cx="3810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67000" y="1752600"/>
            <a:ext cx="144780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transfer to LHC</a:t>
            </a:r>
            <a:endParaRPr lang="en-US" sz="14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191000" y="19050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5"/>
          <p:cNvSpPr txBox="1">
            <a:spLocks/>
          </p:cNvSpPr>
          <p:nvPr/>
        </p:nvSpPr>
        <p:spPr>
          <a:xfrm>
            <a:off x="5486400" y="2057400"/>
            <a:ext cx="3276600" cy="1173162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kern="0" dirty="0" smtClean="0">
                <a:solidFill>
                  <a:srgbClr val="CC0099"/>
                </a:solidFill>
              </a:rPr>
              <a:t>CBI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threshold decreases</a:t>
            </a:r>
            <a:r>
              <a:rPr lang="en-US" kern="0" dirty="0" smtClean="0"/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with energy during the cycle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1200" y="32766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Rsh</a:t>
            </a:r>
            <a:r>
              <a:rPr lang="en-US" sz="1600" dirty="0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 [</a:t>
            </a:r>
            <a:r>
              <a:rPr lang="en-US" sz="1600" dirty="0" err="1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MOhm</a:t>
            </a:r>
            <a:r>
              <a:rPr lang="en-US" sz="1600" dirty="0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] </a:t>
            </a:r>
            <a:endParaRPr lang="en-US" sz="1200" dirty="0">
              <a:solidFill>
                <a:srgbClr val="CC00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67600" y="39624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cs typeface="Tahoma" pitchFamily="34" charset="0"/>
              </a:rPr>
              <a:t>+ 800 MHz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67400" y="47244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ahoma" pitchFamily="34" charset="0"/>
                <a:cs typeface="Tahoma" pitchFamily="34" charset="0"/>
              </a:rPr>
              <a:t> 1 RF: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200 MHz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5800" y="5410200"/>
            <a:ext cx="4572000" cy="53963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800 MHz used in </a:t>
            </a:r>
            <a:r>
              <a:rPr lang="en-US" sz="1600" dirty="0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bunch-shortening mode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1600" dirty="0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Phase shift is programmed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through the cycle</a:t>
            </a:r>
            <a:endParaRPr lang="en-US" sz="1600" dirty="0" smtClean="0">
              <a:cs typeface="Times New Roman" pitchFamily="18" charset="0"/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7162800" y="3657600"/>
            <a:ext cx="76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162800" y="35814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cs typeface="Tahoma" pitchFamily="34" charset="0"/>
              </a:rPr>
              <a:t>emit. blow-up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+mn-lt"/>
              </a:rPr>
              <a:t>SPS longitudinal impedance:</a:t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reactive part</a:t>
            </a:r>
            <a:endParaRPr lang="en-US" sz="3600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6AE65-A901-49C0-A50A-DDA9F71C617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86200"/>
            <a:ext cx="3276600" cy="212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 txBox="1">
            <a:spLocks noGrp="1"/>
          </p:cNvSpPr>
          <p:nvPr>
            <p:ph sz="half" idx="2"/>
          </p:nvPr>
        </p:nvSpPr>
        <p:spPr>
          <a:xfrm>
            <a:off x="4343400" y="1828801"/>
            <a:ext cx="4343400" cy="1200329"/>
          </a:xfrm>
          <a:prstGeom prst="rect">
            <a:avLst/>
          </a:prstGeom>
          <a:ln>
            <a:solidFill>
              <a:srgbClr val="CC00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tx2"/>
                </a:solidFill>
                <a:cs typeface="Tahoma" pitchFamily="34" charset="0"/>
              </a:rPr>
              <a:t>      </a:t>
            </a:r>
            <a:r>
              <a:rPr lang="en-US" sz="1800" dirty="0" smtClean="0">
                <a:solidFill>
                  <a:srgbClr val="CC0099"/>
                </a:solidFill>
                <a:cs typeface="Tahoma" pitchFamily="34" charset="0"/>
              </a:rPr>
              <a:t>7 from 8 MKE kickers </a:t>
            </a:r>
            <a:r>
              <a:rPr lang="en-US" sz="1800" dirty="0" smtClean="0">
                <a:solidFill>
                  <a:schemeClr val="tx1"/>
                </a:solidFill>
                <a:cs typeface="Tahoma" pitchFamily="34" charset="0"/>
              </a:rPr>
              <a:t>- main contributors </a:t>
            </a:r>
            <a:r>
              <a:rPr lang="en-US" sz="1800" dirty="0" smtClean="0">
                <a:cs typeface="Tahoma" pitchFamily="34" charset="0"/>
              </a:rPr>
              <a:t>to the SPS inductive impedance </a:t>
            </a:r>
            <a:r>
              <a:rPr lang="en-US" sz="1800" dirty="0" err="1" smtClean="0">
                <a:cs typeface="Tahoma" pitchFamily="34" charset="0"/>
              </a:rPr>
              <a:t>ImZ</a:t>
            </a:r>
            <a:r>
              <a:rPr lang="en-US" sz="1800" dirty="0" smtClean="0">
                <a:cs typeface="Tahoma" pitchFamily="34" charset="0"/>
              </a:rPr>
              <a:t> - </a:t>
            </a:r>
            <a:r>
              <a:rPr lang="en-US" sz="1800" dirty="0" smtClean="0">
                <a:solidFill>
                  <a:schemeClr val="tx1"/>
                </a:solidFill>
                <a:cs typeface="Tahoma" pitchFamily="34" charset="0"/>
              </a:rPr>
              <a:t>were </a:t>
            </a:r>
            <a:r>
              <a:rPr lang="en-US" sz="1800" dirty="0" err="1" smtClean="0">
                <a:solidFill>
                  <a:schemeClr val="tx1"/>
                </a:solidFill>
                <a:cs typeface="Tahoma" pitchFamily="34" charset="0"/>
              </a:rPr>
              <a:t>serigraphed</a:t>
            </a:r>
            <a:r>
              <a:rPr lang="en-US" sz="1800" dirty="0" smtClean="0">
                <a:solidFill>
                  <a:schemeClr val="tx1"/>
                </a:solidFill>
                <a:cs typeface="Tahoma" pitchFamily="34" charset="0"/>
              </a:rPr>
              <a:t> this year </a:t>
            </a:r>
            <a:r>
              <a:rPr lang="en-US" sz="1800" dirty="0" smtClean="0">
                <a:solidFill>
                  <a:srgbClr val="CC0099"/>
                </a:solidFill>
                <a:cs typeface="Tahoma" pitchFamily="34" charset="0"/>
              </a:rPr>
              <a:t>but </a:t>
            </a:r>
            <a:r>
              <a:rPr lang="en-US" sz="1800" dirty="0" smtClean="0">
                <a:solidFill>
                  <a:srgbClr val="CC0099"/>
                </a:solidFill>
              </a:rPr>
              <a:t>the instability threshold didn’t change! </a:t>
            </a:r>
            <a:endParaRPr lang="en-US" sz="1800" dirty="0" smtClean="0">
              <a:solidFill>
                <a:srgbClr val="CC0099"/>
              </a:solidFill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76400"/>
            <a:ext cx="3505201" cy="225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10000"/>
            <a:ext cx="3876675" cy="236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029200" y="32004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ahoma" pitchFamily="34" charset="0"/>
                <a:cs typeface="Tahoma" pitchFamily="34" charset="0"/>
              </a:rPr>
              <a:t>Synchrotron frequency shift</a:t>
            </a:r>
          </a:p>
          <a:p>
            <a:pPr algn="ctr"/>
            <a:r>
              <a:rPr lang="en-US" sz="1600" dirty="0" smtClean="0">
                <a:latin typeface="Tahoma" pitchFamily="34" charset="0"/>
                <a:cs typeface="Tahoma" pitchFamily="34" charset="0"/>
              </a:rPr>
              <a:t>f</a:t>
            </a:r>
            <a:r>
              <a:rPr lang="en-US" sz="1600" baseline="-25000" dirty="0" smtClean="0">
                <a:latin typeface="Tahoma" pitchFamily="34" charset="0"/>
                <a:cs typeface="Tahoma" pitchFamily="34" charset="0"/>
              </a:rPr>
              <a:t>2s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(N) = a + </a:t>
            </a:r>
            <a:r>
              <a:rPr lang="en-US" sz="1600" b="1" dirty="0" smtClean="0">
                <a:latin typeface="Tahoma" pitchFamily="34" charset="0"/>
                <a:cs typeface="Tahoma" pitchFamily="34" charset="0"/>
              </a:rPr>
              <a:t>b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 N/10</a:t>
            </a:r>
            <a:r>
              <a:rPr lang="en-US" sz="1600" baseline="30000" dirty="0" smtClean="0">
                <a:latin typeface="Tahoma" pitchFamily="34" charset="0"/>
                <a:cs typeface="Tahoma" pitchFamily="34" charset="0"/>
              </a:rPr>
              <a:t>10</a:t>
            </a:r>
            <a:endParaRPr lang="en-US" sz="1600" baseline="30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51054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simulations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FFFF"/>
                </a:solidFill>
                <a:latin typeface="Tahoma" pitchFamily="34" charset="0"/>
                <a:cs typeface="Tahoma" pitchFamily="34" charset="0"/>
              </a:rPr>
              <a:t>measurements</a:t>
            </a:r>
            <a:endParaRPr lang="en-US" sz="1400" dirty="0">
              <a:solidFill>
                <a:srgbClr val="00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8400" y="1905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cs typeface="Tahoma" pitchFamily="34" charset="0"/>
              </a:rPr>
              <a:t>all kickers</a:t>
            </a:r>
          </a:p>
          <a:p>
            <a:r>
              <a:rPr lang="en-US" sz="1400" dirty="0" smtClean="0">
                <a:latin typeface="Tahoma" pitchFamily="34" charset="0"/>
                <a:cs typeface="Tahoma" pitchFamily="34" charset="0"/>
              </a:rPr>
              <a:t>(data - B. Salvant)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FD77E-A789-6847-A0F7-944D3C1C1853}" type="datetime1">
              <a:rPr lang="en-US" smtClean="0"/>
              <a:pPr>
                <a:defRPr/>
              </a:pPr>
              <a:t>10/12/2012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LIU-SPS BD WG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362200" y="25146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C0099"/>
                </a:solidFill>
              </a:rPr>
              <a:t>and 2012</a:t>
            </a:r>
            <a:endParaRPr lang="en-US" sz="1400" b="1" dirty="0">
              <a:solidFill>
                <a:srgbClr val="CC0099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53200" y="38862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good agreement,</a:t>
            </a:r>
          </a:p>
          <a:p>
            <a:r>
              <a:rPr lang="en-US" sz="1600" dirty="0" smtClean="0"/>
              <a:t>not much  room for extra  impedance</a:t>
            </a:r>
            <a:endParaRPr lang="en-US" sz="1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38200" y="1066800"/>
            <a:ext cx="7315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898525" y="314325"/>
            <a:ext cx="72024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harmonic (800 MHz): phase calibration</a:t>
            </a:r>
          </a:p>
        </p:txBody>
      </p:sp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7175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1905000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3" descr="C:\MatlabFiles\NumericalSimulations\phase calibration_1-8-20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352800"/>
            <a:ext cx="3957638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>
          <a:xfrm>
            <a:off x="2514600" y="4757738"/>
            <a:ext cx="304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667000" y="4300538"/>
            <a:ext cx="76200" cy="457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9" name="Rectangle 1"/>
          <p:cNvSpPr>
            <a:spLocks noChangeArrowheads="1"/>
          </p:cNvSpPr>
          <p:nvPr/>
        </p:nvSpPr>
        <p:spPr bwMode="auto">
          <a:xfrm>
            <a:off x="2514600" y="4038600"/>
            <a:ext cx="990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BSM</a:t>
            </a:r>
            <a:endParaRPr lang="en-US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581400" y="4757738"/>
            <a:ext cx="304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3581400" y="4300538"/>
            <a:ext cx="152400" cy="457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2" name="Rectangle 1"/>
          <p:cNvSpPr>
            <a:spLocks noChangeArrowheads="1"/>
          </p:cNvSpPr>
          <p:nvPr/>
        </p:nvSpPr>
        <p:spPr bwMode="auto">
          <a:xfrm>
            <a:off x="3352800" y="4038600"/>
            <a:ext cx="990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BLM</a:t>
            </a:r>
            <a:endParaRPr lang="en-US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183" name="TextBox 14"/>
          <p:cNvSpPr txBox="1">
            <a:spLocks noChangeArrowheads="1"/>
          </p:cNvSpPr>
          <p:nvPr/>
        </p:nvSpPr>
        <p:spPr bwMode="auto">
          <a:xfrm>
            <a:off x="4648200" y="3810000"/>
            <a:ext cx="3429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Very good agreement between simulations and calculations 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Good agreement also with the measurements (after scaling)</a:t>
            </a:r>
          </a:p>
        </p:txBody>
      </p:sp>
      <p:sp>
        <p:nvSpPr>
          <p:cNvPr id="7184" name="TextBox 14"/>
          <p:cNvSpPr txBox="1">
            <a:spLocks noChangeArrowheads="1"/>
          </p:cNvSpPr>
          <p:nvPr/>
        </p:nvSpPr>
        <p:spPr bwMode="auto">
          <a:xfrm>
            <a:off x="754063" y="2274888"/>
            <a:ext cx="71215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Calibration is done by measuring the symmetry of the bunch (bunch tilt) while </a:t>
            </a:r>
          </a:p>
          <a:p>
            <a:pPr marL="342900" indent="-342900"/>
            <a:r>
              <a:rPr lang="en-US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varying the phase          with</a:t>
            </a:r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Single proton bunch at low intensity (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baseline="-2500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~1. x10</a:t>
            </a:r>
            <a:r>
              <a:rPr lang="en-US" sz="1600" baseline="3000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 p/b)</a:t>
            </a:r>
            <a:endParaRPr lang="en-US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Voltage ratio between the two RF systems </a:t>
            </a:r>
            <a:r>
              <a:rPr lang="en-US" sz="1600">
                <a:latin typeface="Calibri" pitchFamily="34" charset="0"/>
              </a:rPr>
              <a:t>V</a:t>
            </a:r>
            <a:r>
              <a:rPr lang="el-GR" sz="1600" baseline="-25000">
                <a:latin typeface="Calibri" pitchFamily="34" charset="0"/>
              </a:rPr>
              <a:t>200</a:t>
            </a:r>
            <a:r>
              <a:rPr lang="en-US" sz="1600">
                <a:latin typeface="Calibri" pitchFamily="34" charset="0"/>
              </a:rPr>
              <a:t> /V</a:t>
            </a:r>
            <a:r>
              <a:rPr lang="el-GR" sz="1600" baseline="-25000">
                <a:latin typeface="Calibri" pitchFamily="34" charset="0"/>
              </a:rPr>
              <a:t>800</a:t>
            </a:r>
            <a:r>
              <a:rPr lang="el-GR" sz="1600">
                <a:latin typeface="Calibri" pitchFamily="34" charset="0"/>
              </a:rPr>
              <a:t> =</a:t>
            </a:r>
            <a:r>
              <a:rPr lang="en-US" sz="1600">
                <a:latin typeface="Calibri" pitchFamily="34" charset="0"/>
              </a:rPr>
              <a:t> 0.25 </a:t>
            </a:r>
            <a:endParaRPr lang="en-US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7186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2579688"/>
            <a:ext cx="409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6248400" y="6094413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5</a:t>
            </a:r>
          </a:p>
        </p:txBody>
      </p:sp>
      <p:sp>
        <p:nvSpPr>
          <p:cNvPr id="718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7190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1825" y="1524000"/>
            <a:ext cx="16287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14"/>
          <p:cNvSpPr txBox="1">
            <a:spLocks noChangeArrowheads="1"/>
          </p:cNvSpPr>
          <p:nvPr/>
        </p:nvSpPr>
        <p:spPr bwMode="auto">
          <a:xfrm>
            <a:off x="762000" y="1143000"/>
            <a:ext cx="6705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In reality what we measure is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where       is an unknown offset which has to be calibrated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14F4-2E85-1441-8C6B-928ADEAEDC40}" type="datetime1">
              <a:rPr lang="en-US" smtClean="0"/>
              <a:pPr/>
              <a:t>10/12/2012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LIU-SPS BD WG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Beam </a:t>
            </a:r>
            <a:r>
              <a:rPr lang="en-US" sz="3600" dirty="0" err="1" smtClean="0"/>
              <a:t>stabilisation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dirty="0" smtClean="0"/>
              <a:t>50 ns beam, 1.6x10</a:t>
            </a:r>
            <a:r>
              <a:rPr lang="en-US" sz="3200" baseline="30000" dirty="0" smtClean="0"/>
              <a:t>11</a:t>
            </a:r>
            <a:r>
              <a:rPr lang="en-US" sz="3200" dirty="0" smtClean="0"/>
              <a:t> </a:t>
            </a:r>
            <a:r>
              <a:rPr lang="en-US" sz="3200" dirty="0"/>
              <a:t>p/</a:t>
            </a:r>
            <a:r>
              <a:rPr lang="en-US" sz="3200" dirty="0" smtClean="0"/>
              <a:t>b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E3F9-3394-5440-97DE-09DBDEDE2338}" type="datetime1">
              <a:rPr lang="en-US" smtClean="0"/>
              <a:pPr/>
              <a:t>10/12/2012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LIU-SPS BD WG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2B75-4501-44C5-A4F1-0C27512DE294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1" name="Picture 14" descr="C:\MatlabFiles\MD_2011_11_07_analysis\MD117_bunchLengthAlongCyc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5077" y="1447800"/>
            <a:ext cx="371091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C:\MatlabFiles\MD_2011_11_07_analysis\MD150_bunchLengthAlongCyc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47800"/>
            <a:ext cx="3581400" cy="273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C:\MatlabFiles\MD_2011_11_07_analysis\MD175_bunchLengthAlongCyc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886200"/>
            <a:ext cx="3505200" cy="2691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C:\MatlabFiles\MD_2011_11_07_analysis\MD295_bunchLengthAlongCyc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018182"/>
            <a:ext cx="3552324" cy="268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3132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Present and future SPS performance</a:t>
            </a:r>
            <a:br>
              <a:rPr lang="en-US" sz="3600" dirty="0" smtClean="0">
                <a:solidFill>
                  <a:srgbClr val="000000"/>
                </a:solidFill>
              </a:rPr>
            </a:br>
            <a:endParaRPr lang="en-US" sz="3600" dirty="0">
              <a:solidFill>
                <a:srgbClr val="000000"/>
              </a:solidFill>
            </a:endParaRP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3830914470"/>
              </p:ext>
            </p:extLst>
          </p:nvPr>
        </p:nvGraphicFramePr>
        <p:xfrm>
          <a:off x="762000" y="1219200"/>
          <a:ext cx="77724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933685"/>
                <a:gridCol w="956263"/>
                <a:gridCol w="853252"/>
                <a:gridCol w="914400"/>
                <a:gridCol w="838200"/>
                <a:gridCol w="838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Present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operation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SPS record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Aim after LIU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LHC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LHC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LHC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LHC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SPS beam energy  [</a:t>
                      </a:r>
                      <a:r>
                        <a:rPr lang="en-US" dirty="0" err="1" smtClean="0"/>
                        <a:t>GeV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bunch </a:t>
                      </a:r>
                      <a:r>
                        <a:rPr lang="en-US" smtClean="0"/>
                        <a:t>spacing          </a:t>
                      </a:r>
                      <a:r>
                        <a:rPr lang="en-US" dirty="0" smtClean="0"/>
                        <a:t>[ns]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bunch intensity/10</a:t>
                      </a:r>
                      <a:r>
                        <a:rPr lang="en-US" baseline="30000" dirty="0" smtClean="0"/>
                        <a:t>11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1.6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1.3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C0099"/>
                          </a:solidFill>
                        </a:rPr>
                        <a:t>2.2</a:t>
                      </a:r>
                      <a:endParaRPr lang="en-US" b="1" dirty="0">
                        <a:solidFill>
                          <a:srgbClr val="CC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C0099"/>
                          </a:solidFill>
                        </a:rPr>
                        <a:t>3.6</a:t>
                      </a:r>
                      <a:endParaRPr lang="en-US" b="1" dirty="0">
                        <a:solidFill>
                          <a:srgbClr val="CC00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bunches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4x36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2x2100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4x72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2x2100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4x72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4x36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SPS beam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intensity/10</a:t>
                      </a:r>
                      <a:r>
                        <a:rPr lang="en-US" baseline="30000" dirty="0" smtClean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5.3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SPS cycle length         [s]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21.6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4495800"/>
            <a:ext cx="754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LHC beams: </a:t>
            </a:r>
            <a:r>
              <a:rPr lang="en-US" sz="2000" dirty="0">
                <a:solidFill>
                  <a:srgbClr val="CC0099"/>
                </a:solidFill>
              </a:rPr>
              <a:t>b</a:t>
            </a:r>
            <a:r>
              <a:rPr lang="en-US" sz="2000" dirty="0" smtClean="0">
                <a:solidFill>
                  <a:srgbClr val="CC0099"/>
                </a:solidFill>
              </a:rPr>
              <a:t>eam brightness and quality 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CC0099"/>
                </a:solidFill>
              </a:rPr>
              <a:t>CNGS-type beams: </a:t>
            </a:r>
            <a:r>
              <a:rPr lang="en-US" sz="2000" dirty="0"/>
              <a:t>b</a:t>
            </a:r>
            <a:r>
              <a:rPr lang="en-US" sz="2000" dirty="0" smtClean="0"/>
              <a:t>eam power and proton flux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CC0099"/>
                </a:solidFill>
              </a:rPr>
              <a:t>Longitudinal instabilities are one of the main intensity limitations,</a:t>
            </a:r>
          </a:p>
          <a:p>
            <a:r>
              <a:rPr lang="en-US" dirty="0" smtClean="0">
                <a:solidFill>
                  <a:srgbClr val="CC0099"/>
                </a:solidFill>
              </a:rPr>
              <a:t> </a:t>
            </a:r>
            <a:r>
              <a:rPr lang="en-US" dirty="0" smtClean="0"/>
              <a:t>much higher intensities are required in future =&gt; LIU project (2020)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Source of instability is unknown and no mode could be identified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F3D8A8-60B0-174E-8F43-EF59038C438D}" type="datetime1">
              <a:rPr lang="en-US" smtClean="0"/>
              <a:pPr>
                <a:defRPr/>
              </a:pPr>
              <a:t>10/12/2012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3C98ED-2F95-4D75-9814-354C77E852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LIU-SPS BD WG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+mn-lt"/>
              </a:rPr>
              <a:t>Beam induced voltage during ramp</a:t>
            </a:r>
            <a:endParaRPr lang="en-US" sz="32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1F1EB3-385E-EA48-8DBF-A956521AA73B}" type="datetime1">
              <a:rPr lang="en-US" smtClean="0"/>
              <a:pPr>
                <a:defRPr/>
              </a:pPr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LIU-SPS BD WG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5F69A5-33DB-4FC1-842D-3E5ADAFBEA1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295400"/>
            <a:ext cx="294234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828800"/>
            <a:ext cx="3400425" cy="339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6"/>
          <p:cNvSpPr txBox="1">
            <a:spLocks/>
          </p:cNvSpPr>
          <p:nvPr/>
        </p:nvSpPr>
        <p:spPr bwMode="auto">
          <a:xfrm>
            <a:off x="5334000" y="5867400"/>
            <a:ext cx="304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T.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 Argyropoulos et al., HB2010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1752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steady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29000" y="1905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transient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8800" y="1371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 MHz, 4.5 MV + FF&amp;FB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638800" y="3581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800 MHz, 0.5 MV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43000" y="5334000"/>
            <a:ext cx="304800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Now the reference signal is sampled outside the beam 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Longitudinal multi-bunch instability</a:t>
            </a:r>
            <a:br>
              <a:rPr lang="en-US" sz="3200" dirty="0" smtClean="0">
                <a:solidFill>
                  <a:srgbClr val="000000"/>
                </a:solidFill>
              </a:rPr>
            </a:br>
            <a:r>
              <a:rPr lang="en-US" sz="3200" dirty="0" smtClean="0">
                <a:solidFill>
                  <a:srgbClr val="000000"/>
                </a:solidFill>
              </a:rPr>
              <a:t>Single 200 MHz RF system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50 ns beam,  1.6x10</a:t>
            </a:r>
            <a:r>
              <a:rPr lang="en-US" sz="2000" baseline="30000" dirty="0" smtClean="0"/>
              <a:t>11 </a:t>
            </a:r>
            <a:r>
              <a:rPr lang="en-US" sz="2000" b="0" dirty="0" smtClean="0"/>
              <a:t>p/b</a:t>
            </a:r>
            <a:endParaRPr lang="en-US" sz="2000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25 ns beam, 1.2x10</a:t>
            </a:r>
            <a:r>
              <a:rPr lang="en-US" sz="2000" baseline="30000" dirty="0" smtClean="0"/>
              <a:t>11</a:t>
            </a:r>
            <a:r>
              <a:rPr lang="en-US" sz="2000" dirty="0" smtClean="0"/>
              <a:t> </a:t>
            </a:r>
            <a:r>
              <a:rPr lang="en-US" sz="2000" b="0" dirty="0" smtClean="0"/>
              <a:t>p/b</a:t>
            </a:r>
            <a:endParaRPr lang="en-US" sz="2000" b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9BAB-2FB0-1B45-B515-F80C3F084BC3}" type="datetime1">
              <a:rPr lang="en-US" smtClean="0"/>
              <a:pPr/>
              <a:t>10/12/2012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LIU-SPS BD WG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2B75-4501-44C5-A4F1-0C27512DE29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" name="Picture 6" descr="C:\MatlabFiles\MD_2011_11_07_analysis\MD150_bunchLengthAlongCycle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09800"/>
            <a:ext cx="4040188" cy="308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MatlabFiles\MD_2011_11_07_analysis\analysis_25ns\MD278_bunchLengthAlongCycle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09800"/>
            <a:ext cx="4041775" cy="300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143000" y="5257800"/>
            <a:ext cx="7543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/>
              <a:buChar char="Þ"/>
            </a:pPr>
            <a:r>
              <a:rPr lang="en-US" dirty="0" smtClean="0"/>
              <a:t> Instability starts at  </a:t>
            </a:r>
            <a:r>
              <a:rPr lang="en-US" b="1" dirty="0" smtClean="0">
                <a:solidFill>
                  <a:srgbClr val="CC0099"/>
                </a:solidFill>
              </a:rPr>
              <a:t>energy ~ 1/</a:t>
            </a:r>
            <a:r>
              <a:rPr lang="en-US" b="1" dirty="0" err="1" smtClean="0">
                <a:solidFill>
                  <a:srgbClr val="CC0099"/>
                </a:solidFill>
              </a:rPr>
              <a:t>N</a:t>
            </a:r>
            <a:r>
              <a:rPr lang="en-US" b="1" baseline="-25000" dirty="0" err="1" smtClean="0">
                <a:solidFill>
                  <a:srgbClr val="CC0099"/>
                </a:solidFill>
              </a:rPr>
              <a:t>tot</a:t>
            </a:r>
            <a:r>
              <a:rPr lang="en-US" b="1" baseline="-25000" dirty="0" smtClean="0">
                <a:solidFill>
                  <a:srgbClr val="CC0099"/>
                </a:solidFill>
              </a:rPr>
              <a:t> </a:t>
            </a:r>
            <a:r>
              <a:rPr lang="en-US" b="1" dirty="0" smtClean="0">
                <a:solidFill>
                  <a:srgbClr val="CC0099"/>
                </a:solidFill>
              </a:rPr>
              <a:t> =&gt; multi-bunch effect</a:t>
            </a:r>
          </a:p>
          <a:p>
            <a:r>
              <a:rPr lang="en-US" dirty="0" smtClean="0"/>
              <a:t> </a:t>
            </a:r>
            <a:r>
              <a:rPr lang="en-US" sz="1600" dirty="0" smtClean="0"/>
              <a:t>(P</a:t>
            </a:r>
            <a:r>
              <a:rPr lang="en-US" sz="1400" dirty="0" smtClean="0"/>
              <a:t>1</a:t>
            </a:r>
            <a:r>
              <a:rPr lang="en-US" sz="1600" dirty="0" smtClean="0"/>
              <a:t>/P</a:t>
            </a:r>
            <a:r>
              <a:rPr lang="en-US" sz="1400" dirty="0" smtClean="0"/>
              <a:t>2</a:t>
            </a:r>
            <a:r>
              <a:rPr lang="en-US" sz="1600" dirty="0" smtClean="0"/>
              <a:t> = 162/109 = 1.49 and N</a:t>
            </a:r>
            <a:r>
              <a:rPr lang="en-US" sz="1400" dirty="0" smtClean="0"/>
              <a:t>2</a:t>
            </a:r>
            <a:r>
              <a:rPr lang="en-US" sz="1600" dirty="0" smtClean="0"/>
              <a:t>/N</a:t>
            </a:r>
            <a:r>
              <a:rPr lang="en-US" sz="1400" dirty="0" smtClean="0"/>
              <a:t>1</a:t>
            </a:r>
            <a:r>
              <a:rPr lang="en-US" sz="1600" dirty="0" smtClean="0"/>
              <a:t>=2x1.2/1.6 = 1.5)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CC0099"/>
                </a:solidFill>
              </a:rPr>
              <a:t>Low threshold</a:t>
            </a:r>
            <a:r>
              <a:rPr lang="en-US" dirty="0" smtClean="0"/>
              <a:t>: </a:t>
            </a:r>
            <a:r>
              <a:rPr lang="en-US" dirty="0"/>
              <a:t>s</a:t>
            </a:r>
            <a:r>
              <a:rPr lang="en-US" dirty="0" smtClean="0"/>
              <a:t>ingle batch 2-3x10</a:t>
            </a:r>
            <a:r>
              <a:rPr lang="en-US" baseline="30000" dirty="0" smtClean="0"/>
              <a:t>10 </a:t>
            </a:r>
            <a:r>
              <a:rPr lang="en-US" dirty="0" smtClean="0"/>
              <a:t>p/b unstable at flat top (450 </a:t>
            </a:r>
            <a:r>
              <a:rPr lang="en-US" dirty="0" err="1" smtClean="0"/>
              <a:t>GeV</a:t>
            </a:r>
            <a:r>
              <a:rPr lang="en-US" dirty="0" smtClean="0"/>
              <a:t>/c)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Single bunch N</a:t>
            </a:r>
            <a:r>
              <a:rPr lang="en-US" baseline="-25000" dirty="0" smtClean="0"/>
              <a:t>th</a:t>
            </a:r>
            <a:r>
              <a:rPr lang="en-US" dirty="0" smtClean="0"/>
              <a:t> ~  1.3x10</a:t>
            </a:r>
            <a:r>
              <a:rPr lang="en-US" baseline="30000" dirty="0" smtClean="0"/>
              <a:t>11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0000"/>
                </a:solidFill>
              </a:rPr>
              <a:t>Multi-bunch instability</a:t>
            </a:r>
            <a:br>
              <a:rPr lang="en-US" sz="4000" dirty="0" smtClean="0">
                <a:solidFill>
                  <a:srgbClr val="000000"/>
                </a:solidFill>
              </a:rPr>
            </a:br>
            <a:r>
              <a:rPr lang="en-US" sz="3100" dirty="0" smtClean="0">
                <a:solidFill>
                  <a:srgbClr val="000000"/>
                </a:solidFill>
              </a:rPr>
              <a:t>Single RF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sz="3100" dirty="0" smtClean="0">
                <a:solidFill>
                  <a:srgbClr val="000000"/>
                </a:solidFill>
              </a:rPr>
              <a:t>LHC beam with 50 ns spacing, 1.6x10</a:t>
            </a:r>
            <a:r>
              <a:rPr lang="en-US" sz="3100" baseline="30000" dirty="0" smtClean="0">
                <a:solidFill>
                  <a:srgbClr val="000000"/>
                </a:solidFill>
              </a:rPr>
              <a:t>11</a:t>
            </a:r>
            <a:r>
              <a:rPr lang="en-US" sz="3100" dirty="0" smtClean="0">
                <a:solidFill>
                  <a:srgbClr val="000000"/>
                </a:solidFill>
              </a:rPr>
              <a:t>p/b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1batch x 36 bunches</a:t>
            </a:r>
            <a:endParaRPr lang="en-US" sz="2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4 x 36 bunches, 250 ns batch gaps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F1A2-5EDF-BE41-AE08-11B4C535ACE0}" type="datetime1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LIU-SPS BD WG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2B75-4501-44C5-A4F1-0C27512DE29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 l="9530" r="9530"/>
          <a:stretch>
            <a:fillRect/>
          </a:stretch>
        </p:blipFill>
        <p:spPr bwMode="auto">
          <a:xfrm>
            <a:off x="4876800" y="2133600"/>
            <a:ext cx="3429581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990600" y="5410200"/>
            <a:ext cx="7543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/>
              <a:buChar char="Þ"/>
            </a:pPr>
            <a:r>
              <a:rPr lang="en-US" dirty="0" smtClean="0"/>
              <a:t> </a:t>
            </a:r>
            <a:r>
              <a:rPr lang="en-US" sz="2000" dirty="0" smtClean="0"/>
              <a:t>Instability starts at the same </a:t>
            </a:r>
            <a:r>
              <a:rPr lang="en-US" sz="2000" dirty="0" smtClean="0">
                <a:solidFill>
                  <a:srgbClr val="CC0099"/>
                </a:solidFill>
              </a:rPr>
              <a:t>energy for 1 and 4 batches, </a:t>
            </a:r>
          </a:p>
          <a:p>
            <a:r>
              <a:rPr lang="en-US" sz="2000" dirty="0">
                <a:solidFill>
                  <a:srgbClr val="CC0099"/>
                </a:solidFill>
              </a:rPr>
              <a:t> </a:t>
            </a:r>
            <a:r>
              <a:rPr lang="en-US" sz="2000" dirty="0" smtClean="0">
                <a:solidFill>
                  <a:srgbClr val="CC0099"/>
                </a:solidFill>
              </a:rPr>
              <a:t>   </a:t>
            </a:r>
            <a:r>
              <a:rPr lang="en-US" sz="2000" dirty="0" smtClean="0">
                <a:solidFill>
                  <a:srgbClr val="000000"/>
                </a:solidFill>
              </a:rPr>
              <a:t> 6 bunches unstable over wide range (240-410) </a:t>
            </a:r>
            <a:r>
              <a:rPr lang="en-US" sz="2000" dirty="0" err="1" smtClean="0">
                <a:solidFill>
                  <a:srgbClr val="000000"/>
                </a:solidFill>
              </a:rPr>
              <a:t>GeV</a:t>
            </a:r>
            <a:r>
              <a:rPr lang="en-US" sz="2000" dirty="0" smtClean="0">
                <a:solidFill>
                  <a:srgbClr val="000000"/>
                </a:solidFill>
              </a:rPr>
              <a:t>/c</a:t>
            </a:r>
            <a:r>
              <a:rPr lang="en-US" sz="2000" baseline="-25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  </a:t>
            </a:r>
          </a:p>
          <a:p>
            <a:pPr>
              <a:buFont typeface="Symbol"/>
              <a:buChar char="Þ"/>
            </a:pPr>
            <a:r>
              <a:rPr lang="en-US" sz="2000" dirty="0">
                <a:solidFill>
                  <a:srgbClr val="CC0099"/>
                </a:solidFill>
              </a:rPr>
              <a:t> s</a:t>
            </a:r>
            <a:r>
              <a:rPr lang="en-US" sz="2000" dirty="0" smtClean="0">
                <a:solidFill>
                  <a:srgbClr val="CC0099"/>
                </a:solidFill>
              </a:rPr>
              <a:t>hort-range wake =&gt; </a:t>
            </a:r>
            <a:r>
              <a:rPr lang="en-US" sz="2000" dirty="0" smtClean="0">
                <a:solidFill>
                  <a:srgbClr val="000000"/>
                </a:solidFill>
              </a:rPr>
              <a:t>SPS</a:t>
            </a:r>
            <a:r>
              <a:rPr lang="en-US" sz="2000" dirty="0" smtClean="0">
                <a:solidFill>
                  <a:srgbClr val="CC0099"/>
                </a:solidFill>
              </a:rPr>
              <a:t> </a:t>
            </a:r>
            <a:r>
              <a:rPr lang="en-US" sz="2000" dirty="0" smtClean="0"/>
              <a:t>TW RF systems (Q=150, 300)?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209800"/>
            <a:ext cx="4073791" cy="327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6202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Beam </a:t>
            </a:r>
            <a:r>
              <a:rPr lang="en-US" sz="4000" dirty="0" err="1" smtClean="0"/>
              <a:t>stabilisation</a:t>
            </a:r>
            <a:r>
              <a:rPr lang="en-US" sz="4000" dirty="0" smtClean="0"/>
              <a:t> - cures</a:t>
            </a: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572000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800" dirty="0"/>
              <a:t>Active </a:t>
            </a:r>
            <a:r>
              <a:rPr lang="en-US" sz="1800" dirty="0" smtClean="0"/>
              <a:t>damping </a:t>
            </a:r>
            <a:r>
              <a:rPr lang="en-US" sz="1800" dirty="0"/>
              <a:t>(low mode number):  </a:t>
            </a:r>
            <a:r>
              <a:rPr lang="en-US" sz="1800" dirty="0" smtClean="0"/>
              <a:t>       RF </a:t>
            </a:r>
            <a:r>
              <a:rPr lang="en-US" sz="1800" dirty="0"/>
              <a:t>feedback, </a:t>
            </a:r>
            <a:r>
              <a:rPr lang="en-US" sz="1800" dirty="0" smtClean="0"/>
              <a:t>feed</a:t>
            </a:r>
            <a:r>
              <a:rPr lang="en-US" sz="1800" dirty="0"/>
              <a:t>-forward, </a:t>
            </a:r>
            <a:r>
              <a:rPr lang="en-US" sz="1800" dirty="0" smtClean="0"/>
              <a:t>longitudinal         damper </a:t>
            </a:r>
            <a:endParaRPr lang="en-US" sz="1800" dirty="0"/>
          </a:p>
          <a:p>
            <a:pPr>
              <a:buFont typeface="Wingdings" pitchFamily="2" charset="2"/>
              <a:buChar char="ü"/>
            </a:pPr>
            <a:r>
              <a:rPr lang="en-US" sz="1800" b="1" dirty="0" smtClean="0">
                <a:solidFill>
                  <a:srgbClr val="CC0099"/>
                </a:solidFill>
              </a:rPr>
              <a:t>4th </a:t>
            </a:r>
            <a:r>
              <a:rPr lang="en-US" sz="1800" b="1" dirty="0">
                <a:solidFill>
                  <a:srgbClr val="CC0099"/>
                </a:solidFill>
              </a:rPr>
              <a:t>harmonic RF system (</a:t>
            </a:r>
            <a:r>
              <a:rPr lang="en-US" sz="1800" b="1" dirty="0" smtClean="0">
                <a:solidFill>
                  <a:srgbClr val="CC0099"/>
                </a:solidFill>
              </a:rPr>
              <a:t>800 MHz) in bunch-shortening (BS) mode</a:t>
            </a:r>
            <a:endParaRPr lang="en-US" sz="1800" b="1" dirty="0">
              <a:solidFill>
                <a:srgbClr val="CC0099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1800" dirty="0"/>
              <a:t>Larger </a:t>
            </a:r>
            <a:r>
              <a:rPr lang="en-US" sz="1800" dirty="0" smtClean="0"/>
              <a:t>injected </a:t>
            </a:r>
            <a:r>
              <a:rPr lang="en-US" sz="1800" dirty="0" err="1" smtClean="0"/>
              <a:t>emittance</a:t>
            </a:r>
            <a:r>
              <a:rPr lang="en-US" sz="1800" dirty="0" smtClean="0"/>
              <a:t> =&gt; PS</a:t>
            </a:r>
            <a:r>
              <a:rPr lang="en-US" sz="1800" dirty="0"/>
              <a:t>-SPS transfer </a:t>
            </a:r>
            <a:r>
              <a:rPr lang="en-US" sz="1800" dirty="0" smtClean="0"/>
              <a:t> </a:t>
            </a:r>
            <a:r>
              <a:rPr lang="en-US" sz="1800" dirty="0"/>
              <a:t>(</a:t>
            </a:r>
            <a:r>
              <a:rPr lang="en-US" sz="1800" dirty="0">
                <a:solidFill>
                  <a:srgbClr val="0000FF"/>
                </a:solidFill>
              </a:rPr>
              <a:t>talk of H. </a:t>
            </a:r>
            <a:r>
              <a:rPr lang="en-US" sz="1800" dirty="0" err="1">
                <a:solidFill>
                  <a:srgbClr val="0000FF"/>
                </a:solidFill>
              </a:rPr>
              <a:t>Timko</a:t>
            </a:r>
            <a:r>
              <a:rPr lang="en-US" sz="1800" dirty="0"/>
              <a:t>). </a:t>
            </a:r>
            <a:r>
              <a:rPr lang="en-US" sz="1800" dirty="0" smtClean="0"/>
              <a:t>Large </a:t>
            </a:r>
            <a:r>
              <a:rPr lang="en-US" sz="1800" dirty="0" err="1"/>
              <a:t>emittance</a:t>
            </a:r>
            <a:r>
              <a:rPr lang="en-US" sz="1800" dirty="0"/>
              <a:t> at 450 </a:t>
            </a:r>
            <a:r>
              <a:rPr lang="en-US" sz="1800" dirty="0" err="1"/>
              <a:t>GeV</a:t>
            </a:r>
            <a:r>
              <a:rPr lang="en-US" sz="1800" dirty="0"/>
              <a:t>/c  </a:t>
            </a:r>
            <a:r>
              <a:rPr lang="en-US" sz="1800" dirty="0" smtClean="0"/>
              <a:t>=&gt;  </a:t>
            </a:r>
            <a:r>
              <a:rPr lang="en-US" sz="1800" dirty="0"/>
              <a:t>capture losses in the LHC 400 MHz RF system  </a:t>
            </a:r>
            <a:r>
              <a:rPr lang="en-US" sz="1800" dirty="0" smtClean="0"/>
              <a:t>=&gt;</a:t>
            </a:r>
            <a:r>
              <a:rPr lang="en-US" sz="1800" dirty="0" smtClean="0">
                <a:solidFill>
                  <a:srgbClr val="CC0099"/>
                </a:solidFill>
              </a:rPr>
              <a:t> controlled </a:t>
            </a:r>
            <a:r>
              <a:rPr lang="en-US" sz="1800" dirty="0" err="1" smtClean="0">
                <a:solidFill>
                  <a:srgbClr val="CC0099"/>
                </a:solidFill>
              </a:rPr>
              <a:t>emittance</a:t>
            </a:r>
            <a:r>
              <a:rPr lang="en-US" sz="1800" dirty="0" smtClean="0">
                <a:solidFill>
                  <a:srgbClr val="CC0099"/>
                </a:solidFill>
              </a:rPr>
              <a:t> </a:t>
            </a:r>
            <a:r>
              <a:rPr lang="en-US" sz="1800" dirty="0">
                <a:solidFill>
                  <a:srgbClr val="CC0099"/>
                </a:solidFill>
              </a:rPr>
              <a:t>blow-up </a:t>
            </a:r>
            <a:r>
              <a:rPr lang="en-US" sz="1800" dirty="0"/>
              <a:t>in the SPS  </a:t>
            </a:r>
            <a:r>
              <a:rPr lang="en-US" sz="1800" dirty="0" smtClean="0"/>
              <a:t>by </a:t>
            </a:r>
            <a:r>
              <a:rPr lang="en-US" sz="1800" dirty="0"/>
              <a:t>factor 2.5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/>
              <a:t>Optics (“Q20”) with </a:t>
            </a:r>
            <a:r>
              <a:rPr lang="en-US" sz="1800" dirty="0">
                <a:solidFill>
                  <a:srgbClr val="CC0099"/>
                </a:solidFill>
              </a:rPr>
              <a:t>lower transition energy </a:t>
            </a:r>
            <a:r>
              <a:rPr lang="en-US" sz="1800" dirty="0"/>
              <a:t>(</a:t>
            </a:r>
            <a:r>
              <a:rPr lang="en-US" sz="1800" dirty="0" err="1">
                <a:latin typeface="Times New Roman"/>
                <a:cs typeface="Times New Roman"/>
              </a:rPr>
              <a:t>γ</a:t>
            </a:r>
            <a:r>
              <a:rPr lang="en-US" sz="1800" baseline="-25000" dirty="0" err="1">
                <a:cs typeface="Times New Roman"/>
              </a:rPr>
              <a:t>t</a:t>
            </a:r>
            <a:r>
              <a:rPr lang="en-US" sz="1800" dirty="0" smtClean="0">
                <a:cs typeface="Times New Roman"/>
              </a:rPr>
              <a:t>=</a:t>
            </a:r>
            <a:r>
              <a:rPr lang="en-US" sz="1800" dirty="0" smtClean="0"/>
              <a:t>22.8 -&gt; 18  </a:t>
            </a:r>
            <a:r>
              <a:rPr lang="en-US" sz="1800" dirty="0"/>
              <a:t>(</a:t>
            </a:r>
            <a:r>
              <a:rPr lang="en-US" sz="1800" dirty="0">
                <a:solidFill>
                  <a:srgbClr val="0000FF"/>
                </a:solidFill>
              </a:rPr>
              <a:t>talk </a:t>
            </a:r>
            <a:r>
              <a:rPr lang="en-US" sz="1800" dirty="0" smtClean="0">
                <a:solidFill>
                  <a:srgbClr val="0000FF"/>
                </a:solidFill>
              </a:rPr>
              <a:t>of </a:t>
            </a:r>
            <a:r>
              <a:rPr lang="en-US" sz="1800" dirty="0">
                <a:solidFill>
                  <a:srgbClr val="0000FF"/>
                </a:solidFill>
              </a:rPr>
              <a:t>H. </a:t>
            </a:r>
            <a:r>
              <a:rPr lang="en-US" sz="1800" dirty="0" err="1">
                <a:solidFill>
                  <a:srgbClr val="0000FF"/>
                </a:solidFill>
              </a:rPr>
              <a:t>Bartosik</a:t>
            </a:r>
            <a:r>
              <a:rPr lang="en-US" sz="1800" dirty="0" smtClean="0"/>
              <a:t>)              =&gt; N</a:t>
            </a:r>
            <a:r>
              <a:rPr lang="en-US" sz="1800" baseline="-25000" dirty="0" smtClean="0"/>
              <a:t>th</a:t>
            </a:r>
            <a:r>
              <a:rPr lang="en-US" sz="1800" dirty="0" smtClean="0"/>
              <a:t> ~|</a:t>
            </a:r>
            <a:r>
              <a:rPr lang="en-US" sz="1800" dirty="0" err="1" smtClean="0"/>
              <a:t>η</a:t>
            </a:r>
            <a:r>
              <a:rPr lang="en-US" sz="1800" dirty="0" smtClean="0"/>
              <a:t>| (factor 2.8 – 1.6), but one still              needs the double RF and  blow-up</a:t>
            </a:r>
            <a:endParaRPr lang="en-US" sz="1800" dirty="0"/>
          </a:p>
          <a:p>
            <a:r>
              <a:rPr lang="en-US" sz="1800" dirty="0"/>
              <a:t>Impedance reduction (measurements of HOMs in 2 RF systems </a:t>
            </a:r>
            <a:r>
              <a:rPr lang="en-US" sz="1800" dirty="0" smtClean="0"/>
              <a:t>in 2013-2014) </a:t>
            </a:r>
            <a:endParaRPr lang="en-US" sz="24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DDA2-C21A-B84E-BAD0-8C5D1BFE184C}" type="datetime1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LIU-SPS BD WG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2B75-4501-44C5-A4F1-0C27512DE29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2" name="Picture 4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/>
          <a:srcRect t="-2615" b="-18578"/>
          <a:stretch/>
        </p:blipFill>
        <p:spPr bwMode="auto">
          <a:xfrm>
            <a:off x="5181600" y="1066800"/>
            <a:ext cx="3200400" cy="316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943600" y="3048000"/>
            <a:ext cx="144780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ahoma" pitchFamily="34" charset="0"/>
                <a:cs typeface="Tahoma" pitchFamily="34" charset="0"/>
              </a:rPr>
              <a:t>emit. blow-up</a:t>
            </a:r>
            <a:endParaRPr lang="en-US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 rot="3420000" flipV="1">
            <a:off x="7558670" y="2988936"/>
            <a:ext cx="107388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96000" y="1600200"/>
            <a:ext cx="1676400" cy="3180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1600" b="1" dirty="0" smtClean="0">
                <a:latin typeface="Tahoma" pitchFamily="34" charset="0"/>
                <a:cs typeface="Tahoma" pitchFamily="34" charset="0"/>
              </a:rPr>
              <a:t>2 RF systems  </a:t>
            </a:r>
            <a:endParaRPr lang="en-US" sz="1600" b="1" dirty="0" smtClean="0">
              <a:solidFill>
                <a:srgbClr val="CC0099"/>
              </a:solidFill>
              <a:cs typeface="Times New Roman" pitchFamily="18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889332"/>
            <a:ext cx="2743200" cy="296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5562600" y="4114800"/>
            <a:ext cx="1632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Rsh</a:t>
            </a:r>
            <a:r>
              <a:rPr lang="en-US" sz="1600" dirty="0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 [</a:t>
            </a:r>
            <a:r>
              <a:rPr lang="en-US" sz="1600" dirty="0" err="1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MOhm</a:t>
            </a:r>
            <a:r>
              <a:rPr lang="en-US" sz="1600" dirty="0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] </a:t>
            </a:r>
            <a:endParaRPr lang="en-US" sz="1200" dirty="0">
              <a:solidFill>
                <a:srgbClr val="CC00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55970" y="5337132"/>
            <a:ext cx="1045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cs typeface="Tahoma" pitchFamily="34" charset="0"/>
              </a:rPr>
              <a:t>+ 800 MHz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86400" y="58674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ahoma" pitchFamily="34" charset="0"/>
                <a:cs typeface="Tahoma" pitchFamily="34" charset="0"/>
              </a:rPr>
              <a:t> 1 RF: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200 MHz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Down Arrow 29"/>
          <p:cNvSpPr/>
          <p:nvPr/>
        </p:nvSpPr>
        <p:spPr>
          <a:xfrm flipH="1">
            <a:off x="6553200" y="5032332"/>
            <a:ext cx="76200" cy="3403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629400" y="4876800"/>
            <a:ext cx="1567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cs typeface="Tahoma" pitchFamily="34" charset="0"/>
              </a:rPr>
              <a:t>emit. blow-up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0806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MatlabFiles\MD_2011_11_07_analysis\analysis_25ns\MD265_bunchLengthAlongCyc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962400"/>
            <a:ext cx="3432175" cy="256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MatlabFiles\MD_2011_11_07_analysis\analysis_25ns\MD278_bunchLengthAlongCyc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95400"/>
            <a:ext cx="3580335" cy="266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1CFF-EE20-5346-805D-C64EBFF9DE47}" type="datetime1">
              <a:rPr lang="en-US" smtClean="0"/>
              <a:pPr/>
              <a:t>10/12/2012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LIU-SPS BD WG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2B75-4501-44C5-A4F1-0C27512DE29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 descr="C:\MatlabFiles\MD_2011_11_07_analysis\analysis_25ns\MD277_bunchLengthAlongCyc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371600"/>
            <a:ext cx="367217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84"/>
          <p:cNvSpPr txBox="1">
            <a:spLocks noChangeArrowheads="1"/>
          </p:cNvSpPr>
          <p:nvPr/>
        </p:nvSpPr>
        <p:spPr bwMode="auto">
          <a:xfrm>
            <a:off x="5791200" y="2895600"/>
            <a:ext cx="1249060" cy="6463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Double RF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Q26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Beam </a:t>
            </a:r>
            <a:r>
              <a:rPr lang="en-US" sz="3200" dirty="0" err="1" smtClean="0"/>
              <a:t>stabilisation</a:t>
            </a:r>
            <a:r>
              <a:rPr lang="en-US" sz="3200" dirty="0" smtClean="0"/>
              <a:t> </a:t>
            </a:r>
            <a:r>
              <a:rPr lang="en-US" sz="2400" dirty="0" smtClean="0"/>
              <a:t>(25 ns, </a:t>
            </a:r>
            <a:r>
              <a:rPr lang="en-US" sz="2400" dirty="0"/>
              <a:t>1.2x10</a:t>
            </a:r>
            <a:r>
              <a:rPr lang="en-US" sz="2400" baseline="30000" dirty="0"/>
              <a:t>11 </a:t>
            </a:r>
            <a:r>
              <a:rPr lang="en-US" sz="2400" dirty="0"/>
              <a:t>p/</a:t>
            </a:r>
            <a:r>
              <a:rPr lang="en-US" sz="2400" dirty="0" smtClean="0"/>
              <a:t>b)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800" dirty="0" smtClean="0"/>
              <a:t> Q20 and double RF (BS-mode), </a:t>
            </a:r>
            <a:r>
              <a:rPr lang="en-US" sz="2400" dirty="0"/>
              <a:t>V</a:t>
            </a:r>
            <a:r>
              <a:rPr lang="en-US" sz="2400" baseline="-25000" dirty="0"/>
              <a:t>2</a:t>
            </a:r>
            <a:r>
              <a:rPr lang="en-US" sz="2400" dirty="0"/>
              <a:t>/V</a:t>
            </a:r>
            <a:r>
              <a:rPr lang="en-US" sz="2400" baseline="-25000" dirty="0"/>
              <a:t>1</a:t>
            </a:r>
            <a:r>
              <a:rPr lang="en-US" sz="2400" dirty="0"/>
              <a:t>=1/10 </a:t>
            </a:r>
            <a:endParaRPr lang="en-US" sz="2800" dirty="0"/>
          </a:p>
        </p:txBody>
      </p:sp>
      <p:sp>
        <p:nvSpPr>
          <p:cNvPr id="13" name="TextBox 84"/>
          <p:cNvSpPr txBox="1">
            <a:spLocks noChangeArrowheads="1"/>
          </p:cNvSpPr>
          <p:nvPr/>
        </p:nvSpPr>
        <p:spPr bwMode="auto">
          <a:xfrm>
            <a:off x="1676400" y="2819400"/>
            <a:ext cx="1146468" cy="6463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Single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RF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Q26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84"/>
          <p:cNvSpPr txBox="1">
            <a:spLocks noChangeArrowheads="1"/>
          </p:cNvSpPr>
          <p:nvPr/>
        </p:nvSpPr>
        <p:spPr bwMode="auto">
          <a:xfrm>
            <a:off x="5791200" y="5257800"/>
            <a:ext cx="1249060" cy="6463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Double RF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Q20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4" descr="C:\MatlabFiles\MD_2011_11_07_analysis\analysis_25ns\MD268_bunchLengthAlongCyc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886200"/>
            <a:ext cx="3505200" cy="26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84"/>
          <p:cNvSpPr txBox="1">
            <a:spLocks noChangeArrowheads="1"/>
          </p:cNvSpPr>
          <p:nvPr/>
        </p:nvSpPr>
        <p:spPr bwMode="auto">
          <a:xfrm>
            <a:off x="1752600" y="5334000"/>
            <a:ext cx="1146468" cy="6463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Single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RF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Q20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5053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Operation modes of </a:t>
            </a:r>
            <a:br>
              <a:rPr lang="en-US" sz="3600" dirty="0" smtClean="0"/>
            </a:br>
            <a:r>
              <a:rPr lang="en-US" sz="3600" dirty="0" smtClean="0"/>
              <a:t>high harmonic RF system in the SPS</a:t>
            </a:r>
            <a:endParaRPr lang="en-US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Bunch-lengthening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Bunch-shortening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4824-BF3B-7046-9E67-E013CFF0FD52}" type="datetime1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LIU-SPS BD WG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2B75-4501-44C5-A4F1-0C27512DE294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12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370635842"/>
              </p:ext>
            </p:extLst>
          </p:nvPr>
        </p:nvGraphicFramePr>
        <p:xfrm>
          <a:off x="4648200" y="2209800"/>
          <a:ext cx="3735388" cy="2976636"/>
        </p:xfrm>
        <a:graphic>
          <a:graphicData uri="http://schemas.openxmlformats.org/presentationml/2006/ole">
            <p:oleObj spid="_x0000_s143483" name="Acrobat Document" r:id="rId3" imgW="6705491" imgH="5343362" progId="AcroExch.Document.7">
              <p:embed/>
            </p:oleObj>
          </a:graphicData>
        </a:graphic>
      </p:graphicFrame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133600"/>
            <a:ext cx="3638550" cy="293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33400" y="5029200"/>
            <a:ext cx="4114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Used in most/all accelerators in the world</a:t>
            </a:r>
          </a:p>
          <a:p>
            <a:r>
              <a:rPr lang="en-US" dirty="0"/>
              <a:t>-</a:t>
            </a:r>
            <a:r>
              <a:rPr lang="en-US" dirty="0" smtClean="0"/>
              <a:t> larger </a:t>
            </a:r>
            <a:r>
              <a:rPr lang="en-US" dirty="0"/>
              <a:t>synchrotron frequency spread  </a:t>
            </a:r>
          </a:p>
          <a:p>
            <a:r>
              <a:rPr lang="en-US" dirty="0"/>
              <a:t>-  larger bucket in BL-mode</a:t>
            </a:r>
          </a:p>
          <a:p>
            <a:r>
              <a:rPr lang="en-US" dirty="0" smtClean="0"/>
              <a:t>-  smaller </a:t>
            </a:r>
            <a:r>
              <a:rPr lang="en-US" dirty="0"/>
              <a:t>peak density </a:t>
            </a:r>
            <a:r>
              <a:rPr lang="en-US" dirty="0" smtClean="0"/>
              <a:t>(SC, heating,…)</a:t>
            </a:r>
            <a:endParaRPr lang="en-US" dirty="0"/>
          </a:p>
          <a:p>
            <a:r>
              <a:rPr lang="en-US" dirty="0" smtClean="0">
                <a:solidFill>
                  <a:srgbClr val="CC0099"/>
                </a:solidFill>
              </a:rPr>
              <a:t>but unstable in the SPS </a:t>
            </a:r>
            <a:r>
              <a:rPr lang="en-US" dirty="0" smtClean="0"/>
              <a:t>=&gt; beam dump!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53000" y="53340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Stable with V</a:t>
            </a:r>
            <a:r>
              <a:rPr lang="en-US" baseline="-25000" dirty="0" smtClean="0"/>
              <a:t>2</a:t>
            </a:r>
            <a:r>
              <a:rPr lang="en-US" dirty="0" smtClean="0"/>
              <a:t>/V</a:t>
            </a:r>
            <a:r>
              <a:rPr lang="en-US" baseline="-25000" dirty="0" smtClean="0"/>
              <a:t>1 </a:t>
            </a:r>
            <a:r>
              <a:rPr lang="en-US" dirty="0" smtClean="0"/>
              <a:t>= 1/10</a:t>
            </a:r>
          </a:p>
          <a:p>
            <a:r>
              <a:rPr lang="en-US" dirty="0" smtClean="0"/>
              <a:t>=&gt; Can we increase this ratio?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437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+mn-lt"/>
              </a:rPr>
              <a:t>Landau damping with a high harmonic RF:</a:t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bunch-shortening or bunch-lengthening mode?</a:t>
            </a:r>
            <a:endParaRPr lang="en-US" sz="36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AF8E11-92AC-A44C-8625-B2672C48F36D}" type="datetime1">
              <a:rPr lang="en-US" smtClean="0"/>
              <a:pPr>
                <a:defRPr/>
              </a:pPr>
              <a:t>10/12/2012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LIU-SPS BD WG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5F69A5-33DB-4FC1-842D-3E5ADAFBEA1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48" t="16234" r="51871" b="23649"/>
          <a:stretch/>
        </p:blipFill>
        <p:spPr bwMode="auto">
          <a:xfrm>
            <a:off x="457200" y="3657600"/>
            <a:ext cx="3581400" cy="271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1524000"/>
            <a:ext cx="411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Voltage in a double RF system:</a:t>
            </a:r>
          </a:p>
          <a:p>
            <a:r>
              <a:rPr lang="en-US" dirty="0" smtClean="0"/>
              <a:t>                V</a:t>
            </a:r>
            <a:r>
              <a:rPr lang="en-US" dirty="0"/>
              <a:t>=</a:t>
            </a:r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sinϕ </a:t>
            </a:r>
            <a:r>
              <a:rPr lang="en-US" dirty="0"/>
              <a:t>+ V</a:t>
            </a:r>
            <a:r>
              <a:rPr lang="en-US" sz="1600" dirty="0"/>
              <a:t>2 </a:t>
            </a:r>
            <a:r>
              <a:rPr lang="en-US" dirty="0"/>
              <a:t>sin(</a:t>
            </a:r>
            <a:r>
              <a:rPr lang="en-US" dirty="0" err="1" smtClean="0"/>
              <a:t>nϕ</a:t>
            </a:r>
            <a:r>
              <a:rPr lang="en-US" dirty="0" smtClean="0"/>
              <a:t> +φ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)</a:t>
            </a:r>
          </a:p>
          <a:p>
            <a:r>
              <a:rPr lang="en-US" dirty="0"/>
              <a:t>n</a:t>
            </a:r>
            <a:r>
              <a:rPr lang="en-US" dirty="0" smtClean="0"/>
              <a:t>=h</a:t>
            </a:r>
            <a:r>
              <a:rPr lang="en-US" baseline="-25000" dirty="0" smtClean="0"/>
              <a:t>2</a:t>
            </a:r>
            <a:r>
              <a:rPr lang="en-US" dirty="0" smtClean="0"/>
              <a:t>/h</a:t>
            </a:r>
            <a:r>
              <a:rPr lang="en-US" baseline="-25000" dirty="0" smtClean="0"/>
              <a:t>1</a:t>
            </a:r>
            <a:r>
              <a:rPr lang="en-US" dirty="0" smtClean="0"/>
              <a:t> and above </a:t>
            </a:r>
            <a:r>
              <a:rPr lang="en-US" dirty="0"/>
              <a:t>transition:</a:t>
            </a:r>
          </a:p>
          <a:p>
            <a:r>
              <a:rPr lang="en-US" dirty="0" smtClean="0"/>
              <a:t>                BL</a:t>
            </a:r>
            <a:r>
              <a:rPr lang="en-US" dirty="0"/>
              <a:t>-mode</a:t>
            </a:r>
            <a:r>
              <a:rPr lang="en-US" dirty="0" smtClean="0"/>
              <a:t>:    φ</a:t>
            </a:r>
            <a:r>
              <a:rPr lang="en-US" baseline="-25000" dirty="0" smtClean="0"/>
              <a:t>2</a:t>
            </a:r>
            <a:r>
              <a:rPr lang="en-US" dirty="0" smtClean="0"/>
              <a:t> = 0</a:t>
            </a:r>
            <a:endParaRPr lang="en-US" dirty="0"/>
          </a:p>
          <a:p>
            <a:r>
              <a:rPr lang="en-US" dirty="0" smtClean="0"/>
              <a:t>                BS</a:t>
            </a:r>
            <a:r>
              <a:rPr lang="en-US" dirty="0"/>
              <a:t>-</a:t>
            </a:r>
            <a:r>
              <a:rPr lang="en-US" dirty="0" smtClean="0"/>
              <a:t>mode:    φ</a:t>
            </a:r>
            <a:r>
              <a:rPr lang="en-US" baseline="-25000" dirty="0" smtClean="0"/>
              <a:t>2</a:t>
            </a:r>
            <a:r>
              <a:rPr lang="en-US" dirty="0" smtClean="0"/>
              <a:t> = π</a:t>
            </a:r>
            <a:endParaRPr lang="en-US" dirty="0"/>
          </a:p>
          <a:p>
            <a:endParaRPr lang="en-US" dirty="0" smtClean="0"/>
          </a:p>
          <a:p>
            <a:pPr marL="342900" indent="-342900">
              <a:buAutoNum type="arabicParenBoth"/>
            </a:pPr>
            <a:r>
              <a:rPr lang="en-US" dirty="0" smtClean="0">
                <a:solidFill>
                  <a:srgbClr val="CC0099"/>
                </a:solidFill>
              </a:rPr>
              <a:t>Phase</a:t>
            </a:r>
            <a:r>
              <a:rPr lang="en-US" dirty="0" smtClean="0"/>
              <a:t>: very tight control in </a:t>
            </a:r>
            <a:r>
              <a:rPr lang="en-US" dirty="0" smtClean="0">
                <a:solidFill>
                  <a:srgbClr val="CC0099"/>
                </a:solidFill>
              </a:rPr>
              <a:t>BL-mode </a:t>
            </a:r>
            <a:endParaRPr lang="en-US" dirty="0">
              <a:solidFill>
                <a:srgbClr val="CC0099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t="9916" r="51013" b="23975"/>
          <a:stretch>
            <a:fillRect/>
          </a:stretch>
        </p:blipFill>
        <p:spPr bwMode="auto">
          <a:xfrm>
            <a:off x="4876800" y="3638910"/>
            <a:ext cx="3581400" cy="270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648200" y="1524000"/>
            <a:ext cx="388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0099"/>
                </a:solidFill>
              </a:rPr>
              <a:t>(2) Synchrotron frequency distribution: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n BL-mode region </a:t>
            </a:r>
            <a:r>
              <a:rPr lang="el-GR" dirty="0" smtClean="0">
                <a:latin typeface="Times New Roman"/>
                <a:cs typeface="Times New Roman"/>
              </a:rPr>
              <a:t>ω</a:t>
            </a:r>
            <a:r>
              <a:rPr lang="en-US" baseline="-25000" dirty="0" smtClean="0">
                <a:latin typeface="Times New Roman"/>
                <a:cs typeface="Times New Roman"/>
              </a:rPr>
              <a:t>s</a:t>
            </a:r>
            <a:r>
              <a:rPr lang="en-US" dirty="0" smtClean="0">
                <a:latin typeface="Times New Roman"/>
                <a:cs typeface="Times New Roman"/>
              </a:rPr>
              <a:t>'(</a:t>
            </a:r>
            <a:r>
              <a:rPr lang="en-US" dirty="0" err="1" smtClean="0">
                <a:latin typeface="Times New Roman"/>
                <a:cs typeface="Times New Roman"/>
              </a:rPr>
              <a:t>J</a:t>
            </a:r>
            <a:r>
              <a:rPr lang="en-US" baseline="-25000" dirty="0" err="1" smtClean="0">
                <a:latin typeface="Times New Roman"/>
                <a:cs typeface="Times New Roman"/>
              </a:rPr>
              <a:t>cr</a:t>
            </a:r>
            <a:r>
              <a:rPr lang="en-US" dirty="0" smtClean="0">
                <a:latin typeface="Times New Roman"/>
                <a:cs typeface="Times New Roman"/>
              </a:rPr>
              <a:t>)=0 </a:t>
            </a:r>
            <a:r>
              <a:rPr lang="en-US" dirty="0" smtClean="0">
                <a:cs typeface="Times New Roman"/>
              </a:rPr>
              <a:t>exists for any voltage ratio =&gt;  loss of Landau damping for long bunches (&gt; 1.8 ns)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ame </a:t>
            </a:r>
            <a:r>
              <a:rPr lang="en-US" dirty="0"/>
              <a:t>in BS-mode for large V</a:t>
            </a:r>
            <a:r>
              <a:rPr lang="en-US" baseline="-25000" dirty="0"/>
              <a:t>2</a:t>
            </a:r>
            <a:r>
              <a:rPr lang="en-US" dirty="0"/>
              <a:t>/</a:t>
            </a:r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</a:p>
          <a:p>
            <a:pPr marL="285750" indent="-285750">
              <a:buFont typeface="Symbol" charset="0"/>
              <a:buChar char=""/>
            </a:pPr>
            <a:r>
              <a:rPr lang="en-US" dirty="0" smtClean="0">
                <a:solidFill>
                  <a:srgbClr val="CC0099"/>
                </a:solidFill>
              </a:rPr>
              <a:t>V</a:t>
            </a:r>
            <a:r>
              <a:rPr lang="en-US" baseline="-25000" dirty="0" smtClean="0">
                <a:solidFill>
                  <a:srgbClr val="CC0099"/>
                </a:solidFill>
              </a:rPr>
              <a:t>2</a:t>
            </a:r>
            <a:r>
              <a:rPr lang="en-US" dirty="0">
                <a:solidFill>
                  <a:srgbClr val="CC0099"/>
                </a:solidFill>
              </a:rPr>
              <a:t>/V</a:t>
            </a:r>
            <a:r>
              <a:rPr lang="en-US" baseline="-25000" dirty="0">
                <a:solidFill>
                  <a:srgbClr val="CC0099"/>
                </a:solidFill>
              </a:rPr>
              <a:t>1</a:t>
            </a:r>
            <a:r>
              <a:rPr lang="en-US" dirty="0">
                <a:solidFill>
                  <a:srgbClr val="CC0099"/>
                </a:solidFill>
              </a:rPr>
              <a:t> </a:t>
            </a:r>
            <a:r>
              <a:rPr lang="en-US" dirty="0" smtClean="0">
                <a:solidFill>
                  <a:srgbClr val="CC0099"/>
                </a:solidFill>
              </a:rPr>
              <a:t>= 1/10</a:t>
            </a:r>
            <a:r>
              <a:rPr lang="en-US" dirty="0" smtClean="0"/>
              <a:t> during the SPS cycle</a:t>
            </a:r>
          </a:p>
          <a:p>
            <a:pPr>
              <a:buFont typeface="Arial" pitchFamily="34" charset="0"/>
              <a:buChar char="•"/>
            </a:pPr>
            <a:endParaRPr lang="en-US" baseline="-25000" dirty="0" smtClean="0"/>
          </a:p>
        </p:txBody>
      </p:sp>
      <p:sp>
        <p:nvSpPr>
          <p:cNvPr id="11" name="Down Arrow 10"/>
          <p:cNvSpPr/>
          <p:nvPr/>
        </p:nvSpPr>
        <p:spPr>
          <a:xfrm flipV="1">
            <a:off x="6324600" y="4648200"/>
            <a:ext cx="76200" cy="533400"/>
          </a:xfrm>
          <a:prstGeom prst="downArrow">
            <a:avLst/>
          </a:prstGeom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86200" y="5105400"/>
            <a:ext cx="132034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/</a:t>
            </a:r>
            <a:r>
              <a:rPr lang="en-US" dirty="0" smtClean="0"/>
              <a:t>h</a:t>
            </a:r>
            <a:r>
              <a:rPr lang="en-US" baseline="-25000" dirty="0" smtClean="0"/>
              <a:t>1</a:t>
            </a:r>
            <a:r>
              <a:rPr lang="en-US" dirty="0" smtClean="0"/>
              <a:t> = 4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/>
              <a:t>/V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dirty="0" smtClean="0"/>
              <a:t>0.23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10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7365</TotalTime>
  <Words>2173</Words>
  <Application>Microsoft Office PowerPoint</Application>
  <PresentationFormat>On-screen Show (4:3)</PresentationFormat>
  <Paragraphs>422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Acrobat Document</vt:lpstr>
      <vt:lpstr>Longitudinal instabilities in the SPS  and beam dynamics issues  with high harmonic RF system</vt:lpstr>
      <vt:lpstr>Outline</vt:lpstr>
      <vt:lpstr>Present and future SPS performance </vt:lpstr>
      <vt:lpstr>Longitudinal multi-bunch instability Single 200 MHz RF system</vt:lpstr>
      <vt:lpstr>Multi-bunch instability Single RF, LHC beam with 50 ns spacing, 1.6x1011p/b</vt:lpstr>
      <vt:lpstr>Beam stabilisation - cures</vt:lpstr>
      <vt:lpstr>Beam stabilisation (25 ns, 1.2x1011 p/b)  Q20 and double RF (BS-mode), V2/V1=1/10 </vt:lpstr>
      <vt:lpstr>Operation modes of  high harmonic RF system in the SPS</vt:lpstr>
      <vt:lpstr>Landau damping with a high harmonic RF: bunch-shortening or bunch-lengthening mode?</vt:lpstr>
      <vt:lpstr>4th harmonic RF system in the SPS</vt:lpstr>
      <vt:lpstr>Phase calibration of 4th harmonic RF system</vt:lpstr>
      <vt:lpstr>Bunch length and stability at 450 GeV/c  as a function of the 800 MHz phase</vt:lpstr>
      <vt:lpstr>Phase control:  effect of beam loading in 800 MHz RF system</vt:lpstr>
      <vt:lpstr>Phase control:  effect of beam loading in 200 MHz RF system</vt:lpstr>
      <vt:lpstr>Phase control in a double RF system: issues with controlled emittance blow-up</vt:lpstr>
      <vt:lpstr>Multi-bunch instability   double RF (BS-mode) </vt:lpstr>
      <vt:lpstr>Synchrotron frequency distribution in a double RF system with V2/V1=h1/h2</vt:lpstr>
      <vt:lpstr>Loss of Landau damping in BL-mode   for inductive impedance above transition</vt:lpstr>
      <vt:lpstr>Synchrotron frequency distribution and  phase between 2 RF systems in BS-mode</vt:lpstr>
      <vt:lpstr>Summary</vt:lpstr>
      <vt:lpstr>Future plans</vt:lpstr>
      <vt:lpstr>Slide 22</vt:lpstr>
      <vt:lpstr>Loss of Landau damping   for a single bunch in a single RF system</vt:lpstr>
      <vt:lpstr>Multi-bunch and single bunch thresholds </vt:lpstr>
      <vt:lpstr>Single bunches on flat top, 800 MHz in BS-mode,  no controlled emittance blow-up</vt:lpstr>
      <vt:lpstr>SPS operational cycle for LHC beams:  voltage programs </vt:lpstr>
      <vt:lpstr>SPS longitudinal impedance: reactive part</vt:lpstr>
      <vt:lpstr>Slide 28</vt:lpstr>
      <vt:lpstr>Beam stabilisation 50 ns beam, 1.6x1011 p/b</vt:lpstr>
      <vt:lpstr>Beam induced voltage during ramp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Longitudinal instabilities in the SPS and beam dynamics issues with high harmonic RF systems</dc:title>
  <dc:creator>elenas</dc:creator>
  <cp:lastModifiedBy>elenas</cp:lastModifiedBy>
  <cp:revision>395</cp:revision>
  <dcterms:created xsi:type="dcterms:W3CDTF">2012-08-23T09:53:45Z</dcterms:created>
  <dcterms:modified xsi:type="dcterms:W3CDTF">2012-10-12T16:04:35Z</dcterms:modified>
</cp:coreProperties>
</file>