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F6D29-FC6E-4DD0-AE72-54EB19EF6683}" type="datetimeFigureOut">
              <a:rPr lang="en-GB" smtClean="0"/>
              <a:t>27/09/2012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1DC2A-2C7A-4AD1-AE2B-B79FFED62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6000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85488-A38C-4E0A-8ECA-0E46E564F70D}" type="datetimeFigureOut">
              <a:rPr lang="en-GB" smtClean="0"/>
              <a:t>27/09/2012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B4864-508A-4083-9271-1ACEAE4F8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273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668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35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0987D51-7C61-426A-80DE-4B06562F55B7}" type="datetime1">
              <a:rPr lang="en-GB" smtClean="0"/>
              <a:t>27/09/2012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12EE-88D2-4390-B7B2-1A90B78BE569}" type="datetime1">
              <a:rPr lang="en-GB" smtClean="0"/>
              <a:t>27/09/2012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1184-5AE9-4705-874D-8E153C1EBA69}" type="datetime1">
              <a:rPr lang="en-GB" smtClean="0"/>
              <a:t>27/09/2012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96FE-87D0-42AA-875F-FCA09645398C}" type="datetime1">
              <a:rPr lang="en-GB" smtClean="0"/>
              <a:t>27/09/2012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73E3DC-78A2-44A8-B91B-0BE696A1F9F7}" type="datetime1">
              <a:rPr lang="en-GB" smtClean="0"/>
              <a:t>27/09/2012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750D-28D4-41FB-8528-9888888BD65F}" type="datetime1">
              <a:rPr lang="en-GB" smtClean="0"/>
              <a:t>27/09/2012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9311-2A07-4A5F-85E2-3D70EF651D3F}" type="datetime1">
              <a:rPr lang="en-GB" smtClean="0"/>
              <a:t>27/09/2012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4CD7-A4B6-4778-AA27-058A566BB7CC}" type="datetime1">
              <a:rPr lang="en-GB" smtClean="0"/>
              <a:t>27/09/2012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54-D442-4EE8-8C4D-3108924DB352}" type="datetime1">
              <a:rPr lang="en-GB" smtClean="0"/>
              <a:t>27/09/2012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152-21AE-4F73-832F-8F8E5373279B}" type="datetime1">
              <a:rPr lang="en-GB" smtClean="0"/>
              <a:t>27/09/2012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CF36-F947-4540-ABDD-F505368C513E}" type="datetime1">
              <a:rPr lang="en-GB" smtClean="0"/>
              <a:t>27/09/2012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18334E-9252-42D2-B0F0-40B5CE453F21}" type="datetime1">
              <a:rPr lang="en-GB" smtClean="0"/>
              <a:t>27/09/2012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E98673-AD74-41B7-9807-428D0FB04DDE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First results of the SPS  MD in W39 with 25 ns beam in Q20 optics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J. Esteban Müller</a:t>
            </a:r>
            <a:r>
              <a:rPr lang="en-GB" dirty="0" smtClean="0"/>
              <a:t>, </a:t>
            </a:r>
            <a:r>
              <a:rPr lang="en-GB" dirty="0"/>
              <a:t>T. </a:t>
            </a:r>
            <a:r>
              <a:rPr lang="en-GB" dirty="0" err="1"/>
              <a:t>Bohl</a:t>
            </a:r>
            <a:r>
              <a:rPr lang="en-GB" dirty="0"/>
              <a:t>, </a:t>
            </a:r>
            <a:r>
              <a:rPr lang="en-GB" dirty="0" smtClean="0"/>
              <a:t>C. </a:t>
            </a:r>
            <a:r>
              <a:rPr lang="en-GB" dirty="0" err="1" smtClean="0"/>
              <a:t>Lazaridis</a:t>
            </a:r>
            <a:r>
              <a:rPr lang="en-GB" dirty="0" smtClean="0"/>
              <a:t>, E</a:t>
            </a:r>
            <a:r>
              <a:rPr lang="en-GB" dirty="0"/>
              <a:t>. </a:t>
            </a:r>
            <a:r>
              <a:rPr lang="en-GB" dirty="0" err="1" smtClean="0"/>
              <a:t>Shaposhnikova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922251" y="5857527"/>
            <a:ext cx="2307043" cy="307777"/>
          </a:xfrm>
          <a:prstGeom prst="rect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LIU-SPS BD WG </a:t>
            </a:r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 27/09/2012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Conditions for 25 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N</a:t>
            </a:r>
            <a:r>
              <a:rPr lang="en-GB" baseline="-25000" dirty="0" err="1" smtClean="0"/>
              <a:t>b</a:t>
            </a:r>
            <a:r>
              <a:rPr lang="en-GB" dirty="0" smtClean="0"/>
              <a:t> </a:t>
            </a:r>
            <a:r>
              <a:rPr lang="en-GB" dirty="0" smtClean="0"/>
              <a:t>~ 1.1 x 10</a:t>
            </a:r>
            <a:r>
              <a:rPr lang="en-GB" baseline="30000" dirty="0" smtClean="0"/>
              <a:t>11 </a:t>
            </a:r>
            <a:r>
              <a:rPr lang="en-GB" dirty="0" smtClean="0"/>
              <a:t>ppb</a:t>
            </a:r>
          </a:p>
          <a:p>
            <a:r>
              <a:rPr lang="en-GB" dirty="0" smtClean="0"/>
              <a:t>200 MHz voltage: 4.5 </a:t>
            </a:r>
            <a:r>
              <a:rPr lang="en-GB" dirty="0"/>
              <a:t>MV at </a:t>
            </a:r>
            <a:r>
              <a:rPr lang="en-GB" dirty="0" smtClean="0"/>
              <a:t>FB</a:t>
            </a:r>
            <a:endParaRPr lang="en-GB" baseline="30000" dirty="0" smtClean="0"/>
          </a:p>
          <a:p>
            <a:r>
              <a:rPr lang="en-GB" dirty="0" smtClean="0"/>
              <a:t>800 </a:t>
            </a:r>
            <a:r>
              <a:rPr lang="en-GB" dirty="0" smtClean="0"/>
              <a:t>MHz voltage: 10% of the 200 MHz</a:t>
            </a:r>
            <a:endParaRPr lang="en-GB" dirty="0" smtClean="0"/>
          </a:p>
          <a:p>
            <a:r>
              <a:rPr lang="en-GB" dirty="0" smtClean="0"/>
              <a:t>Longitudinal damper settings copied from the 50 ns operational </a:t>
            </a:r>
            <a:r>
              <a:rPr lang="en-GB" dirty="0" smtClean="0"/>
              <a:t>beam</a:t>
            </a:r>
          </a:p>
          <a:p>
            <a:pPr lvl="1"/>
            <a:r>
              <a:rPr lang="en-GB" dirty="0" smtClean="0"/>
              <a:t>This needs to be checked</a:t>
            </a:r>
          </a:p>
          <a:p>
            <a:r>
              <a:rPr lang="en-GB" dirty="0" smtClean="0"/>
              <a:t>Blow-up:</a:t>
            </a:r>
          </a:p>
          <a:p>
            <a:pPr lvl="1"/>
            <a:r>
              <a:rPr lang="en-GB" dirty="0" smtClean="0"/>
              <a:t>Amplitude </a:t>
            </a:r>
            <a:r>
              <a:rPr lang="en-GB" dirty="0"/>
              <a:t>was changed </a:t>
            </a:r>
            <a:r>
              <a:rPr lang="en-GB" dirty="0" smtClean="0"/>
              <a:t>in order to </a:t>
            </a:r>
            <a:r>
              <a:rPr lang="en-GB" dirty="0"/>
              <a:t>find good </a:t>
            </a:r>
            <a:r>
              <a:rPr lang="en-GB" dirty="0" smtClean="0"/>
              <a:t>settings</a:t>
            </a:r>
          </a:p>
          <a:p>
            <a:pPr lvl="1"/>
            <a:r>
              <a:rPr lang="en-GB" dirty="0" smtClean="0"/>
              <a:t>Low frequency margin set to 0.85 (instead of 0.8)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LIU-SPS BD WG  27/09/2012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1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25 ns Q20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Unstable at FT without blow-up</a:t>
            </a:r>
          </a:p>
          <a:p>
            <a:r>
              <a:rPr lang="en-GB" dirty="0" smtClean="0"/>
              <a:t>Stable with blow-up, but the effect is stronger for bunches in the head and the tail of the batch</a:t>
            </a:r>
          </a:p>
          <a:p>
            <a:pPr lvl="1"/>
            <a:r>
              <a:rPr lang="en-GB" dirty="0"/>
              <a:t>Blow-up needs to be optimized for this </a:t>
            </a:r>
            <a:r>
              <a:rPr lang="en-GB" dirty="0" smtClean="0"/>
              <a:t>beam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3981" y="3393297"/>
            <a:ext cx="3600000" cy="269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0019" y="3393297"/>
            <a:ext cx="3600000" cy="269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42033" y="3099218"/>
            <a:ext cx="143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Blow-up OFF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5232" y="3099218"/>
            <a:ext cx="139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Blow-up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ON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5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50 ns Q20 for LHC filling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  27/09/2012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8673-AD74-41B7-9807-428D0FB04DDE}" type="slidenum">
              <a:rPr lang="en-GB" smtClean="0"/>
              <a:t>4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/>
              <a:t>N</a:t>
            </a:r>
            <a:r>
              <a:rPr lang="en-GB" baseline="-25000" dirty="0" err="1"/>
              <a:t>b</a:t>
            </a:r>
            <a:r>
              <a:rPr lang="en-GB" dirty="0"/>
              <a:t> ~ </a:t>
            </a:r>
            <a:r>
              <a:rPr lang="en-GB" dirty="0" smtClean="0"/>
              <a:t>1.55 </a:t>
            </a:r>
            <a:r>
              <a:rPr lang="en-GB" dirty="0"/>
              <a:t>x 10</a:t>
            </a:r>
            <a:r>
              <a:rPr lang="en-GB" baseline="30000" dirty="0"/>
              <a:t>11 </a:t>
            </a:r>
            <a:r>
              <a:rPr lang="en-GB" dirty="0"/>
              <a:t>ppb</a:t>
            </a:r>
            <a:endParaRPr lang="en-GB" baseline="30000" dirty="0"/>
          </a:p>
          <a:p>
            <a:r>
              <a:rPr lang="en-GB" dirty="0"/>
              <a:t>200 MHz voltage: 4.5 MV at FB</a:t>
            </a:r>
            <a:endParaRPr lang="en-GB" baseline="30000" dirty="0"/>
          </a:p>
          <a:p>
            <a:r>
              <a:rPr lang="en-GB" dirty="0" smtClean="0"/>
              <a:t>800 MHz ON</a:t>
            </a:r>
            <a:endParaRPr lang="en-GB" dirty="0"/>
          </a:p>
        </p:txBody>
      </p:sp>
      <p:pic>
        <p:nvPicPr>
          <p:cNvPr id="1026" name="Picture 2" descr="G:\Departments\AB\Groups\RF\Machines\SPS\MD_Data\2012\2012-09-26\Q20_50ns_LHC\MD_118_1_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981" y="3033256"/>
            <a:ext cx="3600000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Departments\AB\Groups\RF\Machines\SPS\MD_Data\2012\2012-09-26\Q20_50ns_LHC\MD_112_1_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19" y="3033256"/>
            <a:ext cx="3600000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42033" y="2771636"/>
            <a:ext cx="143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Blow-up OFF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5232" y="2771636"/>
            <a:ext cx="139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Blow-up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ON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71913" y="5723964"/>
            <a:ext cx="27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Few bunches unstable at FT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112725" y="5723964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Stable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1547664" y="5085184"/>
            <a:ext cx="288032" cy="144016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237516" y="5085184"/>
            <a:ext cx="288032" cy="144016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6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345</TotalTime>
  <Words>188</Words>
  <Application>Microsoft Office PowerPoint</Application>
  <PresentationFormat>On-screen Show (4:3)</PresentationFormat>
  <Paragraphs>32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First results of the SPS  MD in W39 with 25 ns beam in Q20 optics </vt:lpstr>
      <vt:lpstr>Conditions for 25 ns</vt:lpstr>
      <vt:lpstr>25 ns Q20</vt:lpstr>
      <vt:lpstr>50 ns Q20 for LHC filling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Federico Esteban Muller</dc:creator>
  <cp:lastModifiedBy>Juan Federico Esteban Muller</cp:lastModifiedBy>
  <cp:revision>34</cp:revision>
  <dcterms:created xsi:type="dcterms:W3CDTF">2012-09-27T07:42:06Z</dcterms:created>
  <dcterms:modified xsi:type="dcterms:W3CDTF">2012-09-27T13:28:19Z</dcterms:modified>
</cp:coreProperties>
</file>