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256" r:id="rId3"/>
    <p:sldId id="272" r:id="rId4"/>
    <p:sldId id="266" r:id="rId5"/>
    <p:sldId id="261" r:id="rId6"/>
    <p:sldId id="263" r:id="rId7"/>
    <p:sldId id="258" r:id="rId8"/>
    <p:sldId id="259" r:id="rId9"/>
    <p:sldId id="260" r:id="rId10"/>
    <p:sldId id="267" r:id="rId11"/>
    <p:sldId id="269" r:id="rId12"/>
    <p:sldId id="270" r:id="rId13"/>
    <p:sldId id="271"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737" autoAdjust="0"/>
  </p:normalViewPr>
  <p:slideViewPr>
    <p:cSldViewPr>
      <p:cViewPr varScale="1">
        <p:scale>
          <a:sx n="70" d="100"/>
          <a:sy n="70" d="100"/>
        </p:scale>
        <p:origin x="-136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biancac\Documents\IMPEDANCE\KICKERS\CARLO\ZeffStatu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biancac\Documents\IMPEDANCE\KICKERS\CARLO\ZeffStatu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biancac\Documents\IMPEDANCE\KICKERS\CARLO\ZeffStat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Sheet2!$E$6</c:f>
              <c:strCache>
                <c:ptCount val="1"/>
                <c:pt idx="0">
                  <c:v>Zx</c:v>
                </c:pt>
              </c:strCache>
            </c:strRef>
          </c:tx>
          <c:invertIfNegative val="0"/>
          <c:cat>
            <c:strRef>
              <c:f>Sheet2!$F$5:$H$5</c:f>
              <c:strCache>
                <c:ptCount val="3"/>
                <c:pt idx="0">
                  <c:v>Rewall_old</c:v>
                </c:pt>
                <c:pt idx="1">
                  <c:v>Rewall_TL_Q26</c:v>
                </c:pt>
                <c:pt idx="2">
                  <c:v>Rewall_TL_Q20</c:v>
                </c:pt>
              </c:strCache>
            </c:strRef>
          </c:cat>
          <c:val>
            <c:numRef>
              <c:f>Sheet2!$F$6:$H$6</c:f>
              <c:numCache>
                <c:formatCode>0.00E+00</c:formatCode>
                <c:ptCount val="3"/>
                <c:pt idx="0">
                  <c:v>3500000</c:v>
                </c:pt>
                <c:pt idx="1">
                  <c:v>3730000</c:v>
                </c:pt>
                <c:pt idx="2">
                  <c:v>3290000</c:v>
                </c:pt>
              </c:numCache>
            </c:numRef>
          </c:val>
        </c:ser>
        <c:ser>
          <c:idx val="1"/>
          <c:order val="1"/>
          <c:tx>
            <c:strRef>
              <c:f>Sheet2!$E$7</c:f>
              <c:strCache>
                <c:ptCount val="1"/>
                <c:pt idx="0">
                  <c:v>Zy</c:v>
                </c:pt>
              </c:strCache>
            </c:strRef>
          </c:tx>
          <c:invertIfNegative val="0"/>
          <c:cat>
            <c:strRef>
              <c:f>Sheet2!$F$5:$H$5</c:f>
              <c:strCache>
                <c:ptCount val="3"/>
                <c:pt idx="0">
                  <c:v>Rewall_old</c:v>
                </c:pt>
                <c:pt idx="1">
                  <c:v>Rewall_TL_Q26</c:v>
                </c:pt>
                <c:pt idx="2">
                  <c:v>Rewall_TL_Q20</c:v>
                </c:pt>
              </c:strCache>
            </c:strRef>
          </c:cat>
          <c:val>
            <c:numRef>
              <c:f>Sheet2!$F$7:$H$7</c:f>
              <c:numCache>
                <c:formatCode>0.00E+00</c:formatCode>
                <c:ptCount val="3"/>
                <c:pt idx="0">
                  <c:v>5300000</c:v>
                </c:pt>
                <c:pt idx="1">
                  <c:v>5550000</c:v>
                </c:pt>
                <c:pt idx="2">
                  <c:v>4900000</c:v>
                </c:pt>
              </c:numCache>
            </c:numRef>
          </c:val>
        </c:ser>
        <c:dLbls>
          <c:showLegendKey val="0"/>
          <c:showVal val="0"/>
          <c:showCatName val="0"/>
          <c:showSerName val="0"/>
          <c:showPercent val="0"/>
          <c:showBubbleSize val="0"/>
        </c:dLbls>
        <c:gapWidth val="150"/>
        <c:axId val="131913600"/>
        <c:axId val="131915136"/>
      </c:barChart>
      <c:catAx>
        <c:axId val="131913600"/>
        <c:scaling>
          <c:orientation val="minMax"/>
        </c:scaling>
        <c:delete val="0"/>
        <c:axPos val="b"/>
        <c:majorTickMark val="out"/>
        <c:minorTickMark val="none"/>
        <c:tickLblPos val="nextTo"/>
        <c:txPr>
          <a:bodyPr/>
          <a:lstStyle/>
          <a:p>
            <a:pPr>
              <a:defRPr sz="1200"/>
            </a:pPr>
            <a:endParaRPr lang="en-US"/>
          </a:p>
        </c:txPr>
        <c:crossAx val="131915136"/>
        <c:crosses val="autoZero"/>
        <c:auto val="1"/>
        <c:lblAlgn val="ctr"/>
        <c:lblOffset val="100"/>
        <c:noMultiLvlLbl val="0"/>
      </c:catAx>
      <c:valAx>
        <c:axId val="131915136"/>
        <c:scaling>
          <c:orientation val="minMax"/>
        </c:scaling>
        <c:delete val="0"/>
        <c:axPos val="l"/>
        <c:majorGridlines/>
        <c:numFmt formatCode="#,##0.00" sourceLinked="0"/>
        <c:majorTickMark val="out"/>
        <c:minorTickMark val="none"/>
        <c:tickLblPos val="nextTo"/>
        <c:crossAx val="131913600"/>
        <c:crosses val="autoZero"/>
        <c:crossBetween val="between"/>
        <c:dispUnits>
          <c:builtInUnit val="millions"/>
        </c:dispUnits>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itchFamily="18" charset="0"/>
                <a:cs typeface="Times New Roman" pitchFamily="18" charset="0"/>
              </a:defRPr>
            </a:pPr>
            <a:r>
              <a:rPr lang="en-GB" dirty="0" smtClean="0">
                <a:latin typeface="Times New Roman" pitchFamily="18" charset="0"/>
                <a:cs typeface="Times New Roman" pitchFamily="18" charset="0"/>
              </a:rPr>
              <a:t>Horizontal</a:t>
            </a:r>
            <a:endParaRPr lang="en-GB" dirty="0">
              <a:latin typeface="Times New Roman" pitchFamily="18" charset="0"/>
              <a:cs typeface="Times New Roman" pitchFamily="18" charset="0"/>
            </a:endParaRPr>
          </a:p>
        </c:rich>
      </c:tx>
      <c:layout/>
      <c:overlay val="0"/>
    </c:title>
    <c:autoTitleDeleted val="0"/>
    <c:plotArea>
      <c:layout/>
      <c:barChart>
        <c:barDir val="col"/>
        <c:grouping val="stacked"/>
        <c:varyColors val="0"/>
        <c:ser>
          <c:idx val="0"/>
          <c:order val="0"/>
          <c:tx>
            <c:strRef>
              <c:f>Sheet1!$B$42</c:f>
              <c:strCache>
                <c:ptCount val="1"/>
                <c:pt idx="0">
                  <c:v>MKD</c:v>
                </c:pt>
              </c:strCache>
            </c:strRef>
          </c:tx>
          <c:invertIfNegative val="0"/>
          <c:cat>
            <c:strRef>
              <c:f>Sheet1!$C$41:$F$41</c:f>
              <c:strCache>
                <c:ptCount val="4"/>
                <c:pt idx="0">
                  <c:v>Tsutsui Q26</c:v>
                </c:pt>
                <c:pt idx="1">
                  <c:v>Tsutsui Q20</c:v>
                </c:pt>
                <c:pt idx="2">
                  <c:v>Advanced Q26</c:v>
                </c:pt>
                <c:pt idx="3">
                  <c:v>Advanced Q20</c:v>
                </c:pt>
              </c:strCache>
            </c:strRef>
          </c:cat>
          <c:val>
            <c:numRef>
              <c:f>Sheet1!$C$42:$F$42</c:f>
              <c:numCache>
                <c:formatCode>#,##0</c:formatCode>
                <c:ptCount val="4"/>
                <c:pt idx="0">
                  <c:v>246476.32510000002</c:v>
                </c:pt>
                <c:pt idx="1">
                  <c:v>298227.63439999998</c:v>
                </c:pt>
                <c:pt idx="2">
                  <c:v>242206.35519999996</c:v>
                </c:pt>
                <c:pt idx="3">
                  <c:v>290251.44709999999</c:v>
                </c:pt>
              </c:numCache>
            </c:numRef>
          </c:val>
        </c:ser>
        <c:ser>
          <c:idx val="1"/>
          <c:order val="1"/>
          <c:tx>
            <c:strRef>
              <c:f>Sheet1!$B$43</c:f>
              <c:strCache>
                <c:ptCount val="1"/>
                <c:pt idx="0">
                  <c:v>MKQ</c:v>
                </c:pt>
              </c:strCache>
            </c:strRef>
          </c:tx>
          <c:invertIfNegative val="0"/>
          <c:cat>
            <c:strRef>
              <c:f>Sheet1!$C$41:$F$41</c:f>
              <c:strCache>
                <c:ptCount val="4"/>
                <c:pt idx="0">
                  <c:v>Tsutsui Q26</c:v>
                </c:pt>
                <c:pt idx="1">
                  <c:v>Tsutsui Q20</c:v>
                </c:pt>
                <c:pt idx="2">
                  <c:v>Advanced Q26</c:v>
                </c:pt>
                <c:pt idx="3">
                  <c:v>Advanced Q20</c:v>
                </c:pt>
              </c:strCache>
            </c:strRef>
          </c:cat>
          <c:val>
            <c:numRef>
              <c:f>Sheet1!$C$43:$F$43</c:f>
              <c:numCache>
                <c:formatCode>#,##0</c:formatCode>
                <c:ptCount val="4"/>
                <c:pt idx="0">
                  <c:v>32158.536399999997</c:v>
                </c:pt>
                <c:pt idx="1">
                  <c:v>52403.039400000001</c:v>
                </c:pt>
                <c:pt idx="2">
                  <c:v>38325.215900000003</c:v>
                </c:pt>
                <c:pt idx="3">
                  <c:v>56850.276500000007</c:v>
                </c:pt>
              </c:numCache>
            </c:numRef>
          </c:val>
        </c:ser>
        <c:ser>
          <c:idx val="2"/>
          <c:order val="2"/>
          <c:tx>
            <c:strRef>
              <c:f>Sheet1!$B$44</c:f>
              <c:strCache>
                <c:ptCount val="1"/>
                <c:pt idx="0">
                  <c:v>MKP</c:v>
                </c:pt>
              </c:strCache>
            </c:strRef>
          </c:tx>
          <c:invertIfNegative val="0"/>
          <c:cat>
            <c:strRef>
              <c:f>Sheet1!$C$41:$F$41</c:f>
              <c:strCache>
                <c:ptCount val="4"/>
                <c:pt idx="0">
                  <c:v>Tsutsui Q26</c:v>
                </c:pt>
                <c:pt idx="1">
                  <c:v>Tsutsui Q20</c:v>
                </c:pt>
                <c:pt idx="2">
                  <c:v>Advanced Q26</c:v>
                </c:pt>
                <c:pt idx="3">
                  <c:v>Advanced Q20</c:v>
                </c:pt>
              </c:strCache>
            </c:strRef>
          </c:cat>
          <c:val>
            <c:numRef>
              <c:f>Sheet1!$C$44:$F$44</c:f>
              <c:numCache>
                <c:formatCode>#,##0</c:formatCode>
                <c:ptCount val="4"/>
                <c:pt idx="0">
                  <c:v>-359608.02019999997</c:v>
                </c:pt>
                <c:pt idx="1">
                  <c:v>-376151.32520000002</c:v>
                </c:pt>
                <c:pt idx="2">
                  <c:v>-401071.05459999997</c:v>
                </c:pt>
                <c:pt idx="3">
                  <c:v>-418715.3493</c:v>
                </c:pt>
              </c:numCache>
            </c:numRef>
          </c:val>
        </c:ser>
        <c:ser>
          <c:idx val="3"/>
          <c:order val="3"/>
          <c:tx>
            <c:strRef>
              <c:f>Sheet1!$B$45</c:f>
              <c:strCache>
                <c:ptCount val="1"/>
                <c:pt idx="0">
                  <c:v>MKE</c:v>
                </c:pt>
              </c:strCache>
            </c:strRef>
          </c:tx>
          <c:invertIfNegative val="0"/>
          <c:cat>
            <c:strRef>
              <c:f>Sheet1!$C$41:$F$41</c:f>
              <c:strCache>
                <c:ptCount val="4"/>
                <c:pt idx="0">
                  <c:v>Tsutsui Q26</c:v>
                </c:pt>
                <c:pt idx="1">
                  <c:v>Tsutsui Q20</c:v>
                </c:pt>
                <c:pt idx="2">
                  <c:v>Advanced Q26</c:v>
                </c:pt>
                <c:pt idx="3">
                  <c:v>Advanced Q20</c:v>
                </c:pt>
              </c:strCache>
            </c:strRef>
          </c:cat>
          <c:val>
            <c:numRef>
              <c:f>Sheet1!$C$45:$F$45</c:f>
              <c:numCache>
                <c:formatCode>#,##0</c:formatCode>
                <c:ptCount val="4"/>
                <c:pt idx="0">
                  <c:v>-269076.42470000003</c:v>
                </c:pt>
                <c:pt idx="1">
                  <c:v>-211025.8003</c:v>
                </c:pt>
                <c:pt idx="2">
                  <c:v>-271077.35139999999</c:v>
                </c:pt>
                <c:pt idx="3">
                  <c:v>-212595.0466</c:v>
                </c:pt>
              </c:numCache>
            </c:numRef>
          </c:val>
        </c:ser>
        <c:ser>
          <c:idx val="4"/>
          <c:order val="4"/>
          <c:tx>
            <c:strRef>
              <c:f>Sheet1!$B$46</c:f>
              <c:strCache>
                <c:ptCount val="1"/>
                <c:pt idx="0">
                  <c:v>MKEser</c:v>
                </c:pt>
              </c:strCache>
            </c:strRef>
          </c:tx>
          <c:invertIfNegative val="0"/>
          <c:cat>
            <c:strRef>
              <c:f>Sheet1!$C$41:$F$41</c:f>
              <c:strCache>
                <c:ptCount val="4"/>
                <c:pt idx="0">
                  <c:v>Tsutsui Q26</c:v>
                </c:pt>
                <c:pt idx="1">
                  <c:v>Tsutsui Q20</c:v>
                </c:pt>
                <c:pt idx="2">
                  <c:v>Advanced Q26</c:v>
                </c:pt>
                <c:pt idx="3">
                  <c:v>Advanced Q20</c:v>
                </c:pt>
              </c:strCache>
            </c:strRef>
          </c:cat>
          <c:val>
            <c:numRef>
              <c:f>Sheet1!$C$46:$F$46</c:f>
              <c:numCache>
                <c:formatCode>#,##0</c:formatCode>
                <c:ptCount val="4"/>
                <c:pt idx="0">
                  <c:v>-1677942.2851999998</c:v>
                </c:pt>
                <c:pt idx="1">
                  <c:v>-1380619.8961</c:v>
                </c:pt>
                <c:pt idx="2">
                  <c:v>1376360.4293</c:v>
                </c:pt>
                <c:pt idx="3">
                  <c:v>1132919.4076999999</c:v>
                </c:pt>
              </c:numCache>
            </c:numRef>
          </c:val>
        </c:ser>
        <c:dLbls>
          <c:showLegendKey val="0"/>
          <c:showVal val="0"/>
          <c:showCatName val="0"/>
          <c:showSerName val="0"/>
          <c:showPercent val="0"/>
          <c:showBubbleSize val="0"/>
        </c:dLbls>
        <c:gapWidth val="150"/>
        <c:overlap val="100"/>
        <c:axId val="136214016"/>
        <c:axId val="136215552"/>
      </c:barChart>
      <c:catAx>
        <c:axId val="136214016"/>
        <c:scaling>
          <c:orientation val="minMax"/>
        </c:scaling>
        <c:delete val="0"/>
        <c:axPos val="b"/>
        <c:majorTickMark val="out"/>
        <c:minorTickMark val="none"/>
        <c:tickLblPos val="nextTo"/>
        <c:txPr>
          <a:bodyPr/>
          <a:lstStyle/>
          <a:p>
            <a:pPr algn="ctr" rtl="0">
              <a:defRPr lang="en-GB" sz="1200" b="1" i="0" u="none" strike="noStrike" kern="1200" baseline="0">
                <a:solidFill>
                  <a:sysClr val="windowText" lastClr="000000"/>
                </a:solidFill>
                <a:latin typeface="Times New Roman" pitchFamily="18" charset="0"/>
                <a:ea typeface="+mn-ea"/>
                <a:cs typeface="Times New Roman" pitchFamily="18" charset="0"/>
              </a:defRPr>
            </a:pPr>
            <a:endParaRPr lang="en-US"/>
          </a:p>
        </c:txPr>
        <c:crossAx val="136215552"/>
        <c:crosses val="autoZero"/>
        <c:auto val="1"/>
        <c:lblAlgn val="ctr"/>
        <c:lblOffset val="100"/>
        <c:noMultiLvlLbl val="0"/>
      </c:catAx>
      <c:valAx>
        <c:axId val="136215552"/>
        <c:scaling>
          <c:orientation val="minMax"/>
        </c:scaling>
        <c:delete val="0"/>
        <c:axPos val="l"/>
        <c:majorGridlines/>
        <c:title>
          <c:tx>
            <c:rich>
              <a:bodyPr rot="-5400000" vert="horz"/>
              <a:lstStyle/>
              <a:p>
                <a:pPr algn="ctr" rtl="0">
                  <a:defRPr lang="en-GB" sz="1800" b="1" i="0" u="none" strike="noStrike" kern="1200" baseline="0">
                    <a:solidFill>
                      <a:sysClr val="windowText" lastClr="000000"/>
                    </a:solidFill>
                    <a:latin typeface="Times New Roman" pitchFamily="18" charset="0"/>
                    <a:ea typeface="+mn-ea"/>
                    <a:cs typeface="Times New Roman" pitchFamily="18" charset="0"/>
                  </a:defRPr>
                </a:pPr>
                <a:r>
                  <a:rPr lang="en-GB" sz="1800" b="1" i="0" u="none" strike="noStrike" kern="1200" baseline="0">
                    <a:solidFill>
                      <a:sysClr val="windowText" lastClr="000000"/>
                    </a:solidFill>
                    <a:latin typeface="Times New Roman" pitchFamily="18" charset="0"/>
                    <a:ea typeface="+mn-ea"/>
                    <a:cs typeface="Times New Roman" pitchFamily="18" charset="0"/>
                  </a:rPr>
                  <a:t>Impedance (k</a:t>
                </a:r>
                <a:r>
                  <a:rPr lang="el-GR" sz="1800" b="1" i="0" u="none" strike="noStrike" kern="1200" baseline="0">
                    <a:solidFill>
                      <a:sysClr val="windowText" lastClr="000000"/>
                    </a:solidFill>
                    <a:latin typeface="Times New Roman" pitchFamily="18" charset="0"/>
                    <a:ea typeface="+mn-ea"/>
                    <a:cs typeface="Times New Roman" pitchFamily="18" charset="0"/>
                  </a:rPr>
                  <a:t>Ω∕</a:t>
                </a:r>
                <a:r>
                  <a:rPr lang="en-US" sz="1800" b="1" i="0" u="none" strike="noStrike" kern="1200" baseline="0">
                    <a:solidFill>
                      <a:sysClr val="windowText" lastClr="000000"/>
                    </a:solidFill>
                    <a:latin typeface="Times New Roman" pitchFamily="18" charset="0"/>
                    <a:ea typeface="+mn-ea"/>
                    <a:cs typeface="Times New Roman" pitchFamily="18" charset="0"/>
                  </a:rPr>
                  <a:t>m</a:t>
                </a:r>
                <a:r>
                  <a:rPr lang="en-GB" sz="1800" b="1" i="0" u="none" strike="noStrike" kern="1200" baseline="0">
                    <a:solidFill>
                      <a:sysClr val="windowText" lastClr="000000"/>
                    </a:solidFill>
                    <a:latin typeface="Times New Roman" pitchFamily="18" charset="0"/>
                    <a:ea typeface="+mn-ea"/>
                    <a:cs typeface="Times New Roman" pitchFamily="18" charset="0"/>
                  </a:rPr>
                  <a:t>)</a:t>
                </a:r>
              </a:p>
            </c:rich>
          </c:tx>
          <c:layout>
            <c:manualLayout>
              <c:xMode val="edge"/>
              <c:yMode val="edge"/>
              <c:x val="2.4844720496894412E-2"/>
              <c:y val="0.43810187401976802"/>
            </c:manualLayout>
          </c:layout>
          <c:overlay val="0"/>
        </c:title>
        <c:numFmt formatCode="#,##0" sourceLinked="1"/>
        <c:majorTickMark val="out"/>
        <c:minorTickMark val="none"/>
        <c:tickLblPos val="nextTo"/>
        <c:txPr>
          <a:bodyPr/>
          <a:lstStyle/>
          <a:p>
            <a:pPr algn="ctr" rtl="0">
              <a:defRPr lang="en-GB" sz="1200" b="1" i="0" u="none" strike="noStrike" kern="1200" baseline="0">
                <a:solidFill>
                  <a:sysClr val="windowText" lastClr="000000"/>
                </a:solidFill>
                <a:latin typeface="Times New Roman" pitchFamily="18" charset="0"/>
                <a:ea typeface="+mn-ea"/>
                <a:cs typeface="Times New Roman" pitchFamily="18" charset="0"/>
              </a:defRPr>
            </a:pPr>
            <a:endParaRPr lang="en-US"/>
          </a:p>
        </c:txPr>
        <c:crossAx val="136214016"/>
        <c:crosses val="autoZero"/>
        <c:crossBetween val="between"/>
        <c:dispUnits>
          <c:builtInUnit val="thousands"/>
        </c:dispUnits>
      </c:valAx>
    </c:plotArea>
    <c:legend>
      <c:legendPos val="r"/>
      <c:layout>
        <c:manualLayout>
          <c:xMode val="edge"/>
          <c:yMode val="edge"/>
          <c:x val="0.83263206760448105"/>
          <c:y val="0.226293797937927"/>
          <c:w val="0.15721614924879804"/>
          <c:h val="0.34476762921116166"/>
        </c:manualLayout>
      </c:layout>
      <c:overlay val="0"/>
      <c:txPr>
        <a:bodyPr/>
        <a:lstStyle/>
        <a:p>
          <a:pPr algn="ctr" rtl="0">
            <a:defRPr lang="en-GB" sz="1200" b="1" i="0" u="none" strike="noStrike" kern="1200" baseline="0">
              <a:solidFill>
                <a:sysClr val="windowText" lastClr="000000"/>
              </a:solidFill>
              <a:latin typeface="Times New Roman" pitchFamily="18" charset="0"/>
              <a:ea typeface="+mn-ea"/>
              <a:cs typeface="Times New Roman" pitchFamily="18"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Vertical</a:t>
            </a:r>
            <a:endParaRPr lang="en-GB" dirty="0"/>
          </a:p>
        </c:rich>
      </c:tx>
      <c:layout/>
      <c:overlay val="0"/>
    </c:title>
    <c:autoTitleDeleted val="0"/>
    <c:plotArea>
      <c:layout/>
      <c:barChart>
        <c:barDir val="col"/>
        <c:grouping val="stacked"/>
        <c:varyColors val="0"/>
        <c:ser>
          <c:idx val="0"/>
          <c:order val="0"/>
          <c:tx>
            <c:strRef>
              <c:f>Sheet1!$H$42</c:f>
              <c:strCache>
                <c:ptCount val="1"/>
                <c:pt idx="0">
                  <c:v>MKD</c:v>
                </c:pt>
              </c:strCache>
            </c:strRef>
          </c:tx>
          <c:invertIfNegative val="0"/>
          <c:cat>
            <c:strRef>
              <c:f>Sheet1!$I$41:$L$41</c:f>
              <c:strCache>
                <c:ptCount val="4"/>
                <c:pt idx="0">
                  <c:v>Tsutsui Q26</c:v>
                </c:pt>
                <c:pt idx="1">
                  <c:v>Tsutsui Q20</c:v>
                </c:pt>
                <c:pt idx="2">
                  <c:v>Advanced Q26</c:v>
                </c:pt>
                <c:pt idx="3">
                  <c:v>Advanced Q20</c:v>
                </c:pt>
              </c:strCache>
            </c:strRef>
          </c:cat>
          <c:val>
            <c:numRef>
              <c:f>Sheet1!$I$42:$L$42</c:f>
              <c:numCache>
                <c:formatCode>#,##0</c:formatCode>
                <c:ptCount val="4"/>
                <c:pt idx="0">
                  <c:v>294041.06849999988</c:v>
                </c:pt>
                <c:pt idx="1">
                  <c:v>290555.28420000011</c:v>
                </c:pt>
                <c:pt idx="2">
                  <c:v>351006.29689999996</c:v>
                </c:pt>
                <c:pt idx="3">
                  <c:v>334012.34859999985</c:v>
                </c:pt>
              </c:numCache>
            </c:numRef>
          </c:val>
        </c:ser>
        <c:ser>
          <c:idx val="1"/>
          <c:order val="1"/>
          <c:tx>
            <c:strRef>
              <c:f>Sheet1!$H$43</c:f>
              <c:strCache>
                <c:ptCount val="1"/>
                <c:pt idx="0">
                  <c:v>MKQ</c:v>
                </c:pt>
              </c:strCache>
            </c:strRef>
          </c:tx>
          <c:invertIfNegative val="0"/>
          <c:cat>
            <c:strRef>
              <c:f>Sheet1!$I$41:$L$41</c:f>
              <c:strCache>
                <c:ptCount val="4"/>
                <c:pt idx="0">
                  <c:v>Tsutsui Q26</c:v>
                </c:pt>
                <c:pt idx="1">
                  <c:v>Tsutsui Q20</c:v>
                </c:pt>
                <c:pt idx="2">
                  <c:v>Advanced Q26</c:v>
                </c:pt>
                <c:pt idx="3">
                  <c:v>Advanced Q20</c:v>
                </c:pt>
              </c:strCache>
            </c:strRef>
          </c:cat>
          <c:val>
            <c:numRef>
              <c:f>Sheet1!$I$43:$L$43</c:f>
              <c:numCache>
                <c:formatCode>#,##0</c:formatCode>
                <c:ptCount val="4"/>
                <c:pt idx="0">
                  <c:v>220921.5693</c:v>
                </c:pt>
                <c:pt idx="1">
                  <c:v>239948.06359999996</c:v>
                </c:pt>
                <c:pt idx="2">
                  <c:v>222044.67790000004</c:v>
                </c:pt>
                <c:pt idx="3">
                  <c:v>238769.75470000002</c:v>
                </c:pt>
              </c:numCache>
            </c:numRef>
          </c:val>
        </c:ser>
        <c:ser>
          <c:idx val="2"/>
          <c:order val="2"/>
          <c:tx>
            <c:strRef>
              <c:f>Sheet1!$H$44</c:f>
              <c:strCache>
                <c:ptCount val="1"/>
                <c:pt idx="0">
                  <c:v>MKP</c:v>
                </c:pt>
              </c:strCache>
            </c:strRef>
          </c:tx>
          <c:invertIfNegative val="0"/>
          <c:cat>
            <c:strRef>
              <c:f>Sheet1!$I$41:$L$41</c:f>
              <c:strCache>
                <c:ptCount val="4"/>
                <c:pt idx="0">
                  <c:v>Tsutsui Q26</c:v>
                </c:pt>
                <c:pt idx="1">
                  <c:v>Tsutsui Q20</c:v>
                </c:pt>
                <c:pt idx="2">
                  <c:v>Advanced Q26</c:v>
                </c:pt>
                <c:pt idx="3">
                  <c:v>Advanced Q20</c:v>
                </c:pt>
              </c:strCache>
            </c:strRef>
          </c:cat>
          <c:val>
            <c:numRef>
              <c:f>Sheet1!$I$44:$L$44</c:f>
              <c:numCache>
                <c:formatCode>#,##0</c:formatCode>
                <c:ptCount val="4"/>
                <c:pt idx="0">
                  <c:v>2446633.0744000003</c:v>
                </c:pt>
                <c:pt idx="1">
                  <c:v>2043325.2339000001</c:v>
                </c:pt>
                <c:pt idx="2">
                  <c:v>3559837.5896000001</c:v>
                </c:pt>
                <c:pt idx="3">
                  <c:v>2961662.0411</c:v>
                </c:pt>
              </c:numCache>
            </c:numRef>
          </c:val>
        </c:ser>
        <c:ser>
          <c:idx val="3"/>
          <c:order val="3"/>
          <c:tx>
            <c:strRef>
              <c:f>Sheet1!$H$45</c:f>
              <c:strCache>
                <c:ptCount val="1"/>
                <c:pt idx="0">
                  <c:v>MKE</c:v>
                </c:pt>
              </c:strCache>
            </c:strRef>
          </c:tx>
          <c:invertIfNegative val="0"/>
          <c:cat>
            <c:strRef>
              <c:f>Sheet1!$I$41:$L$41</c:f>
              <c:strCache>
                <c:ptCount val="4"/>
                <c:pt idx="0">
                  <c:v>Tsutsui Q26</c:v>
                </c:pt>
                <c:pt idx="1">
                  <c:v>Tsutsui Q20</c:v>
                </c:pt>
                <c:pt idx="2">
                  <c:v>Advanced Q26</c:v>
                </c:pt>
                <c:pt idx="3">
                  <c:v>Advanced Q20</c:v>
                </c:pt>
              </c:strCache>
            </c:strRef>
          </c:cat>
          <c:val>
            <c:numRef>
              <c:f>Sheet1!$I$45:$L$45</c:f>
              <c:numCache>
                <c:formatCode>#,##0</c:formatCode>
                <c:ptCount val="4"/>
                <c:pt idx="0">
                  <c:v>364665.51679999992</c:v>
                </c:pt>
                <c:pt idx="1">
                  <c:v>426313.78149999998</c:v>
                </c:pt>
                <c:pt idx="2">
                  <c:v>364986.45340000006</c:v>
                </c:pt>
                <c:pt idx="3">
                  <c:v>426688.97160000005</c:v>
                </c:pt>
              </c:numCache>
            </c:numRef>
          </c:val>
        </c:ser>
        <c:ser>
          <c:idx val="4"/>
          <c:order val="4"/>
          <c:tx>
            <c:strRef>
              <c:f>Sheet1!$H$46</c:f>
              <c:strCache>
                <c:ptCount val="1"/>
                <c:pt idx="0">
                  <c:v>MKEser</c:v>
                </c:pt>
              </c:strCache>
            </c:strRef>
          </c:tx>
          <c:invertIfNegative val="0"/>
          <c:cat>
            <c:strRef>
              <c:f>Sheet1!$I$41:$L$41</c:f>
              <c:strCache>
                <c:ptCount val="4"/>
                <c:pt idx="0">
                  <c:v>Tsutsui Q26</c:v>
                </c:pt>
                <c:pt idx="1">
                  <c:v>Tsutsui Q20</c:v>
                </c:pt>
                <c:pt idx="2">
                  <c:v>Advanced Q26</c:v>
                </c:pt>
                <c:pt idx="3">
                  <c:v>Advanced Q20</c:v>
                </c:pt>
              </c:strCache>
            </c:strRef>
          </c:cat>
          <c:val>
            <c:numRef>
              <c:f>Sheet1!$I$46:$L$46</c:f>
              <c:numCache>
                <c:formatCode>#,##0</c:formatCode>
                <c:ptCount val="4"/>
                <c:pt idx="0">
                  <c:v>3669713.4385999995</c:v>
                </c:pt>
                <c:pt idx="1">
                  <c:v>3926002.4586</c:v>
                </c:pt>
                <c:pt idx="2">
                  <c:v>4043499.9641999993</c:v>
                </c:pt>
                <c:pt idx="3">
                  <c:v>4324060.7807</c:v>
                </c:pt>
              </c:numCache>
            </c:numRef>
          </c:val>
        </c:ser>
        <c:dLbls>
          <c:showLegendKey val="0"/>
          <c:showVal val="0"/>
          <c:showCatName val="0"/>
          <c:showSerName val="0"/>
          <c:showPercent val="0"/>
          <c:showBubbleSize val="0"/>
        </c:dLbls>
        <c:gapWidth val="150"/>
        <c:overlap val="100"/>
        <c:axId val="135924736"/>
        <c:axId val="135930624"/>
      </c:barChart>
      <c:catAx>
        <c:axId val="135924736"/>
        <c:scaling>
          <c:orientation val="minMax"/>
        </c:scaling>
        <c:delete val="0"/>
        <c:axPos val="b"/>
        <c:majorTickMark val="out"/>
        <c:minorTickMark val="none"/>
        <c:tickLblPos val="nextTo"/>
        <c:crossAx val="135930624"/>
        <c:crosses val="autoZero"/>
        <c:auto val="1"/>
        <c:lblAlgn val="ctr"/>
        <c:lblOffset val="100"/>
        <c:noMultiLvlLbl val="0"/>
      </c:catAx>
      <c:valAx>
        <c:axId val="135930624"/>
        <c:scaling>
          <c:orientation val="minMax"/>
        </c:scaling>
        <c:delete val="0"/>
        <c:axPos val="l"/>
        <c:majorGridlines/>
        <c:title>
          <c:tx>
            <c:rich>
              <a:bodyPr rot="-5400000" vert="horz"/>
              <a:lstStyle/>
              <a:p>
                <a:pPr>
                  <a:defRPr/>
                </a:pPr>
                <a:r>
                  <a:rPr lang="en-GB"/>
                  <a:t>Impedance (k</a:t>
                </a:r>
                <a:r>
                  <a:rPr lang="el-GR"/>
                  <a:t>Ω∕</a:t>
                </a:r>
                <a:r>
                  <a:rPr lang="en-US"/>
                  <a:t>m</a:t>
                </a:r>
                <a:r>
                  <a:rPr lang="en-GB"/>
                  <a:t>)</a:t>
                </a:r>
              </a:p>
            </c:rich>
          </c:tx>
          <c:layout>
            <c:manualLayout>
              <c:xMode val="edge"/>
              <c:yMode val="edge"/>
              <c:x val="2.4844720496894412E-2"/>
              <c:y val="0.43810187401976802"/>
            </c:manualLayout>
          </c:layout>
          <c:overlay val="0"/>
        </c:title>
        <c:numFmt formatCode="#,##0" sourceLinked="1"/>
        <c:majorTickMark val="out"/>
        <c:minorTickMark val="none"/>
        <c:tickLblPos val="nextTo"/>
        <c:crossAx val="135924736"/>
        <c:crosses val="autoZero"/>
        <c:crossBetween val="between"/>
        <c:dispUnits>
          <c:builtInUnit val="thousands"/>
        </c:dispUnits>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F9972-E005-4689-981D-01A0CB278CC0}" type="datetimeFigureOut">
              <a:rPr lang="en-GB" smtClean="0"/>
              <a:pPr/>
              <a:t>28/04/2012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F9564-F007-4E10-86B6-2ED6F318FD15}" type="slidenum">
              <a:rPr lang="en-GB" smtClean="0"/>
              <a:pPr/>
              <a:t>‹#›</a:t>
            </a:fld>
            <a:endParaRPr lang="en-GB"/>
          </a:p>
        </p:txBody>
      </p:sp>
    </p:spTree>
    <p:extLst>
      <p:ext uri="{BB962C8B-B14F-4D97-AF65-F5344CB8AC3E}">
        <p14:creationId xmlns:p14="http://schemas.microsoft.com/office/powerpoint/2010/main" val="289415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C95566-0FC2-4720-971D-E0C8F44F68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4F9564-F007-4E10-86B6-2ED6F318FD15}"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198187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272177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44994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98971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92534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231922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421022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3797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129245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175244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F1932-8181-4696-89C9-6F3E2DB894B9}" type="datetimeFigureOut">
              <a:rPr lang="en-GB" smtClean="0"/>
              <a:pPr/>
              <a:t>28/04/2012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8BE8F-93EB-49E6-9823-A6F73B7A438B}" type="slidenum">
              <a:rPr lang="en-GB" smtClean="0"/>
              <a:pPr/>
              <a:t>‹#›</a:t>
            </a:fld>
            <a:endParaRPr lang="en-GB"/>
          </a:p>
        </p:txBody>
      </p:sp>
    </p:spTree>
    <p:extLst>
      <p:ext uri="{BB962C8B-B14F-4D97-AF65-F5344CB8AC3E}">
        <p14:creationId xmlns:p14="http://schemas.microsoft.com/office/powerpoint/2010/main" val="307729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F1932-8181-4696-89C9-6F3E2DB894B9}" type="datetimeFigureOut">
              <a:rPr lang="en-GB" smtClean="0"/>
              <a:pPr/>
              <a:t>28/04/2012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8BE8F-93EB-49E6-9823-A6F73B7A438B}" type="slidenum">
              <a:rPr lang="en-GB" smtClean="0"/>
              <a:pPr/>
              <a:t>‹#›</a:t>
            </a:fld>
            <a:endParaRPr lang="en-GB"/>
          </a:p>
        </p:txBody>
      </p:sp>
    </p:spTree>
    <p:extLst>
      <p:ext uri="{BB962C8B-B14F-4D97-AF65-F5344CB8AC3E}">
        <p14:creationId xmlns:p14="http://schemas.microsoft.com/office/powerpoint/2010/main" val="3739460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1" y="8285"/>
            <a:ext cx="9144000" cy="1260475"/>
          </a:xfrm>
          <a:prstGeom prst="roundRect">
            <a:avLst>
              <a:gd name="adj" fmla="val 125"/>
            </a:avLst>
          </a:prstGeom>
          <a:solidFill>
            <a:srgbClr val="004A4A"/>
          </a:solidFill>
          <a:ln w="9525">
            <a:solidFill>
              <a:srgbClr val="000000"/>
            </a:solidFill>
            <a:round/>
            <a:headEnd/>
            <a:tailEnd/>
          </a:ln>
          <a:effectLst/>
        </p:spPr>
        <p:txBody>
          <a:bodyPr wrap="none" anchor="ctr"/>
          <a:lstStyle/>
          <a:p>
            <a:pPr algn="ctr"/>
            <a:r>
              <a:rPr lang="en-US" sz="2800" b="1" dirty="0" smtClean="0">
                <a:solidFill>
                  <a:schemeClr val="bg1"/>
                </a:solidFill>
              </a:rPr>
              <a:t>SPS transverse impedance measurements</a:t>
            </a:r>
            <a:endParaRPr lang="en-US" sz="2800" b="1" dirty="0">
              <a:solidFill>
                <a:schemeClr val="bg1"/>
              </a:solidFill>
            </a:endParaRPr>
          </a:p>
        </p:txBody>
      </p:sp>
      <p:sp>
        <p:nvSpPr>
          <p:cNvPr id="5" name="AutoShape 6"/>
          <p:cNvSpPr>
            <a:spLocks noChangeArrowheads="1"/>
          </p:cNvSpPr>
          <p:nvPr/>
        </p:nvSpPr>
        <p:spPr bwMode="auto">
          <a:xfrm>
            <a:off x="1" y="5805264"/>
            <a:ext cx="9144000" cy="1754411"/>
          </a:xfrm>
          <a:prstGeom prst="roundRect">
            <a:avLst>
              <a:gd name="adj" fmla="val 97"/>
            </a:avLst>
          </a:prstGeom>
          <a:solidFill>
            <a:srgbClr val="004A4A"/>
          </a:solidFill>
          <a:ln w="9525">
            <a:solidFill>
              <a:srgbClr val="000000"/>
            </a:solidFill>
            <a:round/>
            <a:headEnd/>
            <a:tailEnd/>
          </a:ln>
          <a:effectLst/>
        </p:spPr>
        <p:txBody>
          <a:bodyPr wrap="none" anchor="ctr"/>
          <a:lstStyle/>
          <a:p>
            <a:endParaRPr lang="en-US"/>
          </a:p>
        </p:txBody>
      </p:sp>
      <p:sp>
        <p:nvSpPr>
          <p:cNvPr id="7" name="TextBox 6"/>
          <p:cNvSpPr txBox="1"/>
          <p:nvPr/>
        </p:nvSpPr>
        <p:spPr>
          <a:xfrm>
            <a:off x="457200" y="6031468"/>
            <a:ext cx="8291264" cy="584775"/>
          </a:xfrm>
          <a:prstGeom prst="rect">
            <a:avLst/>
          </a:prstGeom>
          <a:noFill/>
        </p:spPr>
        <p:txBody>
          <a:bodyPr wrap="square" rtlCol="0">
            <a:spAutoFit/>
          </a:bodyPr>
          <a:lstStyle/>
          <a:p>
            <a:r>
              <a:rPr lang="en-US" sz="1600" b="1" dirty="0" smtClean="0">
                <a:solidFill>
                  <a:schemeClr val="bg1"/>
                </a:solidFill>
              </a:rPr>
              <a:t>Acknowledgement: </a:t>
            </a:r>
            <a:r>
              <a:rPr lang="en-US" sz="1600" dirty="0" err="1">
                <a:solidFill>
                  <a:schemeClr val="bg1"/>
                </a:solidFill>
              </a:rPr>
              <a:t>B.Salvant</a:t>
            </a:r>
            <a:r>
              <a:rPr lang="en-US" sz="1600" dirty="0">
                <a:solidFill>
                  <a:schemeClr val="bg1"/>
                </a:solidFill>
              </a:rPr>
              <a:t> , </a:t>
            </a:r>
            <a:r>
              <a:rPr lang="en-US" sz="1600" dirty="0" err="1">
                <a:solidFill>
                  <a:schemeClr val="bg1"/>
                </a:solidFill>
              </a:rPr>
              <a:t>J.Albertone</a:t>
            </a:r>
            <a:r>
              <a:rPr lang="en-US" sz="1600" dirty="0" smtClean="0">
                <a:solidFill>
                  <a:schemeClr val="bg1"/>
                </a:solidFill>
              </a:rPr>
              <a:t>,</a:t>
            </a:r>
            <a:r>
              <a:rPr lang="en-US" sz="1600" b="1" dirty="0" smtClean="0">
                <a:solidFill>
                  <a:schemeClr val="bg1"/>
                </a:solidFill>
              </a:rPr>
              <a:t> </a:t>
            </a:r>
            <a:r>
              <a:rPr lang="en-US" sz="1600" dirty="0" smtClean="0">
                <a:solidFill>
                  <a:schemeClr val="bg1"/>
                </a:solidFill>
              </a:rPr>
              <a:t>C. Boccard, </a:t>
            </a:r>
            <a:r>
              <a:rPr lang="en-US" sz="1600" dirty="0" err="1" smtClean="0">
                <a:solidFill>
                  <a:schemeClr val="bg1"/>
                </a:solidFill>
              </a:rPr>
              <a:t>T.Argyropoulos</a:t>
            </a:r>
            <a:r>
              <a:rPr lang="en-US" sz="1600" dirty="0" smtClean="0">
                <a:solidFill>
                  <a:schemeClr val="bg1"/>
                </a:solidFill>
              </a:rPr>
              <a:t>, </a:t>
            </a:r>
            <a:r>
              <a:rPr lang="en-US" sz="1600" dirty="0" err="1" smtClean="0">
                <a:solidFill>
                  <a:schemeClr val="bg1"/>
                </a:solidFill>
              </a:rPr>
              <a:t>H.Bartosik</a:t>
            </a:r>
            <a:r>
              <a:rPr lang="en-US" sz="1600" dirty="0" smtClean="0">
                <a:solidFill>
                  <a:schemeClr val="bg1"/>
                </a:solidFill>
              </a:rPr>
              <a:t>, S. Gilardoni, </a:t>
            </a:r>
            <a:r>
              <a:rPr lang="en-US" sz="1600" dirty="0" err="1" smtClean="0">
                <a:solidFill>
                  <a:schemeClr val="bg1"/>
                </a:solidFill>
              </a:rPr>
              <a:t>G.Iadarola</a:t>
            </a:r>
            <a:r>
              <a:rPr lang="en-US" sz="1600" dirty="0" smtClean="0">
                <a:solidFill>
                  <a:schemeClr val="bg1"/>
                </a:solidFill>
              </a:rPr>
              <a:t>, E. M</a:t>
            </a:r>
            <a:r>
              <a:rPr lang="en-US" sz="1600" dirty="0" smtClean="0">
                <a:solidFill>
                  <a:schemeClr val="bg1"/>
                </a:solidFill>
                <a:latin typeface="Bell MT"/>
              </a:rPr>
              <a:t>é</a:t>
            </a:r>
            <a:r>
              <a:rPr lang="en-US" sz="1600" dirty="0" smtClean="0">
                <a:solidFill>
                  <a:schemeClr val="bg1"/>
                </a:solidFill>
              </a:rPr>
              <a:t>tral, </a:t>
            </a:r>
            <a:r>
              <a:rPr lang="en-US" sz="1600" dirty="0" err="1" smtClean="0">
                <a:solidFill>
                  <a:schemeClr val="bg1"/>
                </a:solidFill>
              </a:rPr>
              <a:t>M.Migliorati</a:t>
            </a:r>
            <a:r>
              <a:rPr lang="en-US" sz="1600" dirty="0" smtClean="0">
                <a:solidFill>
                  <a:schemeClr val="bg1"/>
                </a:solidFill>
              </a:rPr>
              <a:t>, </a:t>
            </a:r>
            <a:r>
              <a:rPr lang="en-US" sz="1600" dirty="0" err="1" smtClean="0">
                <a:solidFill>
                  <a:schemeClr val="bg1"/>
                </a:solidFill>
              </a:rPr>
              <a:t>J.Mueller</a:t>
            </a:r>
            <a:r>
              <a:rPr lang="en-US" sz="1600" dirty="0" smtClean="0">
                <a:solidFill>
                  <a:schemeClr val="bg1"/>
                </a:solidFill>
              </a:rPr>
              <a:t>, </a:t>
            </a:r>
            <a:r>
              <a:rPr lang="en-US" sz="1600" dirty="0" err="1" smtClean="0">
                <a:solidFill>
                  <a:schemeClr val="bg1"/>
                </a:solidFill>
              </a:rPr>
              <a:t>Y.Papaphilippou</a:t>
            </a:r>
            <a:r>
              <a:rPr lang="en-US" sz="1600" dirty="0" smtClean="0">
                <a:solidFill>
                  <a:schemeClr val="bg1"/>
                </a:solidFill>
              </a:rPr>
              <a:t>,  </a:t>
            </a:r>
            <a:r>
              <a:rPr lang="en-US" sz="1600" dirty="0" err="1" smtClean="0">
                <a:solidFill>
                  <a:schemeClr val="bg1"/>
                </a:solidFill>
              </a:rPr>
              <a:t>G.Rumolo</a:t>
            </a:r>
            <a:r>
              <a:rPr lang="en-US" sz="1600" dirty="0" smtClean="0">
                <a:solidFill>
                  <a:schemeClr val="bg1"/>
                </a:solidFill>
              </a:rPr>
              <a:t>. SPS OP team, </a:t>
            </a:r>
            <a:r>
              <a:rPr lang="en-US" sz="1600" dirty="0" err="1" smtClean="0">
                <a:solidFill>
                  <a:schemeClr val="bg1"/>
                </a:solidFill>
              </a:rPr>
              <a:t>C.Zannini</a:t>
            </a:r>
            <a:r>
              <a:rPr lang="en-US" sz="1600" dirty="0" smtClean="0">
                <a:solidFill>
                  <a:schemeClr val="bg1"/>
                </a:solidFill>
              </a:rPr>
              <a:t>.</a:t>
            </a:r>
          </a:p>
        </p:txBody>
      </p:sp>
      <p:pic>
        <p:nvPicPr>
          <p:cNvPr id="12" name="Picture 2"/>
          <p:cNvPicPr>
            <a:picLocks noChangeAspect="1" noChangeArrowheads="1"/>
          </p:cNvPicPr>
          <p:nvPr/>
        </p:nvPicPr>
        <p:blipFill rotWithShape="1">
          <a:blip r:embed="rId3" cstate="print">
            <a:clrChange>
              <a:clrFrom>
                <a:srgbClr val="FFFFFF"/>
              </a:clrFrom>
              <a:clrTo>
                <a:srgbClr val="FFFFFF">
                  <a:alpha val="0"/>
                </a:srgbClr>
              </a:clrTo>
            </a:clrChange>
            <a:biLevel thresh="75000"/>
          </a:blip>
          <a:srcRect l="39409" t="5882" b="29864"/>
          <a:stretch/>
        </p:blipFill>
        <p:spPr bwMode="auto">
          <a:xfrm>
            <a:off x="3347864" y="1196752"/>
            <a:ext cx="2343150" cy="1040421"/>
          </a:xfrm>
          <a:prstGeom prst="rect">
            <a:avLst/>
          </a:prstGeom>
          <a:noFill/>
          <a:ln w="9525">
            <a:noFill/>
            <a:miter lim="800000"/>
            <a:headEnd/>
            <a:tailEnd/>
          </a:ln>
          <a:effectLst>
            <a:outerShdw blurRad="76200" dist="12700" dir="8100000" sy="-23000" kx="800400" algn="br" rotWithShape="0">
              <a:prstClr val="black">
                <a:alpha val="20000"/>
              </a:prstClr>
            </a:outerShdw>
          </a:effectLst>
          <a:scene3d>
            <a:camera prst="perspectiveHeroicExtremeLeftFacing"/>
            <a:lightRig rig="threePt" dir="t"/>
          </a:scene3d>
        </p:spPr>
      </p:pic>
      <p:pic>
        <p:nvPicPr>
          <p:cNvPr id="13" name="Picture 2"/>
          <p:cNvPicPr>
            <a:picLocks noChangeAspect="1" noChangeArrowheads="1"/>
          </p:cNvPicPr>
          <p:nvPr/>
        </p:nvPicPr>
        <p:blipFill rotWithShape="1">
          <a:blip r:embed="rId3" cstate="print">
            <a:clrChange>
              <a:clrFrom>
                <a:srgbClr val="FFFFFF"/>
              </a:clrFrom>
              <a:clrTo>
                <a:srgbClr val="FFFFFF">
                  <a:alpha val="0"/>
                </a:srgbClr>
              </a:clrTo>
            </a:clrChange>
            <a:biLevel thresh="75000"/>
          </a:blip>
          <a:srcRect t="4706" r="58621" b="29753"/>
          <a:stretch/>
        </p:blipFill>
        <p:spPr bwMode="auto">
          <a:xfrm>
            <a:off x="2808412" y="1570338"/>
            <a:ext cx="1600200" cy="1061269"/>
          </a:xfrm>
          <a:prstGeom prst="rect">
            <a:avLst/>
          </a:prstGeom>
          <a:noFill/>
          <a:ln w="9525">
            <a:noFill/>
            <a:miter lim="800000"/>
            <a:headEnd/>
            <a:tailEnd/>
          </a:ln>
          <a:effectLst>
            <a:outerShdw blurRad="76200" dist="12700" dir="8100000" sy="-23000" kx="800400" algn="br" rotWithShape="0">
              <a:prstClr val="black">
                <a:alpha val="20000"/>
              </a:prstClr>
            </a:outerShdw>
          </a:effectLst>
          <a:scene3d>
            <a:camera prst="perspectiveHeroicExtremeLeftFacing"/>
            <a:lightRig rig="threePt" dir="t"/>
          </a:scene3d>
        </p:spPr>
      </p:pic>
      <p:sp>
        <p:nvSpPr>
          <p:cNvPr id="3" name="Rectangle 2"/>
          <p:cNvSpPr/>
          <p:nvPr/>
        </p:nvSpPr>
        <p:spPr>
          <a:xfrm>
            <a:off x="7956376" y="4005064"/>
            <a:ext cx="1080120"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2" descr="Machine generated alternative text: -.030&#10;1010 protons per bunch&#10;Year,&#10;.&#10;.&#10;1m Z1 with fit uncertainty&#10;2000&#10;2001&#10;+/-&#10;19.1&#10;.&#10;M/m&#10;0.5&#10;0.2&#10;+1-.&#10;.&#10;.&#10;.005&#10;O&#10;-.005&#10;-.0 10&#10;-.0 15&#10;-.020&#10;-.025&#10;IvI Q/in&#10;+1-&#10;.&#10;2003&#10;2006&#10;2007&#10;2OX&#10;2011&#10;+1-&#10;.&#10;‚-‚‚&#10;— — . —&#10;23.6&#10;22.0&#10;21.4&#10;0.4&#10;0.3&#10;+/-0.2&#10;-h-h &#10;+/—1.1&#10;MQ/m&#10;MQ/m&#10;MQ/m&#10;Mi.! &#10;MQ/m&#10;.&#10;."/>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1282828"/>
            <a:ext cx="6028428" cy="4511394"/>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5"/>
          <p:cNvSpPr>
            <a:spLocks noChangeArrowheads="1"/>
          </p:cNvSpPr>
          <p:nvPr/>
        </p:nvSpPr>
        <p:spPr bwMode="auto">
          <a:xfrm>
            <a:off x="6029376" y="1282828"/>
            <a:ext cx="3114625" cy="4536504"/>
          </a:xfrm>
          <a:prstGeom prst="roundRect">
            <a:avLst>
              <a:gd name="adj" fmla="val 0"/>
            </a:avLst>
          </a:prstGeom>
          <a:solidFill>
            <a:schemeClr val="accent3">
              <a:lumMod val="40000"/>
              <a:lumOff val="60000"/>
            </a:schemeClr>
          </a:solidFill>
          <a:ln>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lstStyle/>
          <a:p>
            <a:pPr marL="285750" indent="-285750">
              <a:buFont typeface="Arial" pitchFamily="34" charset="0"/>
              <a:buChar char="•"/>
            </a:pPr>
            <a:r>
              <a:rPr lang="en-US" sz="2000" dirty="0" smtClean="0"/>
              <a:t>Resistive wall budget</a:t>
            </a:r>
          </a:p>
          <a:p>
            <a:pPr marL="285750" indent="-285750">
              <a:buFont typeface="Arial" pitchFamily="34" charset="0"/>
              <a:buChar char="•"/>
            </a:pPr>
            <a:r>
              <a:rPr lang="en-US" sz="2000" dirty="0" smtClean="0"/>
              <a:t>Kickers impedance budget</a:t>
            </a:r>
          </a:p>
          <a:p>
            <a:pPr marL="285750" indent="-285750">
              <a:buFont typeface="Arial" pitchFamily="34" charset="0"/>
              <a:buChar char="•"/>
            </a:pPr>
            <a:r>
              <a:rPr lang="en-US" sz="2000" dirty="0" smtClean="0"/>
              <a:t>Tune shifts with intensity</a:t>
            </a:r>
          </a:p>
          <a:p>
            <a:pPr marL="285750" indent="-285750">
              <a:buFont typeface="Arial" pitchFamily="34" charset="0"/>
              <a:buChar char="•"/>
            </a:pPr>
            <a:r>
              <a:rPr lang="en-US" sz="2000" dirty="0" smtClean="0"/>
              <a:t>Localization</a:t>
            </a:r>
          </a:p>
        </p:txBody>
      </p:sp>
      <p:sp>
        <p:nvSpPr>
          <p:cNvPr id="24" name="Rectangle 23"/>
          <p:cNvSpPr/>
          <p:nvPr/>
        </p:nvSpPr>
        <p:spPr>
          <a:xfrm>
            <a:off x="6119719" y="1928075"/>
            <a:ext cx="2933937" cy="646331"/>
          </a:xfrm>
          <a:prstGeom prst="rect">
            <a:avLst/>
          </a:prstGeom>
        </p:spPr>
        <p:txBody>
          <a:bodyPr wrap="square">
            <a:spAutoFit/>
          </a:bodyPr>
          <a:lstStyle/>
          <a:p>
            <a:r>
              <a:rPr lang="it-IT" b="1" dirty="0" smtClean="0">
                <a:solidFill>
                  <a:schemeClr val="accent5">
                    <a:lumMod val="50000"/>
                  </a:schemeClr>
                </a:solidFill>
                <a:latin typeface="Times New Roman" pitchFamily="18" charset="0"/>
                <a:cs typeface="Times New Roman" pitchFamily="18" charset="0"/>
              </a:rPr>
              <a:t>Update of the SPS transverse impedance </a:t>
            </a:r>
            <a:endParaRPr lang="it-IT"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8712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6637136" cy="229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978732"/>
            <a:ext cx="7920880" cy="206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27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0655" r="-196"/>
          <a:stretch/>
        </p:blipFill>
        <p:spPr bwMode="auto">
          <a:xfrm>
            <a:off x="16695" y="1374517"/>
            <a:ext cx="8964488" cy="407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293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49310"/>
          <a:stretch/>
        </p:blipFill>
        <p:spPr bwMode="auto">
          <a:xfrm>
            <a:off x="251520" y="1196752"/>
            <a:ext cx="8860361" cy="39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146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3630" t="27929" r="5481" b="17544"/>
          <a:stretch>
            <a:fillRect/>
          </a:stretch>
        </p:blipFill>
        <p:spPr bwMode="auto">
          <a:xfrm>
            <a:off x="251520" y="57959"/>
            <a:ext cx="8640960" cy="6560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AutoShape 5"/>
          <p:cNvSpPr>
            <a:spLocks noChangeArrowheads="1"/>
          </p:cNvSpPr>
          <p:nvPr/>
        </p:nvSpPr>
        <p:spPr bwMode="auto">
          <a:xfrm>
            <a:off x="1" y="1"/>
            <a:ext cx="9144000" cy="914400"/>
          </a:xfrm>
          <a:prstGeom prst="roundRect">
            <a:avLst>
              <a:gd name="adj" fmla="val 125"/>
            </a:avLst>
          </a:prstGeom>
          <a:solidFill>
            <a:srgbClr val="004A4A"/>
          </a:solidFill>
          <a:ln w="9525">
            <a:solidFill>
              <a:srgbClr val="000000"/>
            </a:solidFill>
            <a:round/>
            <a:headEnd/>
            <a:tailEnd/>
          </a:ln>
          <a:effectLst/>
        </p:spPr>
        <p:txBody>
          <a:bodyPr wrap="none" anchor="ctr"/>
          <a:lstStyle/>
          <a:p>
            <a:pPr algn="ctr"/>
            <a:r>
              <a:rPr lang="en-US" sz="2000" b="1" dirty="0" smtClean="0">
                <a:solidFill>
                  <a:schemeClr val="bg1"/>
                </a:solidFill>
                <a:latin typeface="Times New Roman" pitchFamily="18" charset="0"/>
                <a:cs typeface="Times New Roman" pitchFamily="18" charset="0"/>
              </a:rPr>
              <a:t>Resistive wall impedance budget:</a:t>
            </a:r>
          </a:p>
          <a:p>
            <a:pPr algn="ctr"/>
            <a:r>
              <a:rPr lang="en-US" sz="2000" b="1" dirty="0" smtClean="0">
                <a:solidFill>
                  <a:schemeClr val="bg1"/>
                </a:solidFill>
                <a:latin typeface="Times New Roman" pitchFamily="18" charset="0"/>
                <a:cs typeface="Times New Roman" pitchFamily="18" charset="0"/>
              </a:rPr>
              <a:t>Using the integrated beta function instead of the average beta function</a:t>
            </a: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724" y="1124744"/>
            <a:ext cx="427827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83568" y="3817176"/>
            <a:ext cx="72008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2xMBA</a:t>
            </a:r>
            <a:endParaRPr lang="en-GB" sz="1400" dirty="0"/>
          </a:p>
        </p:txBody>
      </p:sp>
      <p:sp>
        <p:nvSpPr>
          <p:cNvPr id="18" name="TextBox 17"/>
          <p:cNvSpPr txBox="1"/>
          <p:nvPr/>
        </p:nvSpPr>
        <p:spPr>
          <a:xfrm>
            <a:off x="1475656" y="3814345"/>
            <a:ext cx="72008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2xMBB</a:t>
            </a:r>
            <a:endParaRPr lang="en-GB" sz="1400" dirty="0"/>
          </a:p>
        </p:txBody>
      </p:sp>
      <p:sp>
        <p:nvSpPr>
          <p:cNvPr id="20" name="TextBox 19"/>
          <p:cNvSpPr txBox="1"/>
          <p:nvPr/>
        </p:nvSpPr>
        <p:spPr>
          <a:xfrm>
            <a:off x="209316" y="3719098"/>
            <a:ext cx="43037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QF</a:t>
            </a:r>
            <a:endParaRPr lang="en-GB" sz="1400" dirty="0"/>
          </a:p>
        </p:txBody>
      </p:sp>
      <p:sp>
        <p:nvSpPr>
          <p:cNvPr id="21" name="TextBox 20"/>
          <p:cNvSpPr txBox="1"/>
          <p:nvPr/>
        </p:nvSpPr>
        <p:spPr>
          <a:xfrm>
            <a:off x="2239608" y="3985319"/>
            <a:ext cx="46018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QD</a:t>
            </a:r>
            <a:endParaRPr lang="en-GB" sz="1400" dirty="0"/>
          </a:p>
        </p:txBody>
      </p:sp>
      <p:sp>
        <p:nvSpPr>
          <p:cNvPr id="22" name="TextBox 21"/>
          <p:cNvSpPr txBox="1"/>
          <p:nvPr/>
        </p:nvSpPr>
        <p:spPr>
          <a:xfrm>
            <a:off x="4370045" y="3738722"/>
            <a:ext cx="43037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QF</a:t>
            </a:r>
            <a:endParaRPr lang="en-GB" sz="1400" dirty="0"/>
          </a:p>
        </p:txBody>
      </p:sp>
      <p:sp>
        <p:nvSpPr>
          <p:cNvPr id="26" name="Rectangle 25"/>
          <p:cNvSpPr/>
          <p:nvPr/>
        </p:nvSpPr>
        <p:spPr>
          <a:xfrm>
            <a:off x="5652120" y="1829723"/>
            <a:ext cx="1652802" cy="2031325"/>
          </a:xfrm>
          <a:prstGeom prst="rect">
            <a:avLst/>
          </a:prstGeom>
        </p:spPr>
        <p:txBody>
          <a:bodyPr wrap="square">
            <a:spAutoFit/>
          </a:bodyPr>
          <a:lstStyle/>
          <a:p>
            <a:r>
              <a:rPr lang="en-GB" dirty="0" smtClean="0"/>
              <a:t>#MBA=360</a:t>
            </a:r>
          </a:p>
          <a:p>
            <a:r>
              <a:rPr lang="en-GB" dirty="0" smtClean="0"/>
              <a:t>#MBB=384 </a:t>
            </a:r>
          </a:p>
          <a:p>
            <a:r>
              <a:rPr lang="en-GB" dirty="0" smtClean="0"/>
              <a:t>#QD=108</a:t>
            </a:r>
          </a:p>
          <a:p>
            <a:r>
              <a:rPr lang="en-GB" dirty="0" smtClean="0"/>
              <a:t>#QF=108</a:t>
            </a:r>
          </a:p>
          <a:p>
            <a:r>
              <a:rPr lang="en-GB" dirty="0" smtClean="0"/>
              <a:t>L</a:t>
            </a:r>
            <a:r>
              <a:rPr lang="en-GB" baseline="-25000" dirty="0" smtClean="0"/>
              <a:t>QD</a:t>
            </a:r>
            <a:r>
              <a:rPr lang="en-GB" dirty="0" smtClean="0"/>
              <a:t>=3.085m</a:t>
            </a:r>
          </a:p>
          <a:p>
            <a:r>
              <a:rPr lang="en-GB" dirty="0" smtClean="0"/>
              <a:t>L</a:t>
            </a:r>
            <a:r>
              <a:rPr lang="en-GB" baseline="-25000" dirty="0" smtClean="0"/>
              <a:t>MBA</a:t>
            </a:r>
            <a:r>
              <a:rPr lang="en-GB" dirty="0" smtClean="0"/>
              <a:t>=6.26m</a:t>
            </a:r>
          </a:p>
          <a:p>
            <a:r>
              <a:rPr lang="en-US" dirty="0" err="1" smtClean="0"/>
              <a:t>L</a:t>
            </a:r>
            <a:r>
              <a:rPr lang="en-US" baseline="-25000" dirty="0" err="1" smtClean="0"/>
              <a:t>straights</a:t>
            </a:r>
            <a:r>
              <a:rPr lang="en-US" dirty="0" smtClean="0"/>
              <a:t>=1587m</a:t>
            </a:r>
            <a:endParaRPr lang="en-GB" dirty="0"/>
          </a:p>
        </p:txBody>
      </p:sp>
      <p:sp>
        <p:nvSpPr>
          <p:cNvPr id="29" name="Left Brace 28"/>
          <p:cNvSpPr/>
          <p:nvPr/>
        </p:nvSpPr>
        <p:spPr>
          <a:xfrm>
            <a:off x="5427488" y="1829722"/>
            <a:ext cx="224632" cy="203132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0" name="TextBox 29"/>
          <p:cNvSpPr txBox="1"/>
          <p:nvPr/>
        </p:nvSpPr>
        <p:spPr>
          <a:xfrm>
            <a:off x="4788024" y="2655630"/>
            <a:ext cx="576064" cy="369332"/>
          </a:xfrm>
          <a:prstGeom prst="rect">
            <a:avLst/>
          </a:prstGeom>
          <a:noFill/>
        </p:spPr>
        <p:txBody>
          <a:bodyPr wrap="square" rtlCol="0">
            <a:spAutoFit/>
          </a:bodyPr>
          <a:lstStyle/>
          <a:p>
            <a:r>
              <a:rPr lang="en-US" dirty="0" smtClean="0"/>
              <a:t>SPS</a:t>
            </a:r>
            <a:endParaRPr lang="en-GB" dirty="0"/>
          </a:p>
        </p:txBody>
      </p:sp>
      <p:sp>
        <p:nvSpPr>
          <p:cNvPr id="31" name="TextBox 30"/>
          <p:cNvSpPr txBox="1"/>
          <p:nvPr/>
        </p:nvSpPr>
        <p:spPr>
          <a:xfrm>
            <a:off x="3565556" y="3815232"/>
            <a:ext cx="72008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2xMBA</a:t>
            </a:r>
            <a:endParaRPr lang="en-GB" sz="1400" dirty="0"/>
          </a:p>
        </p:txBody>
      </p:sp>
      <p:sp>
        <p:nvSpPr>
          <p:cNvPr id="32" name="TextBox 31"/>
          <p:cNvSpPr txBox="1"/>
          <p:nvPr/>
        </p:nvSpPr>
        <p:spPr>
          <a:xfrm>
            <a:off x="2740309" y="3817176"/>
            <a:ext cx="72008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2xMBB</a:t>
            </a:r>
            <a:endParaRPr lang="en-GB" sz="1400" dirty="0"/>
          </a:p>
        </p:txBody>
      </p:sp>
      <p:pic>
        <p:nvPicPr>
          <p:cNvPr id="36" name="Picture 2"/>
          <p:cNvPicPr>
            <a:picLocks noChangeAspect="1" noChangeArrowheads="1"/>
          </p:cNvPicPr>
          <p:nvPr/>
        </p:nvPicPr>
        <p:blipFill rotWithShape="1">
          <a:blip r:embed="rId5">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r="50000" b="35295"/>
          <a:stretch/>
        </p:blipFill>
        <p:spPr bwMode="auto">
          <a:xfrm>
            <a:off x="6970750" y="958318"/>
            <a:ext cx="2243137" cy="1121691"/>
          </a:xfrm>
          <a:prstGeom prst="rect">
            <a:avLst/>
          </a:prstGeom>
          <a:noFill/>
          <a:ln>
            <a:noFill/>
          </a:ln>
          <a:effectLst>
            <a:outerShdw dist="35921" dir="2700000" algn="ctr" rotWithShape="0">
              <a:schemeClr val="bg2"/>
            </a:outerShdw>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rotWithShape="1">
          <a:blip r:embed="rId5">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46701" r="1454" b="34152"/>
          <a:stretch/>
        </p:blipFill>
        <p:spPr bwMode="auto">
          <a:xfrm>
            <a:off x="6970750" y="1556002"/>
            <a:ext cx="2325950" cy="1141519"/>
          </a:xfrm>
          <a:prstGeom prst="rect">
            <a:avLst/>
          </a:prstGeom>
          <a:noFill/>
          <a:ln>
            <a:noFill/>
          </a:ln>
          <a:effectLst>
            <a:outerShdw dist="35921" dir="2700000" algn="ctr" rotWithShape="0">
              <a:schemeClr val="bg2"/>
            </a:outerShdw>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rotWithShape="1">
          <a:blip r:embed="rId6" cstate="print">
            <a:clrChange>
              <a:clrFrom>
                <a:srgbClr val="FFFFFF"/>
              </a:clrFrom>
              <a:clrTo>
                <a:srgbClr val="FFFFFF">
                  <a:alpha val="0"/>
                </a:srgbClr>
              </a:clrTo>
            </a:clrChange>
            <a:biLevel thresh="75000"/>
          </a:blip>
          <a:srcRect l="39409" t="5882" b="29864"/>
          <a:stretch/>
        </p:blipFill>
        <p:spPr bwMode="auto">
          <a:xfrm>
            <a:off x="7172326" y="3198887"/>
            <a:ext cx="2343150" cy="1040421"/>
          </a:xfrm>
          <a:prstGeom prst="rect">
            <a:avLst/>
          </a:prstGeom>
          <a:noFill/>
          <a:ln w="9525">
            <a:noFill/>
            <a:miter lim="800000"/>
            <a:headEnd/>
            <a:tailEnd/>
          </a:ln>
          <a:effectLst>
            <a:outerShdw blurRad="76200" dist="12700" dir="8100000" sy="-23000" kx="800400" algn="br" rotWithShape="0">
              <a:prstClr val="black">
                <a:alpha val="20000"/>
              </a:prstClr>
            </a:outerShdw>
          </a:effectLst>
          <a:scene3d>
            <a:camera prst="perspectiveHeroicExtremeLeftFacing"/>
            <a:lightRig rig="threePt" dir="t"/>
          </a:scene3d>
        </p:spPr>
      </p:pic>
      <p:pic>
        <p:nvPicPr>
          <p:cNvPr id="39" name="Picture 2"/>
          <p:cNvPicPr>
            <a:picLocks noChangeAspect="1" noChangeArrowheads="1"/>
          </p:cNvPicPr>
          <p:nvPr/>
        </p:nvPicPr>
        <p:blipFill rotWithShape="1">
          <a:blip r:embed="rId6" cstate="print">
            <a:clrChange>
              <a:clrFrom>
                <a:srgbClr val="FFFFFF"/>
              </a:clrFrom>
              <a:clrTo>
                <a:srgbClr val="FFFFFF">
                  <a:alpha val="0"/>
                </a:srgbClr>
              </a:clrTo>
            </a:clrChange>
            <a:biLevel thresh="75000"/>
          </a:blip>
          <a:srcRect t="4706" r="58621" b="29753"/>
          <a:stretch/>
        </p:blipFill>
        <p:spPr bwMode="auto">
          <a:xfrm>
            <a:off x="7543801" y="2449284"/>
            <a:ext cx="1600200" cy="1061269"/>
          </a:xfrm>
          <a:prstGeom prst="rect">
            <a:avLst/>
          </a:prstGeom>
          <a:noFill/>
          <a:ln w="9525">
            <a:noFill/>
            <a:miter lim="800000"/>
            <a:headEnd/>
            <a:tailEnd/>
          </a:ln>
          <a:effectLst>
            <a:outerShdw blurRad="76200" dist="12700" dir="8100000" sy="-23000" kx="800400" algn="br" rotWithShape="0">
              <a:prstClr val="black">
                <a:alpha val="20000"/>
              </a:prstClr>
            </a:outerShdw>
          </a:effectLst>
          <a:scene3d>
            <a:camera prst="perspectiveHeroicExtremeLeftFacing"/>
            <a:lightRig rig="threePt" dir="t"/>
          </a:scene3d>
        </p:spPr>
      </p:pic>
      <p:cxnSp>
        <p:nvCxnSpPr>
          <p:cNvPr id="3" name="Straight Arrow Connector 2"/>
          <p:cNvCxnSpPr/>
          <p:nvPr/>
        </p:nvCxnSpPr>
        <p:spPr>
          <a:xfrm flipV="1">
            <a:off x="6876256" y="1727232"/>
            <a:ext cx="481570" cy="18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6876256" y="2269609"/>
            <a:ext cx="48157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6876256" y="2627994"/>
            <a:ext cx="667545" cy="1679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6876256" y="2979918"/>
            <a:ext cx="428666" cy="3770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03961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AutoShape 5"/>
          <p:cNvSpPr>
            <a:spLocks noChangeArrowheads="1"/>
          </p:cNvSpPr>
          <p:nvPr/>
        </p:nvSpPr>
        <p:spPr bwMode="auto">
          <a:xfrm>
            <a:off x="1" y="1"/>
            <a:ext cx="9144000" cy="914400"/>
          </a:xfrm>
          <a:prstGeom prst="roundRect">
            <a:avLst>
              <a:gd name="adj" fmla="val 125"/>
            </a:avLst>
          </a:prstGeom>
          <a:solidFill>
            <a:srgbClr val="004A4A"/>
          </a:solidFill>
          <a:ln w="9525">
            <a:solidFill>
              <a:srgbClr val="000000"/>
            </a:solidFill>
            <a:round/>
            <a:headEnd/>
            <a:tailEnd/>
          </a:ln>
          <a:effectLst/>
        </p:spPr>
        <p:txBody>
          <a:bodyPr wrap="none" anchor="ctr"/>
          <a:lstStyle/>
          <a:p>
            <a:pPr algn="ctr"/>
            <a:r>
              <a:rPr lang="en-US" sz="2000" b="1" dirty="0" smtClean="0">
                <a:solidFill>
                  <a:schemeClr val="bg1"/>
                </a:solidFill>
                <a:latin typeface="Times New Roman" pitchFamily="18" charset="0"/>
                <a:cs typeface="Times New Roman" pitchFamily="18" charset="0"/>
              </a:rPr>
              <a:t>Resistive wall impedance budget:</a:t>
            </a:r>
          </a:p>
          <a:p>
            <a:pPr algn="ctr"/>
            <a:r>
              <a:rPr lang="en-US" sz="2000" b="1" dirty="0" smtClean="0">
                <a:solidFill>
                  <a:schemeClr val="bg1"/>
                </a:solidFill>
                <a:latin typeface="Times New Roman" pitchFamily="18" charset="0"/>
                <a:cs typeface="Times New Roman" pitchFamily="18" charset="0"/>
              </a:rPr>
              <a:t>Using the integrated beta function instead of the average beta function</a:t>
            </a:r>
          </a:p>
        </p:txBody>
      </p:sp>
      <p:graphicFrame>
        <p:nvGraphicFramePr>
          <p:cNvPr id="7" name="Chart 6"/>
          <p:cNvGraphicFramePr>
            <a:graphicFrameLocks/>
          </p:cNvGraphicFramePr>
          <p:nvPr>
            <p:extLst>
              <p:ext uri="{D42A27DB-BD31-4B8C-83A1-F6EECF244321}">
                <p14:modId xmlns:p14="http://schemas.microsoft.com/office/powerpoint/2010/main" val="946526121"/>
              </p:ext>
            </p:extLst>
          </p:nvPr>
        </p:nvGraphicFramePr>
        <p:xfrm>
          <a:off x="4460186" y="4046499"/>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724" y="1124744"/>
            <a:ext cx="427827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83568" y="3817176"/>
            <a:ext cx="72008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2xMBA</a:t>
            </a:r>
            <a:endParaRPr lang="en-GB" sz="1400" dirty="0"/>
          </a:p>
        </p:txBody>
      </p:sp>
      <p:sp>
        <p:nvSpPr>
          <p:cNvPr id="18" name="TextBox 17"/>
          <p:cNvSpPr txBox="1"/>
          <p:nvPr/>
        </p:nvSpPr>
        <p:spPr>
          <a:xfrm>
            <a:off x="1475656" y="3814345"/>
            <a:ext cx="72008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2xMBB</a:t>
            </a:r>
            <a:endParaRPr lang="en-GB" sz="1400" dirty="0"/>
          </a:p>
        </p:txBody>
      </p:sp>
      <p:sp>
        <p:nvSpPr>
          <p:cNvPr id="20" name="TextBox 19"/>
          <p:cNvSpPr txBox="1"/>
          <p:nvPr/>
        </p:nvSpPr>
        <p:spPr>
          <a:xfrm>
            <a:off x="209316" y="3719098"/>
            <a:ext cx="43037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QF</a:t>
            </a:r>
            <a:endParaRPr lang="en-GB" sz="1400" dirty="0"/>
          </a:p>
        </p:txBody>
      </p:sp>
      <p:sp>
        <p:nvSpPr>
          <p:cNvPr id="21" name="TextBox 20"/>
          <p:cNvSpPr txBox="1"/>
          <p:nvPr/>
        </p:nvSpPr>
        <p:spPr>
          <a:xfrm>
            <a:off x="2239608" y="3985319"/>
            <a:ext cx="46018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QD</a:t>
            </a:r>
            <a:endParaRPr lang="en-GB" sz="1400" dirty="0"/>
          </a:p>
        </p:txBody>
      </p:sp>
      <p:sp>
        <p:nvSpPr>
          <p:cNvPr id="22" name="TextBox 21"/>
          <p:cNvSpPr txBox="1"/>
          <p:nvPr/>
        </p:nvSpPr>
        <p:spPr>
          <a:xfrm>
            <a:off x="4370045" y="3738722"/>
            <a:ext cx="430379"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QF</a:t>
            </a:r>
            <a:endParaRPr lang="en-GB" sz="1400" dirty="0"/>
          </a:p>
        </p:txBody>
      </p:sp>
      <p:sp>
        <p:nvSpPr>
          <p:cNvPr id="26" name="Rectangle 25"/>
          <p:cNvSpPr/>
          <p:nvPr/>
        </p:nvSpPr>
        <p:spPr>
          <a:xfrm>
            <a:off x="6372200" y="1594981"/>
            <a:ext cx="1652802" cy="2031325"/>
          </a:xfrm>
          <a:prstGeom prst="rect">
            <a:avLst/>
          </a:prstGeom>
        </p:spPr>
        <p:txBody>
          <a:bodyPr wrap="square">
            <a:spAutoFit/>
          </a:bodyPr>
          <a:lstStyle/>
          <a:p>
            <a:r>
              <a:rPr lang="en-GB" dirty="0" smtClean="0"/>
              <a:t>#MBA=360</a:t>
            </a:r>
          </a:p>
          <a:p>
            <a:r>
              <a:rPr lang="en-GB" dirty="0" smtClean="0"/>
              <a:t>#MBB=384 </a:t>
            </a:r>
          </a:p>
          <a:p>
            <a:r>
              <a:rPr lang="en-GB" dirty="0" smtClean="0"/>
              <a:t>#QD=108</a:t>
            </a:r>
          </a:p>
          <a:p>
            <a:r>
              <a:rPr lang="en-GB" dirty="0" smtClean="0"/>
              <a:t>#QF=108</a:t>
            </a:r>
          </a:p>
          <a:p>
            <a:r>
              <a:rPr lang="en-GB" dirty="0" smtClean="0"/>
              <a:t>L</a:t>
            </a:r>
            <a:r>
              <a:rPr lang="en-GB" baseline="-25000" dirty="0" smtClean="0"/>
              <a:t>QD</a:t>
            </a:r>
            <a:r>
              <a:rPr lang="en-GB" dirty="0" smtClean="0"/>
              <a:t>=3.085m</a:t>
            </a:r>
          </a:p>
          <a:p>
            <a:r>
              <a:rPr lang="en-GB" dirty="0" smtClean="0"/>
              <a:t>L</a:t>
            </a:r>
            <a:r>
              <a:rPr lang="en-GB" baseline="-25000" dirty="0" smtClean="0"/>
              <a:t>MBA</a:t>
            </a:r>
            <a:r>
              <a:rPr lang="en-GB" dirty="0" smtClean="0"/>
              <a:t>=6.26m</a:t>
            </a:r>
          </a:p>
          <a:p>
            <a:r>
              <a:rPr lang="en-US" dirty="0" err="1" smtClean="0"/>
              <a:t>L</a:t>
            </a:r>
            <a:r>
              <a:rPr lang="en-US" baseline="-25000" dirty="0" err="1" smtClean="0"/>
              <a:t>straights</a:t>
            </a:r>
            <a:r>
              <a:rPr lang="en-US" dirty="0" smtClean="0"/>
              <a:t>=1587m</a:t>
            </a:r>
            <a:endParaRPr lang="en-GB" dirty="0"/>
          </a:p>
        </p:txBody>
      </p:sp>
      <p:sp>
        <p:nvSpPr>
          <p:cNvPr id="28" name="TextBox 27"/>
          <p:cNvSpPr txBox="1"/>
          <p:nvPr/>
        </p:nvSpPr>
        <p:spPr>
          <a:xfrm rot="16200000">
            <a:off x="3883278" y="4942723"/>
            <a:ext cx="864096" cy="369332"/>
          </a:xfrm>
          <a:prstGeom prst="rect">
            <a:avLst/>
          </a:prstGeom>
          <a:noFill/>
        </p:spPr>
        <p:txBody>
          <a:bodyPr wrap="square" rtlCol="0">
            <a:spAutoFit/>
          </a:bodyPr>
          <a:lstStyle/>
          <a:p>
            <a:r>
              <a:rPr lang="en-US" dirty="0" smtClean="0"/>
              <a:t>M</a:t>
            </a:r>
            <a:r>
              <a:rPr lang="el-GR" dirty="0" smtClean="0">
                <a:latin typeface="Times New Roman"/>
                <a:cs typeface="Times New Roman"/>
              </a:rPr>
              <a:t>Ω</a:t>
            </a:r>
            <a:r>
              <a:rPr lang="en-US" dirty="0" smtClean="0">
                <a:latin typeface="Times New Roman"/>
                <a:cs typeface="Times New Roman"/>
              </a:rPr>
              <a:t>/m</a:t>
            </a:r>
            <a:endParaRPr lang="en-GB" dirty="0"/>
          </a:p>
        </p:txBody>
      </p:sp>
      <p:sp>
        <p:nvSpPr>
          <p:cNvPr id="29" name="Left Brace 28"/>
          <p:cNvSpPr/>
          <p:nvPr/>
        </p:nvSpPr>
        <p:spPr>
          <a:xfrm>
            <a:off x="6147568" y="1594980"/>
            <a:ext cx="224632" cy="203132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0" name="TextBox 29"/>
          <p:cNvSpPr txBox="1"/>
          <p:nvPr/>
        </p:nvSpPr>
        <p:spPr>
          <a:xfrm>
            <a:off x="5508104" y="2420888"/>
            <a:ext cx="576064" cy="369332"/>
          </a:xfrm>
          <a:prstGeom prst="rect">
            <a:avLst/>
          </a:prstGeom>
          <a:noFill/>
        </p:spPr>
        <p:txBody>
          <a:bodyPr wrap="square" rtlCol="0">
            <a:spAutoFit/>
          </a:bodyPr>
          <a:lstStyle/>
          <a:p>
            <a:r>
              <a:rPr lang="en-US" dirty="0" smtClean="0"/>
              <a:t>SPS</a:t>
            </a:r>
            <a:endParaRPr lang="en-GB" dirty="0"/>
          </a:p>
        </p:txBody>
      </p:sp>
      <p:sp>
        <p:nvSpPr>
          <p:cNvPr id="31" name="TextBox 30"/>
          <p:cNvSpPr txBox="1"/>
          <p:nvPr/>
        </p:nvSpPr>
        <p:spPr>
          <a:xfrm>
            <a:off x="3565556" y="3815232"/>
            <a:ext cx="72008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2xMBA</a:t>
            </a:r>
            <a:endParaRPr lang="en-GB" sz="1400" dirty="0"/>
          </a:p>
        </p:txBody>
      </p:sp>
      <p:sp>
        <p:nvSpPr>
          <p:cNvPr id="32" name="TextBox 31"/>
          <p:cNvSpPr txBox="1"/>
          <p:nvPr/>
        </p:nvSpPr>
        <p:spPr>
          <a:xfrm>
            <a:off x="2740309" y="3817176"/>
            <a:ext cx="72008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2xMBB</a:t>
            </a:r>
            <a:endParaRPr lang="en-GB" sz="1400" dirty="0"/>
          </a:p>
        </p:txBody>
      </p:sp>
      <p:sp>
        <p:nvSpPr>
          <p:cNvPr id="33" name="TextBox 32"/>
          <p:cNvSpPr txBox="1"/>
          <p:nvPr/>
        </p:nvSpPr>
        <p:spPr>
          <a:xfrm>
            <a:off x="264804" y="4774606"/>
            <a:ext cx="3861864" cy="1569660"/>
          </a:xfrm>
          <a:prstGeom prst="rect">
            <a:avLst/>
          </a:prstGeom>
          <a:noFill/>
        </p:spPr>
        <p:txBody>
          <a:bodyPr wrap="square" rtlCol="0">
            <a:spAutoFit/>
          </a:bodyPr>
          <a:lstStyle/>
          <a:p>
            <a:r>
              <a:rPr lang="en-US" sz="1600" dirty="0" smtClean="0"/>
              <a:t>The resistive wall impedance was recalculated with the Transmission Line method from Carlo, both for Q20 and Q26.</a:t>
            </a:r>
          </a:p>
          <a:p>
            <a:endParaRPr lang="en-US" sz="1600" dirty="0" smtClean="0"/>
          </a:p>
          <a:p>
            <a:pPr>
              <a:buFont typeface="Wingdings"/>
              <a:buChar char="à"/>
            </a:pPr>
            <a:r>
              <a:rPr lang="en-US" sz="1600" dirty="0" smtClean="0">
                <a:sym typeface="Wingdings" pitchFamily="2" charset="2"/>
              </a:rPr>
              <a:t>The </a:t>
            </a:r>
            <a:r>
              <a:rPr lang="en-US" sz="1600" b="1" dirty="0" smtClean="0">
                <a:solidFill>
                  <a:srgbClr val="FF0000"/>
                </a:solidFill>
                <a:sym typeface="Wingdings" pitchFamily="2" charset="2"/>
              </a:rPr>
              <a:t>effective</a:t>
            </a:r>
            <a:r>
              <a:rPr lang="en-US" sz="1600" dirty="0" smtClean="0">
                <a:sym typeface="Wingdings" pitchFamily="2" charset="2"/>
              </a:rPr>
              <a:t> impedance is 10% lower in Q20 than Q26</a:t>
            </a:r>
          </a:p>
        </p:txBody>
      </p:sp>
      <mc:AlternateContent xmlns:mc="http://schemas.openxmlformats.org/markup-compatibility/2006" xmlns:a14="http://schemas.microsoft.com/office/drawing/2010/main">
        <mc:Choice Requires="a14">
          <p:sp>
            <p:nvSpPr>
              <p:cNvPr id="34" name="TextBox 33"/>
              <p:cNvSpPr txBox="1"/>
              <p:nvPr/>
            </p:nvSpPr>
            <p:spPr>
              <a:xfrm>
                <a:off x="6948264" y="4082389"/>
                <a:ext cx="1986954" cy="576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a:ea typeface="Cambria Math"/>
                            </a:rPr>
                          </m:ctrlPr>
                        </m:sSubPr>
                        <m:e>
                          <m:r>
                            <a:rPr lang="en-US" sz="1400" b="0" i="1" smtClean="0">
                              <a:latin typeface="Cambria Math"/>
                              <a:ea typeface="Cambria Math"/>
                            </a:rPr>
                            <m:t>𝑍</m:t>
                          </m:r>
                        </m:e>
                        <m:sub>
                          <m:r>
                            <a:rPr lang="en-US" sz="1400" b="0" i="1" smtClean="0">
                              <a:latin typeface="Cambria Math"/>
                              <a:ea typeface="Cambria Math"/>
                            </a:rPr>
                            <m:t>𝑒𝑓𝑓</m:t>
                          </m:r>
                        </m:sub>
                      </m:sSub>
                      <m:r>
                        <a:rPr lang="en-US" sz="1400" b="0" i="1" smtClean="0">
                          <a:latin typeface="Cambria Math"/>
                          <a:ea typeface="Cambria Math"/>
                        </a:rPr>
                        <m:t>∝</m:t>
                      </m:r>
                      <m:nary>
                        <m:naryPr>
                          <m:chr m:val="∮"/>
                          <m:ctrlPr>
                            <a:rPr lang="en-US" sz="1400" i="1">
                              <a:latin typeface="Cambria Math"/>
                              <a:ea typeface="Cambria Math"/>
                            </a:rPr>
                          </m:ctrlPr>
                        </m:naryPr>
                        <m:sub>
                          <m:r>
                            <m:rPr>
                              <m:brk m:alnAt="23"/>
                            </m:rPr>
                            <a:rPr lang="en-US" sz="1400" i="1">
                              <a:latin typeface="Cambria Math"/>
                              <a:ea typeface="Cambria Math"/>
                            </a:rPr>
                            <m:t>0</m:t>
                          </m:r>
                        </m:sub>
                        <m:sup>
                          <m:r>
                            <a:rPr lang="en-US" sz="1400" i="1">
                              <a:latin typeface="Cambria Math"/>
                              <a:ea typeface="Cambria Math"/>
                            </a:rPr>
                            <m:t>𝐿</m:t>
                          </m:r>
                        </m:sup>
                        <m:e>
                          <m:r>
                            <a:rPr lang="en-US" sz="1400" b="0" i="1" smtClean="0">
                              <a:latin typeface="Cambria Math"/>
                              <a:ea typeface="Cambria Math"/>
                            </a:rPr>
                            <m:t>𝑍</m:t>
                          </m:r>
                          <m:r>
                            <a:rPr lang="en-US" sz="1400" b="0" i="1" smtClean="0">
                              <a:latin typeface="Cambria Math"/>
                              <a:ea typeface="Cambria Math"/>
                            </a:rPr>
                            <m:t>(</m:t>
                          </m:r>
                          <m:r>
                            <a:rPr lang="en-US" sz="1400" b="0" i="1" smtClean="0">
                              <a:latin typeface="Cambria Math"/>
                              <a:ea typeface="Cambria Math"/>
                            </a:rPr>
                            <m:t>𝑠</m:t>
                          </m:r>
                          <m:r>
                            <a:rPr lang="en-US" sz="1400" b="0" i="1" smtClean="0">
                              <a:latin typeface="Cambria Math"/>
                              <a:ea typeface="Cambria Math"/>
                            </a:rPr>
                            <m:t>)</m:t>
                          </m:r>
                          <m:f>
                            <m:fPr>
                              <m:ctrlPr>
                                <a:rPr lang="en-US" sz="1400" b="0" i="1" smtClean="0">
                                  <a:latin typeface="Cambria Math"/>
                                  <a:ea typeface="Cambria Math"/>
                                </a:rPr>
                              </m:ctrlPr>
                            </m:fPr>
                            <m:num>
                              <m:r>
                                <a:rPr lang="en-US" sz="1400" i="1" smtClean="0">
                                  <a:latin typeface="Cambria Math"/>
                                  <a:ea typeface="Cambria Math"/>
                                </a:rPr>
                                <m:t>𝛽</m:t>
                              </m:r>
                              <m:d>
                                <m:dPr>
                                  <m:ctrlPr>
                                    <a:rPr lang="en-US" sz="1400" i="1">
                                      <a:latin typeface="Cambria Math"/>
                                      <a:ea typeface="Cambria Math"/>
                                    </a:rPr>
                                  </m:ctrlPr>
                                </m:dPr>
                                <m:e>
                                  <m:r>
                                    <a:rPr lang="en-US" sz="1400" i="1">
                                      <a:latin typeface="Cambria Math"/>
                                      <a:ea typeface="Cambria Math"/>
                                    </a:rPr>
                                    <m:t>𝑠</m:t>
                                  </m:r>
                                </m:e>
                              </m:d>
                            </m:num>
                            <m:den>
                              <m:r>
                                <a:rPr lang="en-US" sz="1400" b="0" i="1" smtClean="0">
                                  <a:latin typeface="Cambria Math"/>
                                  <a:ea typeface="Cambria Math"/>
                                </a:rPr>
                                <m:t>𝑅</m:t>
                              </m:r>
                              <m:r>
                                <a:rPr lang="en-US" sz="1400" b="0" i="1" smtClean="0">
                                  <a:latin typeface="Cambria Math"/>
                                  <a:ea typeface="Cambria Math"/>
                                </a:rPr>
                                <m:t>/</m:t>
                              </m:r>
                              <m:r>
                                <a:rPr lang="en-US" sz="1400" b="0" i="1" smtClean="0">
                                  <a:latin typeface="Cambria Math"/>
                                  <a:ea typeface="Cambria Math"/>
                                </a:rPr>
                                <m:t>𝑄</m:t>
                              </m:r>
                            </m:den>
                          </m:f>
                          <m:r>
                            <a:rPr lang="en-US" sz="1400" i="1">
                              <a:latin typeface="Cambria Math"/>
                              <a:ea typeface="Cambria Math"/>
                            </a:rPr>
                            <m:t>𝑑𝑠</m:t>
                          </m:r>
                        </m:e>
                      </m:nary>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948264" y="4082389"/>
                <a:ext cx="1986954" cy="576825"/>
              </a:xfrm>
              <a:prstGeom prst="rect">
                <a:avLst/>
              </a:prstGeom>
              <a:blipFill rotWithShape="1">
                <a:blip r:embed="rId6" cstate="print"/>
                <a:stretch>
                  <a:fillRect/>
                </a:stretch>
              </a:blipFill>
            </p:spPr>
            <p:txBody>
              <a:bodyPr/>
              <a:lstStyle/>
              <a:p>
                <a:r>
                  <a:rPr lang="en-GB">
                    <a:noFill/>
                  </a:rPr>
                  <a:t> </a:t>
                </a:r>
              </a:p>
            </p:txBody>
          </p:sp>
        </mc:Fallback>
      </mc:AlternateContent>
      <p:sp>
        <p:nvSpPr>
          <p:cNvPr id="19" name="TextBox 18"/>
          <p:cNvSpPr txBox="1"/>
          <p:nvPr/>
        </p:nvSpPr>
        <p:spPr>
          <a:xfrm>
            <a:off x="5148064" y="5805264"/>
            <a:ext cx="391454" cy="369332"/>
          </a:xfrm>
          <a:prstGeom prst="rect">
            <a:avLst/>
          </a:prstGeom>
          <a:noFill/>
        </p:spPr>
        <p:txBody>
          <a:bodyPr wrap="none" rtlCol="0">
            <a:spAutoFit/>
          </a:bodyPr>
          <a:lstStyle/>
          <a:p>
            <a:r>
              <a:rPr lang="en-US" dirty="0" err="1" smtClean="0">
                <a:solidFill>
                  <a:schemeClr val="bg1"/>
                </a:solidFill>
              </a:rPr>
              <a:t>Zx</a:t>
            </a:r>
            <a:endParaRPr lang="en-US" dirty="0">
              <a:solidFill>
                <a:schemeClr val="bg1"/>
              </a:solidFill>
            </a:endParaRPr>
          </a:p>
        </p:txBody>
      </p:sp>
      <p:sp>
        <p:nvSpPr>
          <p:cNvPr id="23" name="TextBox 22"/>
          <p:cNvSpPr txBox="1"/>
          <p:nvPr/>
        </p:nvSpPr>
        <p:spPr>
          <a:xfrm>
            <a:off x="5436096" y="5805264"/>
            <a:ext cx="392095" cy="369332"/>
          </a:xfrm>
          <a:prstGeom prst="rect">
            <a:avLst/>
          </a:prstGeom>
          <a:noFill/>
        </p:spPr>
        <p:txBody>
          <a:bodyPr wrap="none" rtlCol="0">
            <a:spAutoFit/>
          </a:bodyPr>
          <a:lstStyle/>
          <a:p>
            <a:r>
              <a:rPr lang="en-US" dirty="0" err="1" smtClean="0">
                <a:solidFill>
                  <a:schemeClr val="bg1"/>
                </a:solidFill>
              </a:rPr>
              <a:t>Zy</a:t>
            </a:r>
            <a:endParaRPr lang="en-US" dirty="0">
              <a:solidFill>
                <a:schemeClr val="bg1"/>
              </a:solidFill>
            </a:endParaRPr>
          </a:p>
        </p:txBody>
      </p:sp>
      <p:sp>
        <p:nvSpPr>
          <p:cNvPr id="24" name="TextBox 23"/>
          <p:cNvSpPr txBox="1"/>
          <p:nvPr/>
        </p:nvSpPr>
        <p:spPr>
          <a:xfrm>
            <a:off x="6300192" y="5805264"/>
            <a:ext cx="391454" cy="369332"/>
          </a:xfrm>
          <a:prstGeom prst="rect">
            <a:avLst/>
          </a:prstGeom>
          <a:noFill/>
        </p:spPr>
        <p:txBody>
          <a:bodyPr wrap="none" rtlCol="0">
            <a:spAutoFit/>
          </a:bodyPr>
          <a:lstStyle/>
          <a:p>
            <a:r>
              <a:rPr lang="en-US" dirty="0" err="1" smtClean="0">
                <a:solidFill>
                  <a:schemeClr val="bg1"/>
                </a:solidFill>
              </a:rPr>
              <a:t>Zx</a:t>
            </a:r>
            <a:endParaRPr lang="en-US" dirty="0">
              <a:solidFill>
                <a:schemeClr val="bg1"/>
              </a:solidFill>
            </a:endParaRPr>
          </a:p>
        </p:txBody>
      </p:sp>
      <p:sp>
        <p:nvSpPr>
          <p:cNvPr id="25" name="TextBox 24"/>
          <p:cNvSpPr txBox="1"/>
          <p:nvPr/>
        </p:nvSpPr>
        <p:spPr>
          <a:xfrm>
            <a:off x="6660232" y="5805264"/>
            <a:ext cx="391454" cy="369332"/>
          </a:xfrm>
          <a:prstGeom prst="rect">
            <a:avLst/>
          </a:prstGeom>
          <a:noFill/>
        </p:spPr>
        <p:txBody>
          <a:bodyPr wrap="none" rtlCol="0">
            <a:spAutoFit/>
          </a:bodyPr>
          <a:lstStyle/>
          <a:p>
            <a:r>
              <a:rPr lang="en-US" dirty="0" err="1" smtClean="0">
                <a:solidFill>
                  <a:schemeClr val="bg1"/>
                </a:solidFill>
              </a:rPr>
              <a:t>Zy</a:t>
            </a:r>
            <a:endParaRPr lang="en-US" dirty="0">
              <a:solidFill>
                <a:schemeClr val="bg1"/>
              </a:solidFill>
            </a:endParaRPr>
          </a:p>
        </p:txBody>
      </p:sp>
      <p:sp>
        <p:nvSpPr>
          <p:cNvPr id="27" name="TextBox 26"/>
          <p:cNvSpPr txBox="1"/>
          <p:nvPr/>
        </p:nvSpPr>
        <p:spPr>
          <a:xfrm>
            <a:off x="7524328" y="5805264"/>
            <a:ext cx="391454" cy="369332"/>
          </a:xfrm>
          <a:prstGeom prst="rect">
            <a:avLst/>
          </a:prstGeom>
          <a:noFill/>
        </p:spPr>
        <p:txBody>
          <a:bodyPr wrap="none" rtlCol="0">
            <a:spAutoFit/>
          </a:bodyPr>
          <a:lstStyle/>
          <a:p>
            <a:r>
              <a:rPr lang="en-US" dirty="0" err="1" smtClean="0">
                <a:solidFill>
                  <a:schemeClr val="bg1"/>
                </a:solidFill>
              </a:rPr>
              <a:t>Zx</a:t>
            </a:r>
            <a:endParaRPr lang="en-US" dirty="0">
              <a:solidFill>
                <a:schemeClr val="bg1"/>
              </a:solidFill>
            </a:endParaRPr>
          </a:p>
        </p:txBody>
      </p:sp>
      <p:sp>
        <p:nvSpPr>
          <p:cNvPr id="35" name="TextBox 34"/>
          <p:cNvSpPr txBox="1"/>
          <p:nvPr/>
        </p:nvSpPr>
        <p:spPr>
          <a:xfrm>
            <a:off x="7884368" y="5805264"/>
            <a:ext cx="391454" cy="369332"/>
          </a:xfrm>
          <a:prstGeom prst="rect">
            <a:avLst/>
          </a:prstGeom>
          <a:noFill/>
        </p:spPr>
        <p:txBody>
          <a:bodyPr wrap="none" rtlCol="0">
            <a:spAutoFit/>
          </a:bodyPr>
          <a:lstStyle/>
          <a:p>
            <a:r>
              <a:rPr lang="en-US" dirty="0" err="1" smtClean="0">
                <a:solidFill>
                  <a:schemeClr val="bg1"/>
                </a:solidFill>
              </a:rPr>
              <a:t>Zy</a:t>
            </a:r>
            <a:endParaRPr lang="en-US" dirty="0">
              <a:solidFill>
                <a:schemeClr val="bg1"/>
              </a:solidFill>
            </a:endParaRPr>
          </a:p>
        </p:txBody>
      </p:sp>
    </p:spTree>
    <p:extLst>
      <p:ext uri="{BB962C8B-B14F-4D97-AF65-F5344CB8AC3E}">
        <p14:creationId xmlns:p14="http://schemas.microsoft.com/office/powerpoint/2010/main" val="35654350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514168529"/>
              </p:ext>
            </p:extLst>
          </p:nvPr>
        </p:nvGraphicFramePr>
        <p:xfrm>
          <a:off x="1" y="1052736"/>
          <a:ext cx="5004047" cy="3528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871679297"/>
              </p:ext>
            </p:extLst>
          </p:nvPr>
        </p:nvGraphicFramePr>
        <p:xfrm>
          <a:off x="3635896" y="3429418"/>
          <a:ext cx="5616624" cy="3428582"/>
        </p:xfrm>
        <a:graphic>
          <a:graphicData uri="http://schemas.openxmlformats.org/drawingml/2006/chart">
            <c:chart xmlns:c="http://schemas.openxmlformats.org/drawingml/2006/chart" xmlns:r="http://schemas.openxmlformats.org/officeDocument/2006/relationships" r:id="rId4"/>
          </a:graphicData>
        </a:graphic>
      </p:graphicFrame>
      <p:sp>
        <p:nvSpPr>
          <p:cNvPr id="6" name="AutoShape 5"/>
          <p:cNvSpPr>
            <a:spLocks noChangeArrowheads="1"/>
          </p:cNvSpPr>
          <p:nvPr/>
        </p:nvSpPr>
        <p:spPr bwMode="auto">
          <a:xfrm>
            <a:off x="1" y="1"/>
            <a:ext cx="9144000" cy="914400"/>
          </a:xfrm>
          <a:prstGeom prst="roundRect">
            <a:avLst>
              <a:gd name="adj" fmla="val 125"/>
            </a:avLst>
          </a:prstGeom>
          <a:solidFill>
            <a:srgbClr val="004A4A"/>
          </a:solidFill>
          <a:ln w="9525">
            <a:solidFill>
              <a:srgbClr val="000000"/>
            </a:solidFill>
            <a:round/>
            <a:headEnd/>
            <a:tailEnd/>
          </a:ln>
          <a:effectLst/>
        </p:spPr>
        <p:txBody>
          <a:bodyPr wrap="none" anchor="ctr"/>
          <a:lstStyle/>
          <a:p>
            <a:pPr algn="ctr"/>
            <a:r>
              <a:rPr lang="en-US" sz="2000" b="1" dirty="0" smtClean="0">
                <a:solidFill>
                  <a:schemeClr val="bg1"/>
                </a:solidFill>
                <a:latin typeface="Times New Roman" pitchFamily="18" charset="0"/>
                <a:cs typeface="Times New Roman" pitchFamily="18" charset="0"/>
              </a:rPr>
              <a:t>Kickers impedance budget in Q20 and Q26 with the new kicker model</a:t>
            </a:r>
          </a:p>
        </p:txBody>
      </p:sp>
      <mc:AlternateContent xmlns:mc="http://schemas.openxmlformats.org/markup-compatibility/2006" xmlns:a14="http://schemas.microsoft.com/office/drawing/2010/main">
        <mc:Choice Requires="a14">
          <p:sp>
            <p:nvSpPr>
              <p:cNvPr id="7" name="TextBox 6"/>
              <p:cNvSpPr txBox="1"/>
              <p:nvPr/>
            </p:nvSpPr>
            <p:spPr>
              <a:xfrm>
                <a:off x="4283968" y="3913090"/>
                <a:ext cx="1746092" cy="543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ea typeface="Cambria Math"/>
                            </a:rPr>
                          </m:ctrlPr>
                        </m:sSubPr>
                        <m:e>
                          <m:r>
                            <a:rPr lang="en-US" sz="1200" b="0" i="1" smtClean="0">
                              <a:latin typeface="Cambria Math"/>
                              <a:ea typeface="Cambria Math"/>
                            </a:rPr>
                            <m:t>𝑍</m:t>
                          </m:r>
                        </m:e>
                        <m:sub>
                          <m:r>
                            <a:rPr lang="en-US" sz="1200" b="0" i="1" smtClean="0">
                              <a:latin typeface="Cambria Math"/>
                              <a:ea typeface="Cambria Math"/>
                            </a:rPr>
                            <m:t>𝑒𝑓𝑓</m:t>
                          </m:r>
                        </m:sub>
                      </m:sSub>
                      <m:r>
                        <a:rPr lang="en-US" sz="1200" b="0" i="1" smtClean="0">
                          <a:latin typeface="Cambria Math"/>
                          <a:ea typeface="Cambria Math"/>
                        </a:rPr>
                        <m:t>∝</m:t>
                      </m:r>
                      <m:nary>
                        <m:naryPr>
                          <m:chr m:val="∑"/>
                          <m:supHide m:val="on"/>
                          <m:ctrlPr>
                            <a:rPr lang="en-US" sz="1200" b="0" i="1" smtClean="0">
                              <a:latin typeface="Cambria Math"/>
                              <a:ea typeface="Cambria Math"/>
                            </a:rPr>
                          </m:ctrlPr>
                        </m:naryPr>
                        <m:sub>
                          <m:r>
                            <m:rPr>
                              <m:brk m:alnAt="7"/>
                            </m:rPr>
                            <a:rPr lang="en-US" sz="1200" b="0" i="1" smtClean="0">
                              <a:latin typeface="Cambria Math"/>
                              <a:ea typeface="Cambria Math"/>
                            </a:rPr>
                            <m:t>𝑘</m:t>
                          </m:r>
                        </m:sub>
                        <m:sup/>
                        <m:e>
                          <m:r>
                            <a:rPr lang="en-US" sz="1200" b="0" i="1" smtClean="0">
                              <a:latin typeface="Cambria Math"/>
                              <a:ea typeface="Cambria Math"/>
                            </a:rPr>
                            <m:t>𝑍</m:t>
                          </m:r>
                          <m:r>
                            <a:rPr lang="en-US" sz="1200" b="0" i="1" smtClean="0">
                              <a:latin typeface="Cambria Math"/>
                              <a:ea typeface="Cambria Math"/>
                            </a:rPr>
                            <m:t>(</m:t>
                          </m:r>
                          <m:sSub>
                            <m:sSubPr>
                              <m:ctrlPr>
                                <a:rPr lang="en-US" sz="1200" b="0" i="1" smtClean="0">
                                  <a:latin typeface="Cambria Math"/>
                                  <a:ea typeface="Cambria Math"/>
                                </a:rPr>
                              </m:ctrlPr>
                            </m:sSubPr>
                            <m:e>
                              <m:r>
                                <a:rPr lang="en-US" sz="1200" b="0" i="1" smtClean="0">
                                  <a:latin typeface="Cambria Math"/>
                                  <a:ea typeface="Cambria Math"/>
                                </a:rPr>
                                <m:t>𝑠</m:t>
                              </m:r>
                            </m:e>
                            <m:sub>
                              <m:r>
                                <a:rPr lang="en-US" sz="1200" b="0" i="1" smtClean="0">
                                  <a:latin typeface="Cambria Math"/>
                                  <a:ea typeface="Cambria Math"/>
                                </a:rPr>
                                <m:t>𝑘</m:t>
                              </m:r>
                            </m:sub>
                          </m:sSub>
                          <m:r>
                            <a:rPr lang="en-US" sz="1200" b="0" i="1" smtClean="0">
                              <a:latin typeface="Cambria Math"/>
                              <a:ea typeface="Cambria Math"/>
                            </a:rPr>
                            <m:t>)</m:t>
                          </m:r>
                          <m:f>
                            <m:fPr>
                              <m:ctrlPr>
                                <a:rPr lang="en-US" sz="1200" b="0" i="1" smtClean="0">
                                  <a:latin typeface="Cambria Math"/>
                                  <a:ea typeface="Cambria Math"/>
                                </a:rPr>
                              </m:ctrlPr>
                            </m:fPr>
                            <m:num>
                              <m:r>
                                <a:rPr lang="en-US" sz="1200" i="1" smtClean="0">
                                  <a:latin typeface="Cambria Math"/>
                                  <a:ea typeface="Cambria Math"/>
                                </a:rPr>
                                <m:t>𝛽</m:t>
                              </m:r>
                              <m:d>
                                <m:dPr>
                                  <m:ctrlPr>
                                    <a:rPr lang="en-US" sz="1200" i="1">
                                      <a:latin typeface="Cambria Math"/>
                                      <a:ea typeface="Cambria Math"/>
                                    </a:rPr>
                                  </m:ctrlPr>
                                </m:dPr>
                                <m:e>
                                  <m:sSub>
                                    <m:sSubPr>
                                      <m:ctrlPr>
                                        <a:rPr lang="en-US" sz="1200" i="1" smtClean="0">
                                          <a:latin typeface="Cambria Math"/>
                                          <a:ea typeface="Cambria Math"/>
                                        </a:rPr>
                                      </m:ctrlPr>
                                    </m:sSubPr>
                                    <m:e>
                                      <m:r>
                                        <a:rPr lang="en-US" sz="1200" b="0" i="1" smtClean="0">
                                          <a:latin typeface="Cambria Math"/>
                                          <a:ea typeface="Cambria Math"/>
                                        </a:rPr>
                                        <m:t>𝑠</m:t>
                                      </m:r>
                                    </m:e>
                                    <m:sub>
                                      <m:r>
                                        <a:rPr lang="en-US" sz="1200" b="0" i="1" smtClean="0">
                                          <a:latin typeface="Cambria Math"/>
                                          <a:ea typeface="Cambria Math"/>
                                        </a:rPr>
                                        <m:t>𝑘</m:t>
                                      </m:r>
                                    </m:sub>
                                  </m:sSub>
                                </m:e>
                              </m:d>
                            </m:num>
                            <m:den>
                              <m:r>
                                <a:rPr lang="en-US" sz="1200" b="0" i="1" smtClean="0">
                                  <a:latin typeface="Cambria Math"/>
                                  <a:ea typeface="Cambria Math"/>
                                </a:rPr>
                                <m:t>𝑅</m:t>
                              </m:r>
                              <m:r>
                                <a:rPr lang="en-US" sz="1200" b="0" i="1" smtClean="0">
                                  <a:latin typeface="Cambria Math"/>
                                  <a:ea typeface="Cambria Math"/>
                                </a:rPr>
                                <m:t>/</m:t>
                              </m:r>
                              <m:r>
                                <a:rPr lang="en-US" sz="1200" b="0" i="1" smtClean="0">
                                  <a:latin typeface="Cambria Math"/>
                                  <a:ea typeface="Cambria Math"/>
                                </a:rPr>
                                <m:t>𝑄</m:t>
                              </m:r>
                            </m:den>
                          </m:f>
                        </m:e>
                      </m:nary>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4283968" y="3913090"/>
                <a:ext cx="1746092" cy="543610"/>
              </a:xfrm>
              <a:prstGeom prst="rect">
                <a:avLst/>
              </a:prstGeom>
              <a:blipFill rotWithShape="1">
                <a:blip r:embed="rId5" cstate="print"/>
                <a:stretch>
                  <a:fillRect t="-115730" r="-12587" b="-162921"/>
                </a:stretch>
              </a:blipFill>
            </p:spPr>
            <p:txBody>
              <a:bodyPr/>
              <a:lstStyle/>
              <a:p>
                <a:r>
                  <a:rPr lang="en-GB">
                    <a:noFill/>
                  </a:rPr>
                  <a:t> </a:t>
                </a:r>
              </a:p>
            </p:txBody>
          </p:sp>
        </mc:Fallback>
      </mc:AlternateContent>
      <p:sp>
        <p:nvSpPr>
          <p:cNvPr id="9" name="TextBox 8"/>
          <p:cNvSpPr txBox="1"/>
          <p:nvPr/>
        </p:nvSpPr>
        <p:spPr>
          <a:xfrm>
            <a:off x="5148064" y="1397675"/>
            <a:ext cx="4032448" cy="2031325"/>
          </a:xfrm>
          <a:prstGeom prst="rect">
            <a:avLst/>
          </a:prstGeom>
          <a:noFill/>
        </p:spPr>
        <p:txBody>
          <a:bodyPr wrap="square" rtlCol="0">
            <a:spAutoFit/>
          </a:bodyPr>
          <a:lstStyle/>
          <a:p>
            <a:pPr marL="285750" indent="-285750">
              <a:buFont typeface="Arial" pitchFamily="34" charset="0"/>
              <a:buChar char="•"/>
            </a:pPr>
            <a:r>
              <a:rPr lang="en-US" dirty="0">
                <a:latin typeface="Times New Roman"/>
                <a:cs typeface="Times New Roman"/>
              </a:rPr>
              <a:t>7 MKEs out of 8 have been </a:t>
            </a:r>
            <a:r>
              <a:rPr lang="en-US" dirty="0" err="1">
                <a:latin typeface="Times New Roman"/>
                <a:cs typeface="Times New Roman"/>
              </a:rPr>
              <a:t>serigraphed</a:t>
            </a:r>
            <a:r>
              <a:rPr lang="en-US" dirty="0">
                <a:latin typeface="Times New Roman"/>
                <a:cs typeface="Times New Roman"/>
              </a:rPr>
              <a:t>.</a:t>
            </a:r>
            <a:endParaRPr lang="en-GB" dirty="0"/>
          </a:p>
          <a:p>
            <a:pPr marL="285750" indent="-285750">
              <a:buFont typeface="Arial" pitchFamily="34" charset="0"/>
              <a:buChar char="•"/>
            </a:pPr>
            <a:endParaRPr lang="en-US" dirty="0" smtClean="0"/>
          </a:p>
          <a:p>
            <a:pPr marL="285750" indent="-285750">
              <a:buFont typeface="Arial" pitchFamily="34" charset="0"/>
              <a:buChar char="•"/>
            </a:pPr>
            <a:r>
              <a:rPr lang="en-US" dirty="0" smtClean="0"/>
              <a:t>The total kicker impedance is around </a:t>
            </a:r>
            <a:br>
              <a:rPr lang="en-US" dirty="0" smtClean="0"/>
            </a:br>
            <a:r>
              <a:rPr lang="en-US" dirty="0" err="1">
                <a:latin typeface="Times New Roman"/>
                <a:cs typeface="Times New Roman"/>
              </a:rPr>
              <a:t>Im</a:t>
            </a:r>
            <a:r>
              <a:rPr lang="en-US" dirty="0">
                <a:latin typeface="Times New Roman"/>
                <a:cs typeface="Times New Roman"/>
              </a:rPr>
              <a:t>(</a:t>
            </a:r>
            <a:r>
              <a:rPr lang="en-US" dirty="0" err="1">
                <a:latin typeface="Times New Roman"/>
                <a:cs typeface="Times New Roman"/>
              </a:rPr>
              <a:t>Zy</a:t>
            </a:r>
            <a:r>
              <a:rPr lang="en-US" dirty="0">
                <a:latin typeface="Times New Roman"/>
                <a:cs typeface="Times New Roman"/>
              </a:rPr>
              <a:t>)=</a:t>
            </a:r>
            <a:r>
              <a:rPr lang="en-US" b="1" dirty="0">
                <a:latin typeface="Times New Roman"/>
                <a:cs typeface="Times New Roman"/>
              </a:rPr>
              <a:t>8M</a:t>
            </a:r>
            <a:r>
              <a:rPr lang="el-GR" b="1" dirty="0">
                <a:latin typeface="Times New Roman"/>
                <a:cs typeface="Times New Roman"/>
              </a:rPr>
              <a:t>Ω</a:t>
            </a:r>
            <a:r>
              <a:rPr lang="en-US" b="1" dirty="0">
                <a:latin typeface="Times New Roman"/>
                <a:cs typeface="Times New Roman"/>
              </a:rPr>
              <a:t>/m </a:t>
            </a:r>
            <a:r>
              <a:rPr lang="en-US" dirty="0">
                <a:latin typeface="Times New Roman"/>
                <a:cs typeface="Times New Roman"/>
              </a:rPr>
              <a:t>in the vertical </a:t>
            </a:r>
            <a:r>
              <a:rPr lang="en-US" dirty="0" smtClean="0">
                <a:latin typeface="Times New Roman"/>
                <a:cs typeface="Times New Roman"/>
              </a:rPr>
              <a:t>plane</a:t>
            </a:r>
            <a:br>
              <a:rPr lang="en-US" dirty="0" smtClean="0">
                <a:latin typeface="Times New Roman"/>
                <a:cs typeface="Times New Roman"/>
              </a:rPr>
            </a:br>
            <a:r>
              <a:rPr lang="en-US" dirty="0" err="1" smtClean="0">
                <a:latin typeface="Times New Roman"/>
                <a:cs typeface="Times New Roman"/>
              </a:rPr>
              <a:t>Im</a:t>
            </a:r>
            <a:r>
              <a:rPr lang="en-US" dirty="0" smtClean="0">
                <a:latin typeface="Times New Roman"/>
                <a:cs typeface="Times New Roman"/>
              </a:rPr>
              <a:t>(</a:t>
            </a:r>
            <a:r>
              <a:rPr lang="en-US" dirty="0" err="1" smtClean="0">
                <a:latin typeface="Times New Roman"/>
                <a:cs typeface="Times New Roman"/>
              </a:rPr>
              <a:t>Zx</a:t>
            </a:r>
            <a:r>
              <a:rPr lang="en-US" dirty="0" smtClean="0">
                <a:latin typeface="Times New Roman"/>
                <a:cs typeface="Times New Roman"/>
              </a:rPr>
              <a:t>)=</a:t>
            </a:r>
            <a:r>
              <a:rPr lang="en-US" b="1" dirty="0" smtClean="0">
                <a:latin typeface="Times New Roman"/>
                <a:cs typeface="Times New Roman"/>
              </a:rPr>
              <a:t>900k</a:t>
            </a:r>
            <a:r>
              <a:rPr lang="el-GR" b="1" dirty="0" smtClean="0">
                <a:latin typeface="Times New Roman"/>
                <a:cs typeface="Times New Roman"/>
              </a:rPr>
              <a:t>Ω</a:t>
            </a:r>
            <a:r>
              <a:rPr lang="en-US" b="1" dirty="0" smtClean="0">
                <a:latin typeface="Times New Roman"/>
                <a:cs typeface="Times New Roman"/>
              </a:rPr>
              <a:t>/m </a:t>
            </a:r>
            <a:r>
              <a:rPr lang="en-US" dirty="0" smtClean="0">
                <a:latin typeface="Times New Roman"/>
                <a:cs typeface="Times New Roman"/>
              </a:rPr>
              <a:t>in the horizontal. </a:t>
            </a:r>
            <a:br>
              <a:rPr lang="en-US" dirty="0" smtClean="0">
                <a:latin typeface="Times New Roman"/>
                <a:cs typeface="Times New Roman"/>
              </a:rPr>
            </a:br>
            <a:endParaRPr lang="en-US" dirty="0" smtClean="0">
              <a:latin typeface="Times New Roman"/>
              <a:cs typeface="Times New Roman"/>
            </a:endParaRPr>
          </a:p>
        </p:txBody>
      </p:sp>
      <mc:AlternateContent xmlns:mc="http://schemas.openxmlformats.org/markup-compatibility/2006" xmlns:a14="http://schemas.microsoft.com/office/drawing/2010/main">
        <mc:Choice Requires="a14">
          <p:sp>
            <p:nvSpPr>
              <p:cNvPr id="10" name="TextBox 9"/>
              <p:cNvSpPr txBox="1"/>
              <p:nvPr/>
            </p:nvSpPr>
            <p:spPr>
              <a:xfrm>
                <a:off x="899592" y="1493749"/>
                <a:ext cx="1746092" cy="543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a:ea typeface="Cambria Math"/>
                            </a:rPr>
                          </m:ctrlPr>
                        </m:sSubPr>
                        <m:e>
                          <m:r>
                            <a:rPr lang="en-US" sz="1200" b="0" i="1" smtClean="0">
                              <a:latin typeface="Cambria Math"/>
                              <a:ea typeface="Cambria Math"/>
                            </a:rPr>
                            <m:t>𝑍</m:t>
                          </m:r>
                        </m:e>
                        <m:sub>
                          <m:r>
                            <a:rPr lang="en-US" sz="1200" b="0" i="1" smtClean="0">
                              <a:latin typeface="Cambria Math"/>
                              <a:ea typeface="Cambria Math"/>
                            </a:rPr>
                            <m:t>𝑒𝑓𝑓</m:t>
                          </m:r>
                        </m:sub>
                      </m:sSub>
                      <m:r>
                        <a:rPr lang="en-US" sz="1200" b="0" i="1" smtClean="0">
                          <a:latin typeface="Cambria Math"/>
                          <a:ea typeface="Cambria Math"/>
                        </a:rPr>
                        <m:t>∝</m:t>
                      </m:r>
                      <m:nary>
                        <m:naryPr>
                          <m:chr m:val="∑"/>
                          <m:supHide m:val="on"/>
                          <m:ctrlPr>
                            <a:rPr lang="en-US" sz="1200" b="0" i="1" smtClean="0">
                              <a:latin typeface="Cambria Math"/>
                              <a:ea typeface="Cambria Math"/>
                            </a:rPr>
                          </m:ctrlPr>
                        </m:naryPr>
                        <m:sub>
                          <m:r>
                            <m:rPr>
                              <m:brk m:alnAt="7"/>
                            </m:rPr>
                            <a:rPr lang="en-US" sz="1200" b="0" i="1" smtClean="0">
                              <a:latin typeface="Cambria Math"/>
                              <a:ea typeface="Cambria Math"/>
                            </a:rPr>
                            <m:t>𝑘</m:t>
                          </m:r>
                        </m:sub>
                        <m:sup/>
                        <m:e>
                          <m:r>
                            <a:rPr lang="en-US" sz="1200" b="0" i="1" smtClean="0">
                              <a:latin typeface="Cambria Math"/>
                              <a:ea typeface="Cambria Math"/>
                            </a:rPr>
                            <m:t>𝑍</m:t>
                          </m:r>
                          <m:r>
                            <a:rPr lang="en-US" sz="1200" b="0" i="1" smtClean="0">
                              <a:latin typeface="Cambria Math"/>
                              <a:ea typeface="Cambria Math"/>
                            </a:rPr>
                            <m:t>(</m:t>
                          </m:r>
                          <m:sSub>
                            <m:sSubPr>
                              <m:ctrlPr>
                                <a:rPr lang="en-US" sz="1200" b="0" i="1" smtClean="0">
                                  <a:latin typeface="Cambria Math"/>
                                  <a:ea typeface="Cambria Math"/>
                                </a:rPr>
                              </m:ctrlPr>
                            </m:sSubPr>
                            <m:e>
                              <m:r>
                                <a:rPr lang="en-US" sz="1200" b="0" i="1" smtClean="0">
                                  <a:latin typeface="Cambria Math"/>
                                  <a:ea typeface="Cambria Math"/>
                                </a:rPr>
                                <m:t>𝑠</m:t>
                              </m:r>
                            </m:e>
                            <m:sub>
                              <m:r>
                                <a:rPr lang="en-US" sz="1200" b="0" i="1" smtClean="0">
                                  <a:latin typeface="Cambria Math"/>
                                  <a:ea typeface="Cambria Math"/>
                                </a:rPr>
                                <m:t>𝑘</m:t>
                              </m:r>
                            </m:sub>
                          </m:sSub>
                          <m:r>
                            <a:rPr lang="en-US" sz="1200" b="0" i="1" smtClean="0">
                              <a:latin typeface="Cambria Math"/>
                              <a:ea typeface="Cambria Math"/>
                            </a:rPr>
                            <m:t>)</m:t>
                          </m:r>
                          <m:f>
                            <m:fPr>
                              <m:ctrlPr>
                                <a:rPr lang="en-US" sz="1200" b="0" i="1" smtClean="0">
                                  <a:latin typeface="Cambria Math"/>
                                  <a:ea typeface="Cambria Math"/>
                                </a:rPr>
                              </m:ctrlPr>
                            </m:fPr>
                            <m:num>
                              <m:r>
                                <a:rPr lang="en-US" sz="1200" i="1" smtClean="0">
                                  <a:latin typeface="Cambria Math"/>
                                  <a:ea typeface="Cambria Math"/>
                                </a:rPr>
                                <m:t>𝛽</m:t>
                              </m:r>
                              <m:d>
                                <m:dPr>
                                  <m:ctrlPr>
                                    <a:rPr lang="en-US" sz="1200" i="1">
                                      <a:latin typeface="Cambria Math"/>
                                      <a:ea typeface="Cambria Math"/>
                                    </a:rPr>
                                  </m:ctrlPr>
                                </m:dPr>
                                <m:e>
                                  <m:sSub>
                                    <m:sSubPr>
                                      <m:ctrlPr>
                                        <a:rPr lang="en-US" sz="1200" i="1" smtClean="0">
                                          <a:latin typeface="Cambria Math"/>
                                          <a:ea typeface="Cambria Math"/>
                                        </a:rPr>
                                      </m:ctrlPr>
                                    </m:sSubPr>
                                    <m:e>
                                      <m:r>
                                        <a:rPr lang="en-US" sz="1200" b="0" i="1" smtClean="0">
                                          <a:latin typeface="Cambria Math"/>
                                          <a:ea typeface="Cambria Math"/>
                                        </a:rPr>
                                        <m:t>𝑠</m:t>
                                      </m:r>
                                    </m:e>
                                    <m:sub>
                                      <m:r>
                                        <a:rPr lang="en-US" sz="1200" b="0" i="1" smtClean="0">
                                          <a:latin typeface="Cambria Math"/>
                                          <a:ea typeface="Cambria Math"/>
                                        </a:rPr>
                                        <m:t>𝑘</m:t>
                                      </m:r>
                                    </m:sub>
                                  </m:sSub>
                                </m:e>
                              </m:d>
                            </m:num>
                            <m:den>
                              <m:r>
                                <a:rPr lang="en-US" sz="1200" b="0" i="1" smtClean="0">
                                  <a:latin typeface="Cambria Math"/>
                                  <a:ea typeface="Cambria Math"/>
                                </a:rPr>
                                <m:t>𝑅</m:t>
                              </m:r>
                              <m:r>
                                <a:rPr lang="en-US" sz="1200" b="0" i="1" smtClean="0">
                                  <a:latin typeface="Cambria Math"/>
                                  <a:ea typeface="Cambria Math"/>
                                </a:rPr>
                                <m:t>/</m:t>
                              </m:r>
                              <m:r>
                                <a:rPr lang="en-US" sz="1200" b="0" i="1" smtClean="0">
                                  <a:latin typeface="Cambria Math"/>
                                  <a:ea typeface="Cambria Math"/>
                                </a:rPr>
                                <m:t>𝑄</m:t>
                              </m:r>
                            </m:den>
                          </m:f>
                        </m:e>
                      </m:nary>
                    </m:oMath>
                  </m:oMathPara>
                </a14:m>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899592" y="1493749"/>
                <a:ext cx="1746092" cy="543610"/>
              </a:xfrm>
              <a:prstGeom prst="rect">
                <a:avLst/>
              </a:prstGeom>
              <a:blipFill rotWithShape="1">
                <a:blip r:embed="rId6" cstate="print"/>
                <a:stretch>
                  <a:fillRect t="-115730" r="-12587" b="-162921"/>
                </a:stretch>
              </a:blipFill>
            </p:spPr>
            <p:txBody>
              <a:bodyPr/>
              <a:lstStyle/>
              <a:p>
                <a:r>
                  <a:rPr lang="en-GB">
                    <a:noFill/>
                  </a:rPr>
                  <a:t> </a:t>
                </a:r>
              </a:p>
            </p:txBody>
          </p:sp>
        </mc:Fallback>
      </mc:AlternateContent>
      <p:sp>
        <p:nvSpPr>
          <p:cNvPr id="11" name="TextBox 10"/>
          <p:cNvSpPr txBox="1"/>
          <p:nvPr/>
        </p:nvSpPr>
        <p:spPr>
          <a:xfrm>
            <a:off x="251520" y="4725144"/>
            <a:ext cx="3240360" cy="1323439"/>
          </a:xfrm>
          <a:prstGeom prst="rect">
            <a:avLst/>
          </a:prstGeom>
          <a:noFill/>
        </p:spPr>
        <p:txBody>
          <a:bodyPr wrap="square" rtlCol="0">
            <a:spAutoFit/>
          </a:bodyPr>
          <a:lstStyle/>
          <a:p>
            <a:pPr marL="285750" indent="-285750"/>
            <a:r>
              <a:rPr lang="en-US" sz="1600" dirty="0" smtClean="0">
                <a:latin typeface="Times New Roman"/>
                <a:cs typeface="Times New Roman"/>
                <a:sym typeface="Wingdings" pitchFamily="2" charset="2"/>
              </a:rPr>
              <a:t>  </a:t>
            </a:r>
            <a:r>
              <a:rPr lang="en-US" sz="1600" dirty="0" smtClean="0">
                <a:latin typeface="Times New Roman"/>
                <a:cs typeface="Times New Roman"/>
              </a:rPr>
              <a:t>With the new model with </a:t>
            </a:r>
            <a:r>
              <a:rPr lang="en-US" sz="1600" dirty="0" err="1" smtClean="0">
                <a:latin typeface="Times New Roman"/>
                <a:cs typeface="Times New Roman"/>
              </a:rPr>
              <a:t>serigraphed</a:t>
            </a:r>
            <a:r>
              <a:rPr lang="en-US" sz="1600" dirty="0" smtClean="0">
                <a:latin typeface="Times New Roman"/>
                <a:cs typeface="Times New Roman"/>
              </a:rPr>
              <a:t> kickers, we do not predict anymore a positive tune shift for the horizontal plane.</a:t>
            </a:r>
            <a:br>
              <a:rPr lang="en-US" sz="1600" dirty="0" smtClean="0">
                <a:latin typeface="Times New Roman"/>
                <a:cs typeface="Times New Roman"/>
              </a:rPr>
            </a:br>
            <a:endParaRPr lang="en-GB" sz="1600" dirty="0"/>
          </a:p>
        </p:txBody>
      </p:sp>
    </p:spTree>
    <p:extLst>
      <p:ext uri="{BB962C8B-B14F-4D97-AF65-F5344CB8AC3E}">
        <p14:creationId xmlns:p14="http://schemas.microsoft.com/office/powerpoint/2010/main" val="3136623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descr="Machine generated alternative text: -.030&#10;1010 protons per bunch&#10;Year,&#10;.&#10;.&#10;1m Z1 with fit uncertainty&#10;2000&#10;2001&#10;+/-&#10;19.1&#10;.&#10;M/m&#10;0.5&#10;0.2&#10;+1-.&#10;.&#10;.&#10;.005&#10;O&#10;-.005&#10;-.0 10&#10;-.0 15&#10;-.020&#10;-.025&#10;IvI Q/in&#10;+1-&#10;.&#10;2003&#10;2006&#10;2007&#10;2OX&#10;2011&#10;+1-&#10;.&#10;‚-‚‚&#10;— — . —&#10;23.6&#10;22.0&#10;21.4&#10;0.4&#10;0.3&#10;+/-0.2&#10;-h-h &#10;+/—1.1&#10;MQ/m&#10;MQ/m&#10;MQ/m&#10;Mi.! &#10;MQ/m&#10;.&#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937350"/>
            <a:ext cx="6028428" cy="470603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p:cNvSpPr>
            <a:spLocks noChangeArrowheads="1"/>
          </p:cNvSpPr>
          <p:nvPr/>
        </p:nvSpPr>
        <p:spPr bwMode="auto">
          <a:xfrm>
            <a:off x="1" y="1"/>
            <a:ext cx="9144000" cy="914400"/>
          </a:xfrm>
          <a:prstGeom prst="roundRect">
            <a:avLst>
              <a:gd name="adj" fmla="val 125"/>
            </a:avLst>
          </a:prstGeom>
          <a:solidFill>
            <a:srgbClr val="004A4A"/>
          </a:solidFill>
          <a:ln w="9525">
            <a:solidFill>
              <a:srgbClr val="000000"/>
            </a:solidFill>
            <a:round/>
            <a:headEnd/>
            <a:tailEnd/>
          </a:ln>
          <a:effectLst/>
        </p:spPr>
        <p:txBody>
          <a:bodyPr wrap="none" anchor="ctr"/>
          <a:lstStyle/>
          <a:p>
            <a:pPr algn="ctr"/>
            <a:r>
              <a:rPr lang="en-US" sz="2000" b="1" dirty="0" smtClean="0">
                <a:solidFill>
                  <a:schemeClr val="bg1"/>
                </a:solidFill>
                <a:latin typeface="Times New Roman" pitchFamily="18" charset="0"/>
                <a:cs typeface="Times New Roman" pitchFamily="18" charset="0"/>
              </a:rPr>
              <a:t>Tune shifts – Vertical plane: comparing with other years</a:t>
            </a:r>
          </a:p>
        </p:txBody>
      </p:sp>
      <p:sp>
        <p:nvSpPr>
          <p:cNvPr id="2" name="TextBox 1"/>
          <p:cNvSpPr txBox="1"/>
          <p:nvPr/>
        </p:nvSpPr>
        <p:spPr>
          <a:xfrm>
            <a:off x="323528" y="5613047"/>
            <a:ext cx="8460432" cy="1200329"/>
          </a:xfrm>
          <a:prstGeom prst="rect">
            <a:avLst/>
          </a:prstGeom>
          <a:noFill/>
        </p:spPr>
        <p:txBody>
          <a:bodyPr wrap="square" rtlCol="0">
            <a:spAutoFit/>
          </a:bodyPr>
          <a:lstStyle/>
          <a:p>
            <a:r>
              <a:rPr lang="en-US" dirty="0" smtClean="0"/>
              <a:t>Measurements from 27/10/2011 with a bunch of 2.7ns. To be checked with different lengths in order to see the impact of the non constant imaginary impedance spectrum.</a:t>
            </a:r>
          </a:p>
          <a:p>
            <a:r>
              <a:rPr lang="en-US" dirty="0" smtClean="0">
                <a:sym typeface="Wingdings" pitchFamily="2" charset="2"/>
              </a:rPr>
              <a:t> The serigraphy does not seem to affect much the transverse impedance, as predicted by simulations.</a:t>
            </a:r>
            <a:endParaRPr lang="en-GB" dirty="0"/>
          </a:p>
        </p:txBody>
      </p:sp>
      <p:sp>
        <p:nvSpPr>
          <p:cNvPr id="6" name="TextBox 5"/>
          <p:cNvSpPr txBox="1"/>
          <p:nvPr/>
        </p:nvSpPr>
        <p:spPr>
          <a:xfrm rot="1810985">
            <a:off x="3724673" y="3782775"/>
            <a:ext cx="1008112" cy="338554"/>
          </a:xfrm>
          <a:prstGeom prst="rect">
            <a:avLst/>
          </a:prstGeom>
          <a:noFill/>
        </p:spPr>
        <p:txBody>
          <a:bodyPr wrap="square" rtlCol="0">
            <a:spAutoFit/>
          </a:bodyPr>
          <a:lstStyle/>
          <a:p>
            <a:r>
              <a:rPr lang="en-US" sz="1600" dirty="0" smtClean="0">
                <a:solidFill>
                  <a:srgbClr val="CC0099"/>
                </a:solidFill>
                <a:latin typeface="Times New Roman" pitchFamily="18" charset="0"/>
                <a:cs typeface="Times New Roman" pitchFamily="18" charset="0"/>
              </a:rPr>
              <a:t>2011</a:t>
            </a:r>
            <a:endParaRPr lang="en-GB" sz="1600" dirty="0">
              <a:solidFill>
                <a:srgbClr val="CC0099"/>
              </a:solidFill>
              <a:latin typeface="Times New Roman" pitchFamily="18" charset="0"/>
              <a:cs typeface="Times New Roman" pitchFamily="18" charset="0"/>
            </a:endParaRPr>
          </a:p>
        </p:txBody>
      </p:sp>
      <p:sp>
        <p:nvSpPr>
          <p:cNvPr id="8" name="TextBox 7"/>
          <p:cNvSpPr txBox="1"/>
          <p:nvPr/>
        </p:nvSpPr>
        <p:spPr>
          <a:xfrm>
            <a:off x="6012160" y="1740872"/>
            <a:ext cx="3092385" cy="3539430"/>
          </a:xfrm>
          <a:prstGeom prst="rect">
            <a:avLst/>
          </a:prstGeom>
          <a:noFill/>
        </p:spPr>
        <p:txBody>
          <a:bodyPr wrap="none" rtlCol="0">
            <a:spAutoFit/>
          </a:bodyPr>
          <a:lstStyle/>
          <a:p>
            <a:r>
              <a:rPr lang="en-US" sz="1600" dirty="0" smtClean="0"/>
              <a:t>2000 </a:t>
            </a:r>
            <a:r>
              <a:rPr lang="en-US" sz="1600" dirty="0" smtClean="0">
                <a:sym typeface="Wingdings" pitchFamily="2" charset="2"/>
              </a:rPr>
              <a:t> impedance removal </a:t>
            </a:r>
            <a:br>
              <a:rPr lang="en-US" sz="1600" dirty="0" smtClean="0">
                <a:sym typeface="Wingdings" pitchFamily="2" charset="2"/>
              </a:rPr>
            </a:br>
            <a:r>
              <a:rPr lang="en-US" sz="1600" dirty="0" smtClean="0">
                <a:sym typeface="Wingdings" pitchFamily="2" charset="2"/>
              </a:rPr>
              <a:t>               campaign (lepton cavities, </a:t>
            </a:r>
            <a:br>
              <a:rPr lang="en-US" sz="1600" dirty="0" smtClean="0">
                <a:sym typeface="Wingdings" pitchFamily="2" charset="2"/>
              </a:rPr>
            </a:br>
            <a:r>
              <a:rPr lang="en-US" sz="1600" dirty="0" smtClean="0">
                <a:sym typeface="Wingdings" pitchFamily="2" charset="2"/>
              </a:rPr>
              <a:t>               pumping ports, other?)</a:t>
            </a:r>
            <a:endParaRPr lang="en-US" sz="1600" dirty="0" smtClean="0"/>
          </a:p>
          <a:p>
            <a:r>
              <a:rPr lang="en-US" sz="1600" dirty="0" smtClean="0"/>
              <a:t>2001 </a:t>
            </a:r>
            <a:r>
              <a:rPr lang="en-US" sz="1600" dirty="0" smtClean="0">
                <a:sym typeface="Wingdings" pitchFamily="2" charset="2"/>
              </a:rPr>
              <a:t> no MKE kicker</a:t>
            </a:r>
          </a:p>
          <a:p>
            <a:r>
              <a:rPr lang="en-US" sz="1600" dirty="0" smtClean="0">
                <a:sym typeface="Wingdings" pitchFamily="2" charset="2"/>
              </a:rPr>
              <a:t>2003  5 MKE kickers</a:t>
            </a:r>
          </a:p>
          <a:p>
            <a:r>
              <a:rPr lang="en-US" sz="1600" dirty="0" smtClean="0">
                <a:sym typeface="Wingdings" pitchFamily="2" charset="2"/>
              </a:rPr>
              <a:t>2006  9  MKE (incl. 0.5 </a:t>
            </a:r>
            <a:r>
              <a:rPr lang="en-US" sz="1600" dirty="0" err="1" smtClean="0">
                <a:sym typeface="Wingdings" pitchFamily="2" charset="2"/>
              </a:rPr>
              <a:t>MKEser</a:t>
            </a:r>
            <a:r>
              <a:rPr lang="en-US" sz="1600" dirty="0" smtClean="0">
                <a:sym typeface="Wingdings" pitchFamily="2" charset="2"/>
              </a:rPr>
              <a:t>)</a:t>
            </a:r>
          </a:p>
          <a:p>
            <a:r>
              <a:rPr lang="en-US" sz="1600" dirty="0" smtClean="0">
                <a:sym typeface="Wingdings" pitchFamily="2" charset="2"/>
              </a:rPr>
              <a:t>2007  8 MKE (incl. 1.5 </a:t>
            </a:r>
            <a:r>
              <a:rPr lang="en-US" sz="1600" dirty="0" err="1" smtClean="0">
                <a:sym typeface="Wingdings" pitchFamily="2" charset="2"/>
              </a:rPr>
              <a:t>MKEser</a:t>
            </a:r>
            <a:r>
              <a:rPr lang="en-US" sz="1600" dirty="0" smtClean="0">
                <a:sym typeface="Wingdings" pitchFamily="2" charset="2"/>
              </a:rPr>
              <a:t>)</a:t>
            </a:r>
          </a:p>
          <a:p>
            <a:r>
              <a:rPr lang="en-US" sz="1600" dirty="0" smtClean="0">
                <a:sym typeface="Wingdings" pitchFamily="2" charset="2"/>
              </a:rPr>
              <a:t>2008  “</a:t>
            </a:r>
          </a:p>
          <a:p>
            <a:r>
              <a:rPr lang="en-US" sz="1600" dirty="0" smtClean="0">
                <a:sym typeface="Wingdings" pitchFamily="2" charset="2"/>
              </a:rPr>
              <a:t>2009  8 MKE (incl. 3 </a:t>
            </a:r>
            <a:r>
              <a:rPr lang="en-US" sz="1600" dirty="0" err="1" smtClean="0">
                <a:sym typeface="Wingdings" pitchFamily="2" charset="2"/>
              </a:rPr>
              <a:t>MKEser</a:t>
            </a:r>
            <a:r>
              <a:rPr lang="en-US" sz="1600" dirty="0" smtClean="0">
                <a:sym typeface="Wingdings" pitchFamily="2" charset="2"/>
              </a:rPr>
              <a:t>)</a:t>
            </a:r>
          </a:p>
          <a:p>
            <a:r>
              <a:rPr lang="en-US" sz="1600" dirty="0" smtClean="0">
                <a:sym typeface="Wingdings" pitchFamily="2" charset="2"/>
              </a:rPr>
              <a:t>2010  “</a:t>
            </a:r>
          </a:p>
          <a:p>
            <a:r>
              <a:rPr lang="en-US" sz="1600" dirty="0" smtClean="0">
                <a:sym typeface="Wingdings" pitchFamily="2" charset="2"/>
              </a:rPr>
              <a:t>2011  8 MKE (incl. 5 </a:t>
            </a:r>
            <a:r>
              <a:rPr lang="en-US" sz="1600" dirty="0" err="1" smtClean="0">
                <a:sym typeface="Wingdings" pitchFamily="2" charset="2"/>
              </a:rPr>
              <a:t>MKEser</a:t>
            </a:r>
            <a:r>
              <a:rPr lang="en-US" sz="1600" dirty="0" smtClean="0">
                <a:sym typeface="Wingdings" pitchFamily="2" charset="2"/>
              </a:rPr>
              <a:t>)</a:t>
            </a:r>
          </a:p>
          <a:p>
            <a:r>
              <a:rPr lang="en-US" sz="1600" dirty="0" smtClean="0">
                <a:sym typeface="Wingdings" pitchFamily="2" charset="2"/>
              </a:rPr>
              <a:t>2012  8 MKE (incl. 7 </a:t>
            </a:r>
            <a:r>
              <a:rPr lang="en-US" sz="1600" dirty="0" err="1" smtClean="0">
                <a:sym typeface="Wingdings" pitchFamily="2" charset="2"/>
              </a:rPr>
              <a:t>MKEser</a:t>
            </a:r>
            <a:r>
              <a:rPr lang="en-US" sz="1600" dirty="0" smtClean="0">
                <a:sym typeface="Wingdings" pitchFamily="2" charset="2"/>
              </a:rPr>
              <a:t>)</a:t>
            </a:r>
          </a:p>
          <a:p>
            <a:r>
              <a:rPr lang="en-US" sz="1600" dirty="0" smtClean="0">
                <a:sym typeface="Wingdings" pitchFamily="2" charset="2"/>
              </a:rPr>
              <a:t>…</a:t>
            </a:r>
          </a:p>
          <a:p>
            <a:r>
              <a:rPr lang="en-US" sz="1600" dirty="0" smtClean="0">
                <a:sym typeface="Wingdings" pitchFamily="2" charset="2"/>
              </a:rPr>
              <a:t>2014  8 MKE (incl. 8 </a:t>
            </a:r>
            <a:r>
              <a:rPr lang="en-US" sz="1600" dirty="0" err="1" smtClean="0">
                <a:sym typeface="Wingdings" pitchFamily="2" charset="2"/>
              </a:rPr>
              <a:t>MKEser</a:t>
            </a:r>
            <a:r>
              <a:rPr lang="en-US" sz="1600" dirty="0" smtClean="0">
                <a:sym typeface="Wingdings" pitchFamily="2" charset="2"/>
              </a:rPr>
              <a:t>)</a:t>
            </a:r>
            <a:endParaRPr lang="en-US" sz="1600" dirty="0"/>
          </a:p>
        </p:txBody>
      </p:sp>
      <p:sp>
        <p:nvSpPr>
          <p:cNvPr id="9" name="TextBox 8"/>
          <p:cNvSpPr txBox="1"/>
          <p:nvPr/>
        </p:nvSpPr>
        <p:spPr>
          <a:xfrm>
            <a:off x="6122638" y="980728"/>
            <a:ext cx="3084882" cy="584775"/>
          </a:xfrm>
          <a:prstGeom prst="rect">
            <a:avLst/>
          </a:prstGeom>
          <a:noFill/>
        </p:spPr>
        <p:txBody>
          <a:bodyPr wrap="none" rtlCol="0">
            <a:spAutoFit/>
          </a:bodyPr>
          <a:lstStyle/>
          <a:p>
            <a:pPr algn="ctr"/>
            <a:r>
              <a:rPr lang="en-US" sz="1600" dirty="0" smtClean="0"/>
              <a:t>History </a:t>
            </a:r>
            <a:br>
              <a:rPr lang="en-US" sz="1600" dirty="0" smtClean="0"/>
            </a:br>
            <a:r>
              <a:rPr lang="en-US" sz="1600" dirty="0" smtClean="0"/>
              <a:t>(see Elias talk at SPSU 21/08/2007)</a:t>
            </a:r>
            <a:endParaRPr lang="en-US" sz="1600" dirty="0"/>
          </a:p>
        </p:txBody>
      </p:sp>
    </p:spTree>
    <p:extLst>
      <p:ext uri="{BB962C8B-B14F-4D97-AF65-F5344CB8AC3E}">
        <p14:creationId xmlns:p14="http://schemas.microsoft.com/office/powerpoint/2010/main" val="2865111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AutoShape 5"/>
          <p:cNvSpPr>
            <a:spLocks noChangeArrowheads="1"/>
          </p:cNvSpPr>
          <p:nvPr/>
        </p:nvSpPr>
        <p:spPr bwMode="auto">
          <a:xfrm>
            <a:off x="1" y="1"/>
            <a:ext cx="9144000" cy="914400"/>
          </a:xfrm>
          <a:prstGeom prst="roundRect">
            <a:avLst>
              <a:gd name="adj" fmla="val 125"/>
            </a:avLst>
          </a:prstGeom>
          <a:solidFill>
            <a:srgbClr val="004A4A"/>
          </a:solidFill>
          <a:ln w="9525">
            <a:solidFill>
              <a:srgbClr val="000000"/>
            </a:solidFill>
            <a:round/>
            <a:headEnd/>
            <a:tailEnd/>
          </a:ln>
          <a:effectLst/>
        </p:spPr>
        <p:txBody>
          <a:bodyPr wrap="none" anchor="ctr"/>
          <a:lstStyle/>
          <a:p>
            <a:pPr algn="ctr"/>
            <a:r>
              <a:rPr lang="en-US" sz="2000" b="1" dirty="0" smtClean="0">
                <a:solidFill>
                  <a:schemeClr val="bg1"/>
                </a:solidFill>
                <a:latin typeface="Times New Roman" pitchFamily="18" charset="0"/>
                <a:cs typeface="Times New Roman" pitchFamily="18" charset="0"/>
              </a:rPr>
              <a:t>Tune shifts measurements 2012 – Horizontal plane</a:t>
            </a:r>
          </a:p>
        </p:txBody>
      </p:sp>
      <p:sp>
        <p:nvSpPr>
          <p:cNvPr id="11" name="TextBox 10"/>
          <p:cNvSpPr txBox="1"/>
          <p:nvPr/>
        </p:nvSpPr>
        <p:spPr>
          <a:xfrm>
            <a:off x="251520" y="5157193"/>
            <a:ext cx="8496944" cy="1477328"/>
          </a:xfrm>
          <a:prstGeom prst="rect">
            <a:avLst/>
          </a:prstGeom>
          <a:noFill/>
        </p:spPr>
        <p:txBody>
          <a:bodyPr wrap="square" rtlCol="0">
            <a:spAutoFit/>
          </a:bodyPr>
          <a:lstStyle/>
          <a:p>
            <a:r>
              <a:rPr lang="en-US" dirty="0" smtClean="0"/>
              <a:t>Measurements from 23/04/2012 with a single bunch of 2.7ns (bunch length stable, thanks to RF colleagues for the data!).</a:t>
            </a:r>
          </a:p>
          <a:p>
            <a:pPr>
              <a:buFont typeface="Wingdings"/>
              <a:buChar char="à"/>
            </a:pPr>
            <a:r>
              <a:rPr lang="en-US" dirty="0" smtClean="0"/>
              <a:t>The positive slope is still there despite the </a:t>
            </a:r>
            <a:r>
              <a:rPr lang="en-US" dirty="0" err="1" smtClean="0"/>
              <a:t>serigraphed</a:t>
            </a:r>
            <a:r>
              <a:rPr lang="en-US" dirty="0" smtClean="0"/>
              <a:t> kickers.</a:t>
            </a:r>
          </a:p>
          <a:p>
            <a:pPr>
              <a:buFont typeface="Wingdings"/>
              <a:buChar char="à"/>
            </a:pPr>
            <a:r>
              <a:rPr lang="en-US" dirty="0" smtClean="0">
                <a:latin typeface="Times New Roman"/>
                <a:cs typeface="Times New Roman"/>
              </a:rPr>
              <a:t>Are there other elements with strong horizontal </a:t>
            </a:r>
            <a:r>
              <a:rPr lang="en-US" dirty="0" err="1" smtClean="0">
                <a:latin typeface="Times New Roman"/>
                <a:cs typeface="Times New Roman"/>
              </a:rPr>
              <a:t>quadrupolar</a:t>
            </a:r>
            <a:r>
              <a:rPr lang="en-US" dirty="0" smtClean="0">
                <a:latin typeface="Times New Roman"/>
                <a:cs typeface="Times New Roman"/>
              </a:rPr>
              <a:t> impedance? (MSE, MST?)</a:t>
            </a:r>
          </a:p>
          <a:p>
            <a:pPr>
              <a:buFont typeface="Wingdings"/>
              <a:buChar char="à"/>
            </a:pPr>
            <a:r>
              <a:rPr lang="en-US" dirty="0" smtClean="0">
                <a:latin typeface="Times New Roman"/>
                <a:cs typeface="Times New Roman"/>
              </a:rPr>
              <a:t> measurements in the vertical plane are planned very soon</a:t>
            </a:r>
            <a:endParaRPr lang="en-GB" dirty="0"/>
          </a:p>
        </p:txBody>
      </p:sp>
      <p:pic>
        <p:nvPicPr>
          <p:cNvPr id="1029" name="Picture 5"/>
          <p:cNvPicPr>
            <a:picLocks noChangeAspect="1" noChangeArrowheads="1"/>
          </p:cNvPicPr>
          <p:nvPr/>
        </p:nvPicPr>
        <p:blipFill>
          <a:blip r:embed="rId4" cstate="print">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370706" y="836712"/>
            <a:ext cx="5497438" cy="418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771800" y="2204864"/>
            <a:ext cx="2244525" cy="369332"/>
          </a:xfrm>
          <a:prstGeom prst="rect">
            <a:avLst/>
          </a:prstGeom>
        </p:spPr>
        <p:txBody>
          <a:bodyPr wrap="none">
            <a:spAutoFit/>
          </a:bodyPr>
          <a:lstStyle/>
          <a:p>
            <a:r>
              <a:rPr lang="en-GB" dirty="0" err="1" smtClean="0"/>
              <a:t>Zx</a:t>
            </a:r>
            <a:r>
              <a:rPr lang="en-GB" dirty="0" smtClean="0"/>
              <a:t>=-0.4 +/- 0.1 M</a:t>
            </a:r>
            <a:r>
              <a:rPr lang="el-GR" dirty="0" smtClean="0">
                <a:latin typeface="Times New Roman"/>
                <a:cs typeface="Times New Roman"/>
              </a:rPr>
              <a:t>Ω</a:t>
            </a:r>
            <a:r>
              <a:rPr lang="en-GB" dirty="0" smtClean="0"/>
              <a:t>/m</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085997976"/>
              </p:ext>
            </p:extLst>
          </p:nvPr>
        </p:nvGraphicFramePr>
        <p:xfrm>
          <a:off x="5724128" y="2017936"/>
          <a:ext cx="3240360" cy="1483360"/>
        </p:xfrm>
        <a:graphic>
          <a:graphicData uri="http://schemas.openxmlformats.org/drawingml/2006/table">
            <a:tbl>
              <a:tblPr firstRow="1" bandRow="1">
                <a:tableStyleId>{073A0DAA-6AF3-43AB-8588-CEC1D06C72B9}</a:tableStyleId>
              </a:tblPr>
              <a:tblGrid>
                <a:gridCol w="1620180"/>
                <a:gridCol w="1620180"/>
              </a:tblGrid>
              <a:tr h="370840">
                <a:tc>
                  <a:txBody>
                    <a:bodyPr/>
                    <a:lstStyle/>
                    <a:p>
                      <a:pPr algn="ctr"/>
                      <a:r>
                        <a:rPr lang="en-US" dirty="0" smtClean="0"/>
                        <a:t>Estimation</a:t>
                      </a:r>
                      <a:endParaRPr lang="en-GB" dirty="0"/>
                    </a:p>
                  </a:txBody>
                  <a:tcPr/>
                </a:tc>
                <a:tc>
                  <a:txBody>
                    <a:bodyPr/>
                    <a:lstStyle/>
                    <a:p>
                      <a:pPr algn="ctr"/>
                      <a:r>
                        <a:rPr lang="en-US" dirty="0" err="1" smtClean="0"/>
                        <a:t>Z</a:t>
                      </a:r>
                      <a:r>
                        <a:rPr lang="en-US" baseline="-25000" dirty="0" err="1" smtClean="0"/>
                        <a:t>eff</a:t>
                      </a:r>
                      <a:endParaRPr lang="en-GB" baseline="-25000" dirty="0"/>
                    </a:p>
                  </a:txBody>
                  <a:tcPr/>
                </a:tc>
              </a:tr>
              <a:tr h="370840">
                <a:tc>
                  <a:txBody>
                    <a:bodyPr/>
                    <a:lstStyle/>
                    <a:p>
                      <a:pPr algn="ctr"/>
                      <a:r>
                        <a:rPr lang="en-US" dirty="0" err="1" smtClean="0"/>
                        <a:t>Tsutsui</a:t>
                      </a:r>
                      <a:endParaRPr lang="en-GB" dirty="0"/>
                    </a:p>
                  </a:txBody>
                  <a:tcPr/>
                </a:tc>
                <a:tc>
                  <a:txBody>
                    <a:bodyPr/>
                    <a:lstStyle/>
                    <a:p>
                      <a:pPr algn="ctr"/>
                      <a:r>
                        <a:rPr lang="en-US" dirty="0" smtClean="0"/>
                        <a:t>-1.6M</a:t>
                      </a:r>
                      <a:r>
                        <a:rPr lang="el-GR" dirty="0" smtClean="0"/>
                        <a:t>Ω</a:t>
                      </a:r>
                      <a:endParaRPr lang="en-GB" dirty="0"/>
                    </a:p>
                  </a:txBody>
                  <a:tcPr/>
                </a:tc>
              </a:tr>
              <a:tr h="370840">
                <a:tc>
                  <a:txBody>
                    <a:bodyPr/>
                    <a:lstStyle/>
                    <a:p>
                      <a:pPr algn="ctr"/>
                      <a:r>
                        <a:rPr lang="en-US" dirty="0" smtClean="0"/>
                        <a:t>Advanced</a:t>
                      </a:r>
                      <a:endParaRPr lang="en-GB" dirty="0"/>
                    </a:p>
                  </a:txBody>
                  <a:tcPr/>
                </a:tc>
                <a:tc>
                  <a:txBody>
                    <a:bodyPr/>
                    <a:lstStyle/>
                    <a:p>
                      <a:pPr algn="ctr"/>
                      <a:r>
                        <a:rPr lang="en-US" dirty="0" smtClean="0"/>
                        <a:t>+0.8M</a:t>
                      </a:r>
                      <a:r>
                        <a:rPr lang="el-GR" dirty="0" smtClean="0"/>
                        <a:t>Ω</a:t>
                      </a:r>
                      <a:endParaRPr lang="en-GB" dirty="0"/>
                    </a:p>
                  </a:txBody>
                  <a:tcPr/>
                </a:tc>
              </a:tr>
              <a:tr h="370840">
                <a:tc>
                  <a:txBody>
                    <a:bodyPr/>
                    <a:lstStyle/>
                    <a:p>
                      <a:pPr algn="ctr"/>
                      <a:r>
                        <a:rPr lang="en-US" dirty="0" smtClean="0"/>
                        <a:t>Measurements</a:t>
                      </a:r>
                      <a:endParaRPr lang="en-GB" dirty="0"/>
                    </a:p>
                  </a:txBody>
                  <a:tcPr/>
                </a:tc>
                <a:tc>
                  <a:txBody>
                    <a:bodyPr/>
                    <a:lstStyle/>
                    <a:p>
                      <a:pPr algn="ctr"/>
                      <a:r>
                        <a:rPr lang="en-US" dirty="0" smtClean="0"/>
                        <a:t>-0.4M</a:t>
                      </a:r>
                      <a:r>
                        <a:rPr lang="el-GR" dirty="0" smtClean="0"/>
                        <a:t>Ω</a:t>
                      </a:r>
                      <a:endParaRPr lang="en-GB" dirty="0"/>
                    </a:p>
                  </a:txBody>
                  <a:tcPr/>
                </a:tc>
              </a:tr>
            </a:tbl>
          </a:graphicData>
        </a:graphic>
      </p:graphicFrame>
    </p:spTree>
    <p:extLst>
      <p:ext uri="{BB962C8B-B14F-4D97-AF65-F5344CB8AC3E}">
        <p14:creationId xmlns:p14="http://schemas.microsoft.com/office/powerpoint/2010/main" val="3427193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clrChange>
              <a:clrFrom>
                <a:srgbClr val="CCCCCC"/>
              </a:clrFrom>
              <a:clrTo>
                <a:srgbClr val="CCCCCC">
                  <a:alpha val="0"/>
                </a:srgbClr>
              </a:clrTo>
            </a:clrChange>
            <a:extLst>
              <a:ext uri="{28A0092B-C50C-407E-A947-70E740481C1C}">
                <a14:useLocalDpi xmlns:a14="http://schemas.microsoft.com/office/drawing/2010/main" val="0"/>
              </a:ext>
            </a:extLst>
          </a:blip>
          <a:srcRect r="14439"/>
          <a:stretch>
            <a:fillRect/>
          </a:stretch>
        </p:blipFill>
        <p:spPr bwMode="auto">
          <a:xfrm>
            <a:off x="-36512" y="1268760"/>
            <a:ext cx="3821599" cy="270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p:cNvSpPr>
            <a:spLocks noChangeArrowheads="1"/>
          </p:cNvSpPr>
          <p:nvPr/>
        </p:nvSpPr>
        <p:spPr bwMode="auto">
          <a:xfrm>
            <a:off x="1" y="1"/>
            <a:ext cx="9144000" cy="914400"/>
          </a:xfrm>
          <a:prstGeom prst="roundRect">
            <a:avLst>
              <a:gd name="adj" fmla="val 125"/>
            </a:avLst>
          </a:prstGeom>
          <a:solidFill>
            <a:srgbClr val="004A4A"/>
          </a:solidFill>
          <a:ln w="9525">
            <a:solidFill>
              <a:srgbClr val="000000"/>
            </a:solidFill>
            <a:round/>
            <a:headEnd/>
            <a:tailEnd/>
          </a:ln>
          <a:effectLst/>
        </p:spPr>
        <p:txBody>
          <a:bodyPr wrap="none" anchor="ctr"/>
          <a:lstStyle/>
          <a:p>
            <a:pPr algn="ctr"/>
            <a:r>
              <a:rPr lang="en-US" sz="2000" b="1" dirty="0" smtClean="0">
                <a:solidFill>
                  <a:schemeClr val="bg1"/>
                </a:solidFill>
                <a:latin typeface="Times New Roman" pitchFamily="18" charset="0"/>
                <a:cs typeface="Times New Roman" pitchFamily="18" charset="0"/>
              </a:rPr>
              <a:t>Localization: MOPOS issues </a:t>
            </a:r>
            <a:r>
              <a:rPr lang="en-US" sz="2000" b="1" dirty="0">
                <a:solidFill>
                  <a:schemeClr val="bg1"/>
                </a:solidFill>
                <a:latin typeface="Times New Roman" pitchFamily="18" charset="0"/>
                <a:cs typeface="Times New Roman" pitchFamily="18" charset="0"/>
              </a:rPr>
              <a:t>during </a:t>
            </a:r>
            <a:r>
              <a:rPr lang="en-US" sz="2000" b="1" dirty="0" smtClean="0">
                <a:solidFill>
                  <a:schemeClr val="bg1"/>
                </a:solidFill>
                <a:latin typeface="Times New Roman" pitchFamily="18" charset="0"/>
                <a:cs typeface="Times New Roman" pitchFamily="18" charset="0"/>
              </a:rPr>
              <a:t>the 27/10/2011 MD</a:t>
            </a:r>
          </a:p>
        </p:txBody>
      </p:sp>
      <p:sp>
        <p:nvSpPr>
          <p:cNvPr id="3" name="TextBox 2"/>
          <p:cNvSpPr txBox="1"/>
          <p:nvPr/>
        </p:nvSpPr>
        <p:spPr>
          <a:xfrm>
            <a:off x="295545" y="4797152"/>
            <a:ext cx="8552912" cy="923330"/>
          </a:xfrm>
          <a:prstGeom prst="rect">
            <a:avLst/>
          </a:prstGeom>
          <a:noFill/>
        </p:spPr>
        <p:txBody>
          <a:bodyPr wrap="square" rtlCol="0">
            <a:spAutoFit/>
          </a:bodyPr>
          <a:lstStyle/>
          <a:p>
            <a:pPr marL="285750" indent="-285750">
              <a:buFont typeface="Arial" pitchFamily="34" charset="0"/>
              <a:buChar char="•"/>
            </a:pPr>
            <a:r>
              <a:rPr lang="en-US" dirty="0" smtClean="0"/>
              <a:t>We had 2-3 BPMs offline and 15-17 BPMs not working properly. </a:t>
            </a:r>
          </a:p>
          <a:p>
            <a:pPr marL="285750" indent="-285750">
              <a:buFont typeface="Arial" pitchFamily="34" charset="0"/>
              <a:buChar char="•"/>
            </a:pPr>
            <a:r>
              <a:rPr lang="en-US" dirty="0" smtClean="0"/>
              <a:t>80% were working, but the level of noise is not acceptable for a clean phase reconstruction.</a:t>
            </a:r>
          </a:p>
        </p:txBody>
      </p:sp>
      <p:pic>
        <p:nvPicPr>
          <p:cNvPr id="7" name="Picture 2"/>
          <p:cNvPicPr>
            <a:picLocks noChangeAspect="1" noChangeArrowheads="1"/>
          </p:cNvPicPr>
          <p:nvPr/>
        </p:nvPicPr>
        <p:blipFill>
          <a:blip r:embed="rId5" cstate="print">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3850522" y="1202057"/>
            <a:ext cx="540199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5" cstate="print">
            <a:clrChange>
              <a:clrFrom>
                <a:srgbClr val="CCCCCC"/>
              </a:clrFrom>
              <a:clrTo>
                <a:srgbClr val="CCCCCC">
                  <a:alpha val="0"/>
                </a:srgbClr>
              </a:clrTo>
            </a:clrChange>
            <a:extLst>
              <a:ext uri="{28A0092B-C50C-407E-A947-70E740481C1C}">
                <a14:useLocalDpi xmlns:a14="http://schemas.microsoft.com/office/drawing/2010/main" val="0"/>
              </a:ext>
            </a:extLst>
          </a:blip>
          <a:srcRect l="80955" t="35281" r="4201" b="41857"/>
          <a:stretch/>
        </p:blipFill>
        <p:spPr bwMode="auto">
          <a:xfrm>
            <a:off x="7511064" y="2301693"/>
            <a:ext cx="1531492" cy="11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9512" y="908720"/>
            <a:ext cx="3929794" cy="369332"/>
          </a:xfrm>
          <a:prstGeom prst="rect">
            <a:avLst/>
          </a:prstGeom>
          <a:noFill/>
        </p:spPr>
        <p:txBody>
          <a:bodyPr wrap="none" rtlCol="0">
            <a:spAutoFit/>
          </a:bodyPr>
          <a:lstStyle/>
          <a:p>
            <a:r>
              <a:rPr lang="en-US" dirty="0" smtClean="0"/>
              <a:t>Example of a trace from an SPS shoebox</a:t>
            </a:r>
            <a:endParaRPr lang="en-US" dirty="0"/>
          </a:p>
        </p:txBody>
      </p:sp>
      <p:sp>
        <p:nvSpPr>
          <p:cNvPr id="11" name="TextBox 10"/>
          <p:cNvSpPr txBox="1"/>
          <p:nvPr/>
        </p:nvSpPr>
        <p:spPr>
          <a:xfrm>
            <a:off x="4644008" y="908720"/>
            <a:ext cx="4102470" cy="369332"/>
          </a:xfrm>
          <a:prstGeom prst="rect">
            <a:avLst/>
          </a:prstGeom>
          <a:noFill/>
        </p:spPr>
        <p:txBody>
          <a:bodyPr wrap="none" rtlCol="0">
            <a:spAutoFit/>
          </a:bodyPr>
          <a:lstStyle/>
          <a:p>
            <a:r>
              <a:rPr lang="en-US" dirty="0" smtClean="0"/>
              <a:t>Statistics of operating BPMs (27/10/2011)</a:t>
            </a:r>
            <a:endParaRPr lang="en-US" dirty="0"/>
          </a:p>
        </p:txBody>
      </p:sp>
      <p:sp>
        <p:nvSpPr>
          <p:cNvPr id="12" name="TextBox 11"/>
          <p:cNvSpPr txBox="1"/>
          <p:nvPr/>
        </p:nvSpPr>
        <p:spPr>
          <a:xfrm rot="16200000">
            <a:off x="3269122" y="2670110"/>
            <a:ext cx="1428596" cy="307777"/>
          </a:xfrm>
          <a:prstGeom prst="rect">
            <a:avLst/>
          </a:prstGeom>
          <a:noFill/>
        </p:spPr>
        <p:txBody>
          <a:bodyPr wrap="none" rtlCol="0">
            <a:spAutoFit/>
          </a:bodyPr>
          <a:lstStyle/>
          <a:p>
            <a:r>
              <a:rPr lang="en-US" sz="1400" dirty="0" smtClean="0"/>
              <a:t>Number of BPMs</a:t>
            </a:r>
            <a:endParaRPr lang="en-US" sz="1400" dirty="0"/>
          </a:p>
        </p:txBody>
      </p:sp>
      <p:sp>
        <p:nvSpPr>
          <p:cNvPr id="13" name="TextBox 12"/>
          <p:cNvSpPr txBox="1"/>
          <p:nvPr/>
        </p:nvSpPr>
        <p:spPr>
          <a:xfrm>
            <a:off x="467544" y="4005064"/>
            <a:ext cx="3307957" cy="369332"/>
          </a:xfrm>
          <a:prstGeom prst="rect">
            <a:avLst/>
          </a:prstGeom>
          <a:noFill/>
        </p:spPr>
        <p:txBody>
          <a:bodyPr wrap="none" rtlCol="0">
            <a:spAutoFit/>
          </a:bodyPr>
          <a:lstStyle/>
          <a:p>
            <a:r>
              <a:rPr lang="en-US" dirty="0" smtClean="0">
                <a:sym typeface="Wingdings" pitchFamily="2" charset="2"/>
              </a:rPr>
              <a:t> </a:t>
            </a:r>
            <a:r>
              <a:rPr lang="en-US" dirty="0" smtClean="0"/>
              <a:t>Noisy signal… but “good” BPM</a:t>
            </a:r>
            <a:endParaRPr lang="en-US" dirty="0"/>
          </a:p>
        </p:txBody>
      </p:sp>
      <p:sp>
        <p:nvSpPr>
          <p:cNvPr id="14" name="TextBox 13"/>
          <p:cNvSpPr txBox="1"/>
          <p:nvPr/>
        </p:nvSpPr>
        <p:spPr>
          <a:xfrm>
            <a:off x="5752264" y="4293096"/>
            <a:ext cx="1880643" cy="307777"/>
          </a:xfrm>
          <a:prstGeom prst="rect">
            <a:avLst/>
          </a:prstGeom>
          <a:solidFill>
            <a:schemeClr val="bg1"/>
          </a:solidFill>
        </p:spPr>
        <p:txBody>
          <a:bodyPr wrap="none" rtlCol="0">
            <a:spAutoFit/>
          </a:bodyPr>
          <a:lstStyle/>
          <a:p>
            <a:r>
              <a:rPr lang="en-US" sz="1400" dirty="0" smtClean="0"/>
              <a:t>Number of acquisitions</a:t>
            </a:r>
            <a:endParaRPr lang="en-US" sz="1400" dirty="0"/>
          </a:p>
        </p:txBody>
      </p:sp>
    </p:spTree>
    <p:extLst>
      <p:ext uri="{BB962C8B-B14F-4D97-AF65-F5344CB8AC3E}">
        <p14:creationId xmlns:p14="http://schemas.microsoft.com/office/powerpoint/2010/main" val="13904409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58" descr="Machine generated alternative text: ....&#10;. .&#10;+ * :&#10;I I&#10;.;.&#10;+1&#10;. .&#10;• :&#10;+ .:&#10;..&#10;j.&#10;1&#10;. "/>
          <p:cNvPicPr>
            <a:picLocks noChangeAspect="1" noChangeArrowheads="1"/>
          </p:cNvPicPr>
          <p:nvPr/>
        </p:nvPicPr>
        <p:blipFill>
          <a:blip r:embed="rId4" cstate="print">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78164" y="1268760"/>
            <a:ext cx="8377769" cy="295993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p:cNvSpPr>
            <a:spLocks noChangeArrowheads="1"/>
          </p:cNvSpPr>
          <p:nvPr/>
        </p:nvSpPr>
        <p:spPr bwMode="auto">
          <a:xfrm>
            <a:off x="1" y="1"/>
            <a:ext cx="9144000" cy="914400"/>
          </a:xfrm>
          <a:prstGeom prst="roundRect">
            <a:avLst>
              <a:gd name="adj" fmla="val 125"/>
            </a:avLst>
          </a:prstGeom>
          <a:solidFill>
            <a:srgbClr val="004A4A"/>
          </a:solidFill>
          <a:ln w="9525">
            <a:solidFill>
              <a:srgbClr val="000000"/>
            </a:solidFill>
            <a:round/>
            <a:headEnd/>
            <a:tailEnd/>
          </a:ln>
          <a:effectLst/>
        </p:spPr>
        <p:txBody>
          <a:bodyPr wrap="none" anchor="ctr"/>
          <a:lstStyle/>
          <a:p>
            <a:pPr algn="ctr"/>
            <a:r>
              <a:rPr lang="en-US" sz="2000" b="1" dirty="0" smtClean="0">
                <a:solidFill>
                  <a:schemeClr val="bg1"/>
                </a:solidFill>
                <a:latin typeface="Times New Roman" pitchFamily="18" charset="0"/>
                <a:cs typeface="Times New Roman" pitchFamily="18" charset="0"/>
              </a:rPr>
              <a:t>Localization: phase reconstruction</a:t>
            </a:r>
          </a:p>
        </p:txBody>
      </p:sp>
      <p:sp>
        <p:nvSpPr>
          <p:cNvPr id="2" name="TextBox 1"/>
          <p:cNvSpPr txBox="1"/>
          <p:nvPr/>
        </p:nvSpPr>
        <p:spPr>
          <a:xfrm>
            <a:off x="611560" y="4228053"/>
            <a:ext cx="7920880" cy="2585323"/>
          </a:xfrm>
          <a:prstGeom prst="rect">
            <a:avLst/>
          </a:prstGeom>
          <a:noFill/>
        </p:spPr>
        <p:txBody>
          <a:bodyPr wrap="square" rtlCol="0">
            <a:spAutoFit/>
          </a:bodyPr>
          <a:lstStyle/>
          <a:p>
            <a:r>
              <a:rPr lang="en-US" dirty="0" smtClean="0"/>
              <a:t>The measured </a:t>
            </a:r>
            <a:r>
              <a:rPr lang="en-US" dirty="0" smtClean="0">
                <a:latin typeface="Times New Roman"/>
                <a:cs typeface="Times New Roman"/>
              </a:rPr>
              <a:t>∆</a:t>
            </a:r>
            <a:r>
              <a:rPr lang="en-US" dirty="0" smtClean="0">
                <a:latin typeface="Times New Roman"/>
                <a:cs typeface="Times New Roman"/>
                <a:sym typeface="Symbol"/>
              </a:rPr>
              <a:t> exceed sometimes even the tune shift! This is a problem either from the phase reconstruction side (unwrapping around MADX phase model) or from the signal itself. </a:t>
            </a:r>
          </a:p>
          <a:p>
            <a:endParaRPr lang="en-US" dirty="0" smtClean="0">
              <a:latin typeface="Times New Roman"/>
              <a:cs typeface="Times New Roman"/>
              <a:sym typeface="Symbol"/>
            </a:endParaRPr>
          </a:p>
          <a:p>
            <a:r>
              <a:rPr lang="en-US" dirty="0" smtClean="0">
                <a:latin typeface="Times New Roman"/>
                <a:cs typeface="Times New Roman"/>
                <a:sym typeface="Symbol"/>
              </a:rPr>
              <a:t>In both cases an analysis of accuracy and error propagation was never done (to my knowledge) and has to be done in order to assess limits either in BPM resolution, number of Turns to be recorded, SNR (i.e. intensity range, bunch length and kick amplitude to be used).</a:t>
            </a:r>
          </a:p>
          <a:p>
            <a:r>
              <a:rPr lang="en-US" dirty="0" smtClean="0">
                <a:latin typeface="Times New Roman"/>
                <a:cs typeface="Times New Roman"/>
                <a:sym typeface="Wingdings" pitchFamily="2" charset="2"/>
              </a:rPr>
              <a:t> More work needed, in strong collaboration with BI (C. Boccard, J. Albertone) </a:t>
            </a:r>
            <a:endParaRPr lang="en-US" dirty="0" smtClean="0">
              <a:latin typeface="Times New Roman"/>
              <a:cs typeface="Times New Roman"/>
              <a:sym typeface="Symbol"/>
            </a:endParaRPr>
          </a:p>
        </p:txBody>
      </p:sp>
      <p:sp>
        <p:nvSpPr>
          <p:cNvPr id="7" name="Rectangle 6"/>
          <p:cNvSpPr/>
          <p:nvPr/>
        </p:nvSpPr>
        <p:spPr>
          <a:xfrm>
            <a:off x="1530423" y="980728"/>
            <a:ext cx="6858001" cy="307777"/>
          </a:xfrm>
          <a:prstGeom prst="rect">
            <a:avLst/>
          </a:prstGeom>
        </p:spPr>
        <p:txBody>
          <a:bodyPr wrap="square">
            <a:spAutoFit/>
          </a:bodyPr>
          <a:lstStyle/>
          <a:p>
            <a:r>
              <a:rPr lang="en-US" sz="1400" dirty="0" smtClean="0"/>
              <a:t>Difference of phase advance with respect to the MADX model</a:t>
            </a:r>
            <a:endParaRPr lang="en-GB" sz="1400" dirty="0"/>
          </a:p>
        </p:txBody>
      </p:sp>
    </p:spTree>
    <p:extLst>
      <p:ext uri="{BB962C8B-B14F-4D97-AF65-F5344CB8AC3E}">
        <p14:creationId xmlns:p14="http://schemas.microsoft.com/office/powerpoint/2010/main" val="1010387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AutoShape 5"/>
          <p:cNvSpPr>
            <a:spLocks noChangeArrowheads="1"/>
          </p:cNvSpPr>
          <p:nvPr/>
        </p:nvSpPr>
        <p:spPr bwMode="auto">
          <a:xfrm>
            <a:off x="1" y="1"/>
            <a:ext cx="9144000" cy="914400"/>
          </a:xfrm>
          <a:prstGeom prst="roundRect">
            <a:avLst>
              <a:gd name="adj" fmla="val 125"/>
            </a:avLst>
          </a:prstGeom>
          <a:solidFill>
            <a:srgbClr val="004A4A"/>
          </a:solidFill>
          <a:ln w="9525">
            <a:solidFill>
              <a:srgbClr val="000000"/>
            </a:solidFill>
            <a:round/>
            <a:headEnd/>
            <a:tailEnd/>
          </a:ln>
          <a:effectLst/>
        </p:spPr>
        <p:txBody>
          <a:bodyPr wrap="none" anchor="ctr"/>
          <a:lstStyle/>
          <a:p>
            <a:pPr algn="ctr"/>
            <a:r>
              <a:rPr lang="en-US" sz="2000" b="1" dirty="0" smtClean="0">
                <a:solidFill>
                  <a:schemeClr val="bg1"/>
                </a:solidFill>
                <a:latin typeface="Times New Roman" pitchFamily="18" charset="0"/>
                <a:cs typeface="Times New Roman" pitchFamily="18" charset="0"/>
              </a:rPr>
              <a:t>Conclusions and Next plans</a:t>
            </a:r>
          </a:p>
        </p:txBody>
      </p:sp>
      <p:sp>
        <p:nvSpPr>
          <p:cNvPr id="4" name="TextBox 3"/>
          <p:cNvSpPr txBox="1"/>
          <p:nvPr/>
        </p:nvSpPr>
        <p:spPr>
          <a:xfrm>
            <a:off x="323528" y="1052736"/>
            <a:ext cx="8568952" cy="5078313"/>
          </a:xfrm>
          <a:prstGeom prst="rect">
            <a:avLst/>
          </a:prstGeom>
          <a:noFill/>
        </p:spPr>
        <p:txBody>
          <a:bodyPr wrap="square" rtlCol="0">
            <a:spAutoFit/>
          </a:bodyPr>
          <a:lstStyle/>
          <a:p>
            <a:pPr marL="285750" indent="-285750">
              <a:buFont typeface="Arial" pitchFamily="34" charset="0"/>
              <a:buChar char="•"/>
            </a:pPr>
            <a:r>
              <a:rPr lang="en-US" dirty="0" smtClean="0"/>
              <a:t>The </a:t>
            </a:r>
            <a:r>
              <a:rPr lang="en-US" b="1" dirty="0">
                <a:solidFill>
                  <a:schemeClr val="accent5">
                    <a:lumMod val="50000"/>
                  </a:schemeClr>
                </a:solidFill>
              </a:rPr>
              <a:t>resistive wall </a:t>
            </a:r>
            <a:r>
              <a:rPr lang="en-US" dirty="0" smtClean="0"/>
              <a:t>impedance agrees with the one calculated in the past for both optics Q20 and Q26. </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The </a:t>
            </a:r>
            <a:r>
              <a:rPr lang="en-US" b="1" dirty="0" smtClean="0">
                <a:solidFill>
                  <a:schemeClr val="accent5">
                    <a:lumMod val="50000"/>
                  </a:schemeClr>
                </a:solidFill>
              </a:rPr>
              <a:t>kickers </a:t>
            </a:r>
            <a:r>
              <a:rPr lang="en-US" dirty="0" smtClean="0"/>
              <a:t>impedance seems to be worse in Q26 than Q20 but, for different optics,  comparisons should now be done on tune shifts. </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a:t>
            </a:r>
            <a:r>
              <a:rPr lang="en-US" b="1" dirty="0">
                <a:solidFill>
                  <a:schemeClr val="accent5">
                    <a:lumMod val="50000"/>
                  </a:schemeClr>
                </a:solidFill>
              </a:rPr>
              <a:t>horizontal tune shift </a:t>
            </a:r>
            <a:r>
              <a:rPr lang="en-US" dirty="0" smtClean="0"/>
              <a:t>do not match our predictions with theory. Crosschecks  with </a:t>
            </a:r>
            <a:r>
              <a:rPr lang="en-US" dirty="0" err="1" smtClean="0"/>
              <a:t>headtail</a:t>
            </a:r>
            <a:r>
              <a:rPr lang="en-US" dirty="0" smtClean="0"/>
              <a:t> simulations are ongoing.</a:t>
            </a:r>
            <a:br>
              <a:rPr lang="en-US" dirty="0" smtClean="0"/>
            </a:br>
            <a:endParaRPr lang="en-US" dirty="0"/>
          </a:p>
          <a:p>
            <a:pPr marL="285750" indent="-285750">
              <a:buFont typeface="Arial" pitchFamily="34" charset="0"/>
              <a:buChar char="•"/>
            </a:pPr>
            <a:r>
              <a:rPr lang="en-US" dirty="0" smtClean="0"/>
              <a:t>The </a:t>
            </a:r>
            <a:r>
              <a:rPr lang="en-US" b="1" dirty="0">
                <a:solidFill>
                  <a:schemeClr val="accent5">
                    <a:lumMod val="50000"/>
                  </a:schemeClr>
                </a:solidFill>
              </a:rPr>
              <a:t>vertical tune shift </a:t>
            </a:r>
            <a:r>
              <a:rPr lang="en-US" dirty="0" smtClean="0"/>
              <a:t>shows that the situation has been quite stable (within 15%) since 2007. We plan to repeat the measurement with shorter bunches to cover more impedance spectrum</a:t>
            </a:r>
          </a:p>
          <a:p>
            <a:pPr marL="285750" indent="-285750">
              <a:buFont typeface="Arial" pitchFamily="34" charset="0"/>
              <a:buChar char="•"/>
            </a:pPr>
            <a:endParaRPr lang="en-US" dirty="0"/>
          </a:p>
          <a:p>
            <a:pPr marL="285750" indent="-285750">
              <a:buFont typeface="Arial" pitchFamily="34" charset="0"/>
              <a:buChar char="•"/>
            </a:pPr>
            <a:r>
              <a:rPr lang="en-US" dirty="0" smtClean="0"/>
              <a:t>The </a:t>
            </a:r>
            <a:r>
              <a:rPr lang="en-US" b="1" dirty="0" smtClean="0">
                <a:solidFill>
                  <a:schemeClr val="accent5">
                    <a:lumMod val="50000"/>
                  </a:schemeClr>
                </a:solidFill>
              </a:rPr>
              <a:t>localization</a:t>
            </a:r>
            <a:r>
              <a:rPr lang="en-US" dirty="0" smtClean="0"/>
              <a:t> algorithm needs to be analyzed more deeply. A working point as to be defined  in terms of SNR, </a:t>
            </a:r>
            <a:r>
              <a:rPr lang="en-US" dirty="0" err="1" smtClean="0"/>
              <a:t>Nturns</a:t>
            </a:r>
            <a:r>
              <a:rPr lang="en-US" dirty="0" smtClean="0"/>
              <a:t>, Intensity, Bunch length, BPM resolution, #of BPMs </a:t>
            </a:r>
            <a:r>
              <a:rPr lang="en-US" dirty="0" err="1" smtClean="0"/>
              <a:t>Vs</a:t>
            </a:r>
            <a:r>
              <a:rPr lang="en-US" dirty="0" smtClean="0"/>
              <a:t> reconstructed position.</a:t>
            </a:r>
          </a:p>
          <a:p>
            <a:r>
              <a:rPr lang="en-US" dirty="0" smtClean="0"/>
              <a:t>    1- MD with BI colleagues to get the best out of the MOPOS is foreseen for the next days</a:t>
            </a:r>
          </a:p>
          <a:p>
            <a:r>
              <a:rPr lang="en-US" dirty="0" smtClean="0"/>
              <a:t>    2- MD in PS where the orbit BPM system is newer.</a:t>
            </a:r>
            <a:endParaRPr lang="en-GB" dirty="0"/>
          </a:p>
        </p:txBody>
      </p:sp>
    </p:spTree>
    <p:extLst>
      <p:ext uri="{BB962C8B-B14F-4D97-AF65-F5344CB8AC3E}">
        <p14:creationId xmlns:p14="http://schemas.microsoft.com/office/powerpoint/2010/main" val="990685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1226</TotalTime>
  <Words>730</Words>
  <Application>Microsoft Office PowerPoint</Application>
  <PresentationFormat>On-screen Show (4:3)</PresentationFormat>
  <Paragraphs>130</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Nicolo Biancacci</dc:creator>
  <cp:lastModifiedBy>Nicolo Biancacci</cp:lastModifiedBy>
  <cp:revision>53</cp:revision>
  <dcterms:created xsi:type="dcterms:W3CDTF">2012-04-25T16:24:42Z</dcterms:created>
  <dcterms:modified xsi:type="dcterms:W3CDTF">2012-04-28T20:39:40Z</dcterms:modified>
</cp:coreProperties>
</file>