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38.xml" ContentType="application/vnd.openxmlformats-officedocument.presentationml.slide+xml"/>
  <Default Extension="gif" ContentType="image/gi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0"/>
  </p:notesMasterIdLst>
  <p:sldIdLst>
    <p:sldId id="287" r:id="rId2"/>
    <p:sldId id="264" r:id="rId3"/>
    <p:sldId id="312" r:id="rId4"/>
    <p:sldId id="288" r:id="rId5"/>
    <p:sldId id="279" r:id="rId6"/>
    <p:sldId id="289" r:id="rId7"/>
    <p:sldId id="296" r:id="rId8"/>
    <p:sldId id="311" r:id="rId9"/>
    <p:sldId id="294" r:id="rId10"/>
    <p:sldId id="295" r:id="rId11"/>
    <p:sldId id="290" r:id="rId12"/>
    <p:sldId id="291" r:id="rId13"/>
    <p:sldId id="292" r:id="rId14"/>
    <p:sldId id="293" r:id="rId15"/>
    <p:sldId id="298" r:id="rId16"/>
    <p:sldId id="297" r:id="rId17"/>
    <p:sldId id="308" r:id="rId18"/>
    <p:sldId id="310" r:id="rId19"/>
    <p:sldId id="285" r:id="rId20"/>
    <p:sldId id="273" r:id="rId21"/>
    <p:sldId id="274" r:id="rId22"/>
    <p:sldId id="276" r:id="rId23"/>
    <p:sldId id="275" r:id="rId24"/>
    <p:sldId id="271" r:id="rId25"/>
    <p:sldId id="278" r:id="rId26"/>
    <p:sldId id="277" r:id="rId27"/>
    <p:sldId id="313" r:id="rId28"/>
    <p:sldId id="281" r:id="rId29"/>
    <p:sldId id="283" r:id="rId30"/>
    <p:sldId id="284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  <a:srgbClr val="0000FF"/>
    <a:srgbClr val="FF33CC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327" autoAdjust="0"/>
    <p:restoredTop sz="95027" autoAdjust="0"/>
  </p:normalViewPr>
  <p:slideViewPr>
    <p:cSldViewPr>
      <p:cViewPr>
        <p:scale>
          <a:sx n="75" d="100"/>
          <a:sy n="75" d="100"/>
        </p:scale>
        <p:origin x="-1808" y="-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ableStyles" Target="tableStyle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esProps" Target="pres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heme" Target="theme/theme1.xml"/><Relationship Id="rId41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Integrated BCT [x10</a:t>
            </a:r>
            <a:r>
              <a:rPr lang="en-US" baseline="30000"/>
              <a:t>18 </a:t>
            </a:r>
            <a:r>
              <a:rPr lang="en-US"/>
              <a:t>p</a:t>
            </a:r>
            <a:r>
              <a:rPr lang="en-US" baseline="30000"/>
              <a:t>+</a:t>
            </a:r>
            <a:r>
              <a:rPr lang="en-US"/>
              <a:t> s]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Integrated BCT [p+ s]</c:v>
                </c:pt>
              </c:strCache>
            </c:strRef>
          </c:tx>
          <c:cat>
            <c:strRef>
              <c:f>Sheet1!$B$2:$B$4</c:f>
              <c:strCache>
                <c:ptCount val="3"/>
                <c:pt idx="0">
                  <c:v>2008 Scrubbing Run</c:v>
                </c:pt>
                <c:pt idx="1">
                  <c:v>2012 Before Scrubbing Run</c:v>
                </c:pt>
                <c:pt idx="2">
                  <c:v>2012 Scrubbing Run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1.8</c:v>
                </c:pt>
                <c:pt idx="1">
                  <c:v>1.03</c:v>
                </c:pt>
                <c:pt idx="2">
                  <c:v>1.1</c:v>
                </c:pt>
              </c:numCache>
            </c:numRef>
          </c:val>
        </c:ser>
        <c:axId val="607097688"/>
        <c:axId val="607100872"/>
      </c:barChart>
      <c:catAx>
        <c:axId val="607097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07100872"/>
        <c:crosses val="autoZero"/>
        <c:auto val="1"/>
        <c:lblAlgn val="ctr"/>
        <c:lblOffset val="100"/>
      </c:catAx>
      <c:valAx>
        <c:axId val="607100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07097688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E0F64-DA72-44F6-9C59-55D5B58358E3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D0FB2-8A34-46F8-9557-4F5B718DA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37A-673B-4B8E-B7A9-E83DC0AD4222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5A8-D118-4C47-9D9B-1CA8A16C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37A-673B-4B8E-B7A9-E83DC0AD4222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5A8-D118-4C47-9D9B-1CA8A16C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37A-673B-4B8E-B7A9-E83DC0AD4222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5A8-D118-4C47-9D9B-1CA8A16C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37A-673B-4B8E-B7A9-E83DC0AD4222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5A8-D118-4C47-9D9B-1CA8A16C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37A-673B-4B8E-B7A9-E83DC0AD4222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5A8-D118-4C47-9D9B-1CA8A16C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37A-673B-4B8E-B7A9-E83DC0AD4222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5A8-D118-4C47-9D9B-1CA8A16C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37A-673B-4B8E-B7A9-E83DC0AD4222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5A8-D118-4C47-9D9B-1CA8A16C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37A-673B-4B8E-B7A9-E83DC0AD4222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5A8-D118-4C47-9D9B-1CA8A16C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37A-673B-4B8E-B7A9-E83DC0AD4222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5A8-D118-4C47-9D9B-1CA8A16C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37A-673B-4B8E-B7A9-E83DC0AD4222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5A8-D118-4C47-9D9B-1CA8A16C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37A-673B-4B8E-B7A9-E83DC0AD4222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B5A8-D118-4C47-9D9B-1CA8A16C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C837A-673B-4B8E-B7A9-E83DC0AD4222}" type="datetimeFigureOut">
              <a:rPr lang="en-US" smtClean="0"/>
              <a:pPr/>
              <a:t>4/25/12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B5A8-D118-4C47-9D9B-1CA8A16C02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gif"/><Relationship Id="rId5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gif"/><Relationship Id="rId5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gif"/><Relationship Id="rId5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gif"/><Relationship Id="rId5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gif"/><Relationship Id="rId6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5" Type="http://schemas.openxmlformats.org/officeDocument/2006/relationships/image" Target="../media/image1.gif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6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gif"/><Relationship Id="rId5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gif"/><Relationship Id="rId6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gif"/><Relationship Id="rId5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image" Target="../media/image39.png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Relationship Id="rId5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5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gif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em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3.emf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emf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gif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gif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Relationship Id="rId5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5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0" y="2514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2012 SPS Scrubbing run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What has been done and a first look to the data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3657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H.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Bartosik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, G.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Iadarola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0" y="620130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LIU-SPS-BD meeting 26-04-2012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3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838200"/>
            <a:ext cx="10079038" cy="5237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886200" y="3443560"/>
            <a:ext cx="1676400" cy="170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on the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liner: 2012</a:t>
            </a:r>
          </a:p>
        </p:txBody>
      </p:sp>
      <p:sp>
        <p:nvSpPr>
          <p:cNvPr id="18" name="Oval 17"/>
          <p:cNvSpPr/>
          <p:nvPr/>
        </p:nvSpPr>
        <p:spPr>
          <a:xfrm>
            <a:off x="5257800" y="990600"/>
            <a:ext cx="1066800" cy="419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800600" y="6023739"/>
            <a:ext cx="1546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High intensity (1.8e11 ppb)</a:t>
            </a:r>
            <a:endParaRPr lang="en-GB" dirty="0"/>
          </a:p>
        </p:txBody>
      </p:sp>
      <p:cxnSp>
        <p:nvCxnSpPr>
          <p:cNvPr id="21" name="Straight Arrow Connector 19"/>
          <p:cNvCxnSpPr/>
          <p:nvPr/>
        </p:nvCxnSpPr>
        <p:spPr>
          <a:xfrm flipV="1">
            <a:off x="5562600" y="5181600"/>
            <a:ext cx="228600" cy="9144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0" y="914400"/>
            <a:ext cx="9677481" cy="502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on the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liner: a look to 2008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 l="13167" t="10761" r="72704" b="59199"/>
          <a:stretch>
            <a:fillRect/>
          </a:stretch>
        </p:blipFill>
        <p:spPr bwMode="auto">
          <a:xfrm>
            <a:off x="1219200" y="533400"/>
            <a:ext cx="1423988" cy="157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914400" y="2156460"/>
            <a:ext cx="749808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837" y="782637"/>
            <a:ext cx="10079037" cy="523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on the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liner: a look to 2008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3395662"/>
            <a:ext cx="1676400" cy="170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837" y="782637"/>
            <a:ext cx="10079037" cy="523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810000" y="3395662"/>
            <a:ext cx="1676400" cy="170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47800" y="17526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53400" y="24384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382000" y="1752600"/>
            <a:ext cx="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696200" y="1905000"/>
            <a:ext cx="70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~30%</a:t>
            </a:r>
            <a:endParaRPr lang="en-GB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447800" y="35814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153400" y="5257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82000" y="3581400"/>
            <a:ext cx="0" cy="1676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974516" y="4202668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x5</a:t>
            </a:r>
            <a:endParaRPr lang="en-GB" dirty="0"/>
          </a:p>
        </p:txBody>
      </p:sp>
      <p:sp>
        <p:nvSpPr>
          <p:cNvPr id="33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on the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liner: a look to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837" y="782637"/>
            <a:ext cx="10079037" cy="523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810000" y="3395662"/>
            <a:ext cx="1676400" cy="170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33400" y="1676400"/>
            <a:ext cx="990600" cy="3124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52400" y="5791200"/>
            <a:ext cx="275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First stage with 0.8e11 ppb</a:t>
            </a:r>
            <a:endParaRPr lang="en-GB" dirty="0"/>
          </a:p>
        </p:txBody>
      </p:sp>
      <p:cxnSp>
        <p:nvCxnSpPr>
          <p:cNvPr id="15" name="Straight Arrow Connector 19"/>
          <p:cNvCxnSpPr>
            <a:stCxn id="13" idx="0"/>
          </p:cNvCxnSpPr>
          <p:nvPr/>
        </p:nvCxnSpPr>
        <p:spPr>
          <a:xfrm flipH="1" flipV="1">
            <a:off x="1143000" y="4800600"/>
            <a:ext cx="386604" cy="9906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on the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liner: a look to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77837" y="782637"/>
            <a:ext cx="10079037" cy="523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810000" y="3395662"/>
            <a:ext cx="1676400" cy="170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800600" y="6248400"/>
            <a:ext cx="217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What happens here?</a:t>
            </a:r>
            <a:endParaRPr lang="en-GB" dirty="0"/>
          </a:p>
        </p:txBody>
      </p:sp>
      <p:cxnSp>
        <p:nvCxnSpPr>
          <p:cNvPr id="15" name="Straight Arrow Connector 19"/>
          <p:cNvCxnSpPr/>
          <p:nvPr/>
        </p:nvCxnSpPr>
        <p:spPr>
          <a:xfrm flipH="1" flipV="1">
            <a:off x="4800600" y="5334000"/>
            <a:ext cx="1219200" cy="9144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on the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liner: a look to 2008</a:t>
            </a:r>
          </a:p>
        </p:txBody>
      </p:sp>
      <p:cxnSp>
        <p:nvCxnSpPr>
          <p:cNvPr id="22" name="Straight Arrow Connector 19"/>
          <p:cNvCxnSpPr/>
          <p:nvPr/>
        </p:nvCxnSpPr>
        <p:spPr>
          <a:xfrm flipV="1">
            <a:off x="6019800" y="5334000"/>
            <a:ext cx="228600" cy="9144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810000" y="3395662"/>
            <a:ext cx="1676400" cy="170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on the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liner: 2012</a:t>
            </a:r>
          </a:p>
        </p:txBody>
      </p:sp>
      <p:graphicFrame>
        <p:nvGraphicFramePr>
          <p:cNvPr id="15" name="Chart 14"/>
          <p:cNvGraphicFramePr/>
          <p:nvPr/>
        </p:nvGraphicFramePr>
        <p:xfrm>
          <a:off x="790574" y="1571625"/>
          <a:ext cx="7562851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1676400" y="5181600"/>
            <a:ext cx="1546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B = 0.12T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39502" y="5193268"/>
            <a:ext cx="1546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B = 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4600" y="5181600"/>
            <a:ext cx="1546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B = 0.12T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Uncaptured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beam - 2008</a:t>
            </a:r>
          </a:p>
        </p:txBody>
      </p:sp>
      <p:pic>
        <p:nvPicPr>
          <p:cNvPr id="2050" name="Picture 2" descr="\\cern.ch\dfs\Users\g\giadarol\Documents\uncaptured_nokick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15" y="457200"/>
            <a:ext cx="9369370" cy="62169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7409515" y="1066800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liner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852952" y="3821668"/>
            <a:ext cx="1605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aC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coated liner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cern.ch\dfs\Users\g\giadarol\Documents\uncaptured_kick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01" y="457200"/>
            <a:ext cx="9326899" cy="6188398"/>
          </a:xfrm>
          <a:prstGeom prst="rect">
            <a:avLst/>
          </a:prstGeom>
          <a:noFill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Uncaptured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beam - 2008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2952" y="3749998"/>
            <a:ext cx="1605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aC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coated liner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409515" y="1082998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liner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819400" y="1066800"/>
            <a:ext cx="0" cy="4953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47800" y="697468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Kick out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uncaptured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beam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651909"/>
            <a:ext cx="4673600" cy="3505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6033"/>
          <a:stretch>
            <a:fillRect/>
          </a:stretch>
        </p:blipFill>
        <p:spPr bwMode="auto">
          <a:xfrm>
            <a:off x="4800600" y="1651909"/>
            <a:ext cx="4419600" cy="352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4673600" y="3810000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685800" y="13716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Raw data </a:t>
            </a:r>
            <a:endParaRPr lang="en-US" b="1" dirty="0"/>
          </a:p>
        </p:txBody>
      </p:sp>
      <p:sp>
        <p:nvSpPr>
          <p:cNvPr id="15" name="Rettangolo 14"/>
          <p:cNvSpPr/>
          <p:nvPr/>
        </p:nvSpPr>
        <p:spPr>
          <a:xfrm>
            <a:off x="5105400" y="13716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20MHz high pass filtered </a:t>
            </a:r>
            <a:endParaRPr lang="en-US" b="1" dirty="0"/>
          </a:p>
        </p:txBody>
      </p:sp>
      <p:sp>
        <p:nvSpPr>
          <p:cNvPr id="1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Shielded pick-up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Acknowledgement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4293" y="2438400"/>
            <a:ext cx="90997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Many thanks to:</a:t>
            </a:r>
          </a:p>
          <a:p>
            <a:pPr algn="ctr"/>
            <a:r>
              <a:rPr lang="en-US" sz="2400" b="1" dirty="0" err="1" smtClean="0">
                <a:solidFill>
                  <a:srgbClr val="1F497D"/>
                </a:solidFill>
              </a:rPr>
              <a:t>Theodoros</a:t>
            </a:r>
            <a:r>
              <a:rPr lang="en-US" sz="2400" b="1" dirty="0" smtClean="0">
                <a:solidFill>
                  <a:srgbClr val="1F497D"/>
                </a:solidFill>
              </a:rPr>
              <a:t> A., Thomas B., Fritz C., Stephan C. C., </a:t>
            </a:r>
            <a:r>
              <a:rPr lang="en-US" sz="2400" b="1" dirty="0" err="1" smtClean="0">
                <a:solidFill>
                  <a:srgbClr val="1F497D"/>
                </a:solidFill>
              </a:rPr>
              <a:t>Riccardo</a:t>
            </a:r>
            <a:r>
              <a:rPr lang="en-US" sz="2400" b="1" dirty="0" smtClean="0">
                <a:solidFill>
                  <a:srgbClr val="1F497D"/>
                </a:solidFill>
              </a:rPr>
              <a:t> D.M.,</a:t>
            </a:r>
          </a:p>
          <a:p>
            <a:pPr algn="ctr"/>
            <a:r>
              <a:rPr lang="en-US" sz="2400" b="1" dirty="0" smtClean="0">
                <a:solidFill>
                  <a:srgbClr val="1F497D"/>
                </a:solidFill>
              </a:rPr>
              <a:t> </a:t>
            </a:r>
            <a:r>
              <a:rPr lang="en-US" sz="2400" b="1" dirty="0" err="1" smtClean="0">
                <a:solidFill>
                  <a:srgbClr val="1F497D"/>
                </a:solidFill>
              </a:rPr>
              <a:t>Heiko</a:t>
            </a:r>
            <a:r>
              <a:rPr lang="en-US" sz="2400" b="1" dirty="0" smtClean="0">
                <a:solidFill>
                  <a:srgbClr val="1F497D"/>
                </a:solidFill>
              </a:rPr>
              <a:t> D., </a:t>
            </a:r>
            <a:r>
              <a:rPr lang="en-US" sz="2400" b="1" dirty="0" err="1" smtClean="0">
                <a:solidFill>
                  <a:srgbClr val="1F497D"/>
                </a:solidFill>
              </a:rPr>
              <a:t>Mounir</a:t>
            </a:r>
            <a:r>
              <a:rPr lang="en-US" sz="2400" b="1" dirty="0" smtClean="0">
                <a:solidFill>
                  <a:srgbClr val="1F497D"/>
                </a:solidFill>
              </a:rPr>
              <a:t> D. M., Juan E. M., </a:t>
            </a:r>
            <a:r>
              <a:rPr lang="en-US" sz="2400" b="1" dirty="0" err="1" smtClean="0">
                <a:solidFill>
                  <a:srgbClr val="1F497D"/>
                </a:solidFill>
              </a:rPr>
              <a:t>Silke</a:t>
            </a:r>
            <a:r>
              <a:rPr lang="en-US" sz="2400" b="1" dirty="0" smtClean="0">
                <a:solidFill>
                  <a:srgbClr val="1F497D"/>
                </a:solidFill>
              </a:rPr>
              <a:t> F., Fabio F., Steve H., Michael H., Wolfgang H., </a:t>
            </a:r>
            <a:r>
              <a:rPr lang="en-US" sz="2400" b="1" dirty="0" err="1" smtClean="0">
                <a:solidFill>
                  <a:srgbClr val="1F497D"/>
                </a:solidFill>
              </a:rPr>
              <a:t>Holger</a:t>
            </a:r>
            <a:r>
              <a:rPr lang="en-US" sz="2400" b="1" dirty="0" smtClean="0">
                <a:solidFill>
                  <a:srgbClr val="1F497D"/>
                </a:solidFill>
              </a:rPr>
              <a:t> N., </a:t>
            </a:r>
            <a:r>
              <a:rPr lang="en-US" sz="2400" b="1" dirty="0" err="1" smtClean="0">
                <a:solidFill>
                  <a:srgbClr val="1F497D"/>
                </a:solidFill>
              </a:rPr>
              <a:t>Yannis</a:t>
            </a:r>
            <a:r>
              <a:rPr lang="en-US" sz="2400" b="1" dirty="0" smtClean="0">
                <a:solidFill>
                  <a:srgbClr val="1F497D"/>
                </a:solidFill>
              </a:rPr>
              <a:t> P., Giovanni R., Benoit S., Elena S., Mauro T., Helga T., Adrian U., </a:t>
            </a:r>
            <a:r>
              <a:rPr lang="en-US" sz="2400" b="1" dirty="0" err="1" smtClean="0">
                <a:solidFill>
                  <a:srgbClr val="1F497D"/>
                </a:solidFill>
              </a:rPr>
              <a:t>Urs</a:t>
            </a:r>
            <a:r>
              <a:rPr lang="en-US" sz="2400" b="1" dirty="0" smtClean="0">
                <a:solidFill>
                  <a:srgbClr val="1F497D"/>
                </a:solidFill>
              </a:rPr>
              <a:t> W.</a:t>
            </a:r>
            <a:endParaRPr lang="en-US" sz="2400" b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Beam characteristics from PS – 25ns “nominal”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533400"/>
            <a:ext cx="5219700" cy="1409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990449"/>
            <a:ext cx="4572000" cy="48675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90448"/>
            <a:ext cx="4572000" cy="48675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48400" y="609600"/>
            <a:ext cx="4572000" cy="11613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~1.25e11p/b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εh~2.6μm / εv~2.3μm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ε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l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~0.3eVs/τ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l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~3.7ns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685800" y="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Beam characteristics end of flat bottom – 25ns “nominal”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 b="9168"/>
          <a:stretch>
            <a:fillRect/>
          </a:stretch>
        </p:blipFill>
        <p:spPr>
          <a:xfrm>
            <a:off x="0" y="1789316"/>
            <a:ext cx="6705600" cy="50686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4756" y="4191000"/>
            <a:ext cx="3946544" cy="2667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rcRect b="20455"/>
          <a:stretch>
            <a:fillRect/>
          </a:stretch>
        </p:blipFill>
        <p:spPr>
          <a:xfrm>
            <a:off x="5181600" y="1792594"/>
            <a:ext cx="3962400" cy="239840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47800" y="381000"/>
            <a:ext cx="4572000" cy="11792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Injected around 1.25e11p/b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ε</a:t>
            </a:r>
            <a:r>
              <a:rPr lang="en-US" sz="1700" baseline="-25000" dirty="0" smtClean="0">
                <a:solidFill>
                  <a:schemeClr val="tx2"/>
                </a:solidFill>
                <a:latin typeface="Calibri" pitchFamily="34" charset="0"/>
              </a:rPr>
              <a:t>h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~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2.9μm 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/ ε</a:t>
            </a:r>
            <a:r>
              <a:rPr lang="en-US" sz="1700" baseline="-25000" dirty="0" smtClean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~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3.0μm (WS519 at 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18s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ε</a:t>
            </a:r>
            <a:r>
              <a:rPr lang="en-US" sz="1700" baseline="-25000" dirty="0" smtClean="0">
                <a:solidFill>
                  <a:schemeClr val="tx2"/>
                </a:solidFill>
                <a:latin typeface="Calibri" pitchFamily="34" charset="0"/>
              </a:rPr>
              <a:t>h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~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2.5μm 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/ ε</a:t>
            </a:r>
            <a:r>
              <a:rPr lang="en-US" sz="1700" baseline="-25000" dirty="0" smtClean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~2.8μm 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WS416 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at 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11s)</a:t>
            </a:r>
            <a:endParaRPr lang="en-US" sz="17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Beam characteristics flat top – 25ns “nominal”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4001094"/>
            <a:ext cx="4114800" cy="2780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001094"/>
            <a:ext cx="4114800" cy="2780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762000"/>
            <a:ext cx="4111056" cy="27912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1054374"/>
            <a:ext cx="4572000" cy="25889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ε</a:t>
            </a:r>
            <a:r>
              <a:rPr lang="en-US" sz="1700" baseline="-25000" dirty="0" smtClean="0">
                <a:solidFill>
                  <a:schemeClr val="tx2"/>
                </a:solidFill>
                <a:latin typeface="Calibri" pitchFamily="34" charset="0"/>
              </a:rPr>
              <a:t>h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~3.0μm/ε</a:t>
            </a:r>
            <a:r>
              <a:rPr lang="en-US" sz="1700" baseline="-25000" dirty="0" smtClean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~2.9μm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 (WS519) after 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injection of first batch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ε</a:t>
            </a:r>
            <a:r>
              <a:rPr lang="en-US" sz="1700" baseline="-25000" dirty="0" smtClean="0">
                <a:solidFill>
                  <a:schemeClr val="tx2"/>
                </a:solidFill>
                <a:latin typeface="Calibri" pitchFamily="34" charset="0"/>
              </a:rPr>
              <a:t>h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~3.0μm/ε</a:t>
            </a:r>
            <a:r>
              <a:rPr lang="en-US" sz="1700" baseline="-25000" dirty="0" smtClean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~2.9μm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 (WS519) at 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flat top for 3 batches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Almost no blow-up along flat bottom and along the ramp?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Possible blow-up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 right at/after 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injection?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241800" y="5105400"/>
            <a:ext cx="6858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5283200" y="3606800"/>
            <a:ext cx="3581400" cy="3200400"/>
          </a:xfrm>
          <a:prstGeom prst="roundRect">
            <a:avLst>
              <a:gd name="adj" fmla="val 8334"/>
            </a:avLst>
          </a:prstGeom>
          <a:solidFill>
            <a:schemeClr val="tx2">
              <a:lumMod val="20000"/>
              <a:lumOff val="80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?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? instability with 4 batches 25ns “nominal”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 l="1389" t="49075" r="21527" b="10802"/>
          <a:stretch>
            <a:fillRect/>
          </a:stretch>
        </p:blipFill>
        <p:spPr>
          <a:xfrm>
            <a:off x="228600" y="1371600"/>
            <a:ext cx="42291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rcRect t="6872" r="22625" b="13072"/>
          <a:stretch>
            <a:fillRect/>
          </a:stretch>
        </p:blipFill>
        <p:spPr>
          <a:xfrm>
            <a:off x="5692041" y="990600"/>
            <a:ext cx="2791559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rcRect b="18704"/>
          <a:stretch>
            <a:fillRect/>
          </a:stretch>
        </p:blipFill>
        <p:spPr>
          <a:xfrm>
            <a:off x="152400" y="3962400"/>
            <a:ext cx="4238609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rcRect t="7214" r="23000" b="7897"/>
          <a:stretch>
            <a:fillRect/>
          </a:stretch>
        </p:blipFill>
        <p:spPr>
          <a:xfrm>
            <a:off x="5674597" y="4038600"/>
            <a:ext cx="2783603" cy="259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990600"/>
            <a:ext cx="38934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</a:rPr>
              <a:t>Lowering chromaticity after 4</a:t>
            </a:r>
            <a:r>
              <a:rPr lang="en-US" sz="1700" baseline="30000" dirty="0" smtClean="0">
                <a:solidFill>
                  <a:schemeClr val="tx2"/>
                </a:solidFill>
              </a:rPr>
              <a:t>th</a:t>
            </a:r>
            <a:r>
              <a:rPr lang="en-US" sz="1700" dirty="0" smtClean="0">
                <a:solidFill>
                  <a:schemeClr val="tx2"/>
                </a:solidFill>
              </a:rPr>
              <a:t> injection …</a:t>
            </a:r>
            <a:endParaRPr lang="en-US" sz="17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1409700" y="1295400"/>
            <a:ext cx="11430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4648200" y="2209800"/>
            <a:ext cx="9906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16600" y="685800"/>
            <a:ext cx="24174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rgbClr val="1F497D"/>
                </a:solidFill>
                <a:sym typeface="Wingdings"/>
              </a:rPr>
              <a:t>Losses on tail of 4</a:t>
            </a:r>
            <a:r>
              <a:rPr lang="en-US" sz="1700" baseline="30000" dirty="0" smtClean="0">
                <a:solidFill>
                  <a:srgbClr val="1F497D"/>
                </a:solidFill>
                <a:sym typeface="Wingdings"/>
              </a:rPr>
              <a:t>th</a:t>
            </a:r>
            <a:r>
              <a:rPr lang="en-US" sz="1700" dirty="0" smtClean="0">
                <a:solidFill>
                  <a:srgbClr val="1F497D"/>
                </a:solidFill>
                <a:sym typeface="Wingdings"/>
              </a:rPr>
              <a:t> batch</a:t>
            </a:r>
            <a:endParaRPr lang="en-US" sz="1700" dirty="0">
              <a:solidFill>
                <a:srgbClr val="1F497D"/>
              </a:solidFill>
            </a:endParaRPr>
          </a:p>
        </p:txBody>
      </p:sp>
      <p:sp>
        <p:nvSpPr>
          <p:cNvPr id="22" name="Connector 21"/>
          <p:cNvSpPr/>
          <p:nvPr/>
        </p:nvSpPr>
        <p:spPr>
          <a:xfrm>
            <a:off x="2590800" y="5562600"/>
            <a:ext cx="1676400" cy="1143000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200" y="3657600"/>
            <a:ext cx="371974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rgbClr val="1F497D"/>
                </a:solidFill>
                <a:sym typeface="Wingdings"/>
              </a:rPr>
              <a:t>Large emittance for bunches with losses</a:t>
            </a:r>
            <a:endParaRPr lang="en-US" sz="1700" dirty="0">
              <a:solidFill>
                <a:srgbClr val="1F497D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1981200" y="3352800"/>
            <a:ext cx="381000" cy="381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435309" y="3670300"/>
            <a:ext cx="332769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rgbClr val="1F497D"/>
                </a:solidFill>
                <a:sym typeface="Wingdings"/>
              </a:rPr>
              <a:t>No instability for this bunch pattern</a:t>
            </a:r>
            <a:endParaRPr lang="en-US" sz="17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/>
          <a:srcRect t="7200" r="23404" b="13451"/>
          <a:stretch>
            <a:fillRect/>
          </a:stretch>
        </p:blipFill>
        <p:spPr>
          <a:xfrm>
            <a:off x="381000" y="3861636"/>
            <a:ext cx="3200400" cy="28389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4275569" cy="2889349"/>
          </a:xfrm>
          <a:prstGeom prst="rect">
            <a:avLst/>
          </a:prstGeom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Beam characteristics –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Microbatch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scheme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rcRect r="40888"/>
          <a:stretch>
            <a:fillRect/>
          </a:stretch>
        </p:blipFill>
        <p:spPr>
          <a:xfrm>
            <a:off x="2209800" y="505221"/>
            <a:ext cx="2590800" cy="29618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/>
          <a:srcRect l="226" t="7825" r="24210" b="20743"/>
          <a:stretch>
            <a:fillRect/>
          </a:stretch>
        </p:blipFill>
        <p:spPr>
          <a:xfrm>
            <a:off x="4267200" y="3013627"/>
            <a:ext cx="4876801" cy="3844374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7620000" y="3048000"/>
            <a:ext cx="1371600" cy="6096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800600" y="520974"/>
            <a:ext cx="4572000" cy="275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6x 2x(24 bunches + 24 empty)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Less vacuum activity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EFB around 1.18e11p/b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ε</a:t>
            </a:r>
            <a:r>
              <a:rPr lang="en-US" sz="1700" baseline="-25000" dirty="0" smtClean="0">
                <a:solidFill>
                  <a:schemeClr val="tx2"/>
                </a:solidFill>
                <a:latin typeface="Calibri" pitchFamily="34" charset="0"/>
              </a:rPr>
              <a:t>h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~2.5μm/ε</a:t>
            </a:r>
            <a:r>
              <a:rPr lang="en-US" sz="1700" baseline="-25000" dirty="0" smtClean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~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2.5μm (WS416) 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after injecting 5</a:t>
            </a:r>
            <a:r>
              <a:rPr lang="en-US" sz="17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batch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solidFill>
                  <a:schemeClr val="tx2"/>
                </a:solidFill>
                <a:latin typeface="Calibri" pitchFamily="34" charset="0"/>
              </a:rPr>
              <a:t>Better lifetime for 288 bunches 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sz="22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Beam characteristics from PS – 25ns “ultimate”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rcRect b="12809"/>
          <a:stretch>
            <a:fillRect/>
          </a:stretch>
        </p:blipFill>
        <p:spPr>
          <a:xfrm>
            <a:off x="152400" y="1828800"/>
            <a:ext cx="4267200" cy="495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rcRect b="7464"/>
          <a:stretch>
            <a:fillRect/>
          </a:stretch>
        </p:blipFill>
        <p:spPr>
          <a:xfrm>
            <a:off x="4648200" y="1528618"/>
            <a:ext cx="4264414" cy="525318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43000" y="474301"/>
            <a:ext cx="4572000" cy="12782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N~1.8e11p/b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ε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h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~4.1μm/ε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v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~3.5μm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ε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l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~0.34eVs/τ</a:t>
            </a:r>
            <a:r>
              <a:rPr lang="en-US" sz="1600" baseline="-25000" dirty="0" smtClean="0">
                <a:solidFill>
                  <a:schemeClr val="tx2"/>
                </a:solidFill>
                <a:latin typeface="Calibri" pitchFamily="34" charset="0"/>
              </a:rPr>
              <a:t>l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~4.1ns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Beam characteristics end of flat bottom – 25ns “ultimate”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199" y="1647025"/>
            <a:ext cx="3505201" cy="2379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647027"/>
            <a:ext cx="3505200" cy="23799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134" y="4419600"/>
            <a:ext cx="3488465" cy="2357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4408292"/>
            <a:ext cx="3505200" cy="23687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6199" y="1337846"/>
            <a:ext cx="3548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ε</a:t>
            </a:r>
            <a:r>
              <a:rPr lang="en-US" sz="1600" baseline="-25000" dirty="0" smtClean="0">
                <a:solidFill>
                  <a:srgbClr val="1F497D"/>
                </a:solidFill>
              </a:rPr>
              <a:t>h</a:t>
            </a:r>
            <a:r>
              <a:rPr lang="en-US" sz="1600" dirty="0" smtClean="0">
                <a:solidFill>
                  <a:srgbClr val="1F497D"/>
                </a:solidFill>
              </a:rPr>
              <a:t>~4.7μm close to injection of first batch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6285" y="4101068"/>
            <a:ext cx="353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ε</a:t>
            </a:r>
            <a:r>
              <a:rPr lang="en-US" sz="1600" baseline="-25000" dirty="0" smtClean="0">
                <a:solidFill>
                  <a:srgbClr val="1F497D"/>
                </a:solidFill>
              </a:rPr>
              <a:t>v</a:t>
            </a:r>
            <a:r>
              <a:rPr lang="en-US" sz="1600" dirty="0" smtClean="0">
                <a:solidFill>
                  <a:srgbClr val="1F497D"/>
                </a:solidFill>
              </a:rPr>
              <a:t>~4.5μm close to injection of first batch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7000" y="1337846"/>
            <a:ext cx="1409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Ε</a:t>
            </a:r>
            <a:r>
              <a:rPr lang="en-US" sz="1600" baseline="-25000" dirty="0" smtClean="0">
                <a:solidFill>
                  <a:srgbClr val="1F497D"/>
                </a:solidFill>
              </a:rPr>
              <a:t>h</a:t>
            </a:r>
            <a:r>
              <a:rPr lang="en-US" sz="1600" dirty="0" smtClean="0">
                <a:solidFill>
                  <a:srgbClr val="1F497D"/>
                </a:solidFill>
              </a:rPr>
              <a:t>~5.0μm @8s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26200" y="4081046"/>
            <a:ext cx="1548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1F497D"/>
                </a:solidFill>
              </a:rPr>
              <a:t>ε</a:t>
            </a:r>
            <a:r>
              <a:rPr lang="en-US" sz="1600" baseline="-25000" dirty="0" smtClean="0">
                <a:solidFill>
                  <a:srgbClr val="1F497D"/>
                </a:solidFill>
              </a:rPr>
              <a:t>v</a:t>
            </a:r>
            <a:r>
              <a:rPr lang="en-US" sz="1600" dirty="0" smtClean="0">
                <a:solidFill>
                  <a:srgbClr val="1F497D"/>
                </a:solidFill>
              </a:rPr>
              <a:t>~4.5μm @8.1s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4165600" y="2667000"/>
            <a:ext cx="914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140200" y="5410200"/>
            <a:ext cx="9144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19200" y="457200"/>
            <a:ext cx="7924800" cy="828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2 (3 for short time) of 25ns ultimate beam (1.8e11p/b injected)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Blow-up right at injection? (remember also problem with injection kicker rise time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7"/>
          <p:cNvSpPr txBox="1"/>
          <p:nvPr/>
        </p:nvSpPr>
        <p:spPr>
          <a:xfrm>
            <a:off x="0" y="3124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Thanks for your attention!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Effect of bunch length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143000"/>
            <a:ext cx="4204485" cy="316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590800"/>
            <a:ext cx="4131733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914400"/>
            <a:ext cx="5166408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Uncaptured beam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971800"/>
            <a:ext cx="4724400" cy="358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4"/>
          <p:cNvSpPr/>
          <p:nvPr/>
        </p:nvSpPr>
        <p:spPr>
          <a:xfrm>
            <a:off x="5638800" y="5486400"/>
            <a:ext cx="29718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20000"/>
              </a:lnSpc>
              <a:spcAft>
                <a:spcPts val="1200"/>
              </a:spcAft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Small effect but quite repeatable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 l="1377" t="11359" r="23580" b="13185"/>
          <a:stretch>
            <a:fillRect/>
          </a:stretch>
        </p:blipFill>
        <p:spPr bwMode="auto">
          <a:xfrm>
            <a:off x="1295400" y="609600"/>
            <a:ext cx="2998019" cy="255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MKE1 heating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1295400"/>
            <a:ext cx="967881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Rettangolo 81"/>
          <p:cNvSpPr/>
          <p:nvPr/>
        </p:nvSpPr>
        <p:spPr>
          <a:xfrm>
            <a:off x="2590800" y="67687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Schedule determined MKE1 heating -&gt; we had to alternate:</a:t>
            </a:r>
          </a:p>
          <a:p>
            <a:pPr marL="622300" indent="-3556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25ns beam scrubbing dose accumulation</a:t>
            </a:r>
          </a:p>
          <a:p>
            <a:pPr marL="622300" indent="-3556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Cool down periods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68210" y="1828800"/>
            <a:ext cx="749808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 l="13167" t="10761" r="72704" b="59199"/>
          <a:stretch>
            <a:fillRect/>
          </a:stretch>
        </p:blipFill>
        <p:spPr bwMode="auto">
          <a:xfrm>
            <a:off x="1143000" y="914400"/>
            <a:ext cx="1423988" cy="157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5943600" y="5410200"/>
            <a:ext cx="244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Accumulated 25ns dose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Shielded pick-up measurement – 08/03/2012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1073382"/>
            <a:ext cx="10363200" cy="494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1055132"/>
            <a:ext cx="10592470" cy="506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Monday 26-03-2012</a:t>
            </a:r>
          </a:p>
        </p:txBody>
      </p:sp>
      <p:sp>
        <p:nvSpPr>
          <p:cNvPr id="23" name="Rettangolo 22"/>
          <p:cNvSpPr/>
          <p:nvPr/>
        </p:nvSpPr>
        <p:spPr>
          <a:xfrm rot="16200000">
            <a:off x="2667000" y="2576084"/>
            <a:ext cx="25908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beam (PS ~1h)</a:t>
            </a:r>
            <a:endParaRPr lang="en-US" dirty="0"/>
          </a:p>
        </p:txBody>
      </p:sp>
      <p:sp>
        <p:nvSpPr>
          <p:cNvPr id="24" name="Rettangolo 23"/>
          <p:cNvSpPr/>
          <p:nvPr/>
        </p:nvSpPr>
        <p:spPr>
          <a:xfrm rot="16200000">
            <a:off x="495300" y="1852184"/>
            <a:ext cx="2590800" cy="1752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beam </a:t>
            </a:r>
          </a:p>
          <a:p>
            <a:pPr algn="ctr"/>
            <a:r>
              <a:rPr lang="en-US" dirty="0" smtClean="0"/>
              <a:t>(Injection septum ~4h)</a:t>
            </a:r>
            <a:endParaRPr lang="en-US" dirty="0"/>
          </a:p>
        </p:txBody>
      </p:sp>
      <p:cxnSp>
        <p:nvCxnSpPr>
          <p:cNvPr id="25" name="Straight Arrow Connector 19"/>
          <p:cNvCxnSpPr/>
          <p:nvPr/>
        </p:nvCxnSpPr>
        <p:spPr>
          <a:xfrm>
            <a:off x="2667000" y="1207532"/>
            <a:ext cx="381000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2674583" y="914400"/>
            <a:ext cx="3726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Setup 25ns Q26 cycles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2" name="Straight Arrow Connector 19"/>
          <p:cNvCxnSpPr/>
          <p:nvPr/>
        </p:nvCxnSpPr>
        <p:spPr>
          <a:xfrm>
            <a:off x="7848600" y="1207532"/>
            <a:ext cx="99060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7543800" y="6096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MKE1 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cool-down (~3h)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7" name="Straight Arrow Connector 19"/>
          <p:cNvCxnSpPr>
            <a:stCxn id="42" idx="0"/>
          </p:cNvCxnSpPr>
          <p:nvPr/>
        </p:nvCxnSpPr>
        <p:spPr>
          <a:xfrm flipV="1">
            <a:off x="4610100" y="2362200"/>
            <a:ext cx="1943100" cy="24384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3733800" y="4800600"/>
            <a:ext cx="1752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Set MKQV for uncaptured beam cleaning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5638800" y="4800600"/>
            <a:ext cx="19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Problem with PSB kicker -&gt; tests on micro-batch filling scheme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5" name="Straight Arrow Connector 19"/>
          <p:cNvCxnSpPr>
            <a:stCxn id="43" idx="0"/>
          </p:cNvCxnSpPr>
          <p:nvPr/>
        </p:nvCxnSpPr>
        <p:spPr>
          <a:xfrm flipV="1">
            <a:off x="6591300" y="1676400"/>
            <a:ext cx="723900" cy="31242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7239000" y="4697849"/>
            <a:ext cx="1905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Dalay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last batch position to study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decay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(on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microbatch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and nominal 25)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9" name="Straight Arrow Connector 19"/>
          <p:cNvCxnSpPr>
            <a:stCxn id="48" idx="0"/>
          </p:cNvCxnSpPr>
          <p:nvPr/>
        </p:nvCxnSpPr>
        <p:spPr>
          <a:xfrm flipH="1" flipV="1">
            <a:off x="7696200" y="2286000"/>
            <a:ext cx="495300" cy="2411849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304800" y="6248400"/>
            <a:ext cx="762000" cy="0"/>
          </a:xfrm>
          <a:prstGeom prst="line">
            <a:avLst/>
          </a:prstGeom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04800" y="6553200"/>
            <a:ext cx="76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3276600" y="6248400"/>
            <a:ext cx="762000" cy="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3276600" y="655320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914400" y="6096000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LHCMD2 (25ns Q20 26GeV)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914400" y="6397823"/>
            <a:ext cx="236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LHCMD1 (25ns Q26 26GeV)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3962400" y="609600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LHCFAST2 (50ns Q26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accel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3962400" y="6397823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LHCFAST3 (25ns Q26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accel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5800" y="1066800"/>
            <a:ext cx="10592470" cy="506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Tuesday 27-03-2012</a:t>
            </a:r>
          </a:p>
        </p:txBody>
      </p:sp>
      <p:sp>
        <p:nvSpPr>
          <p:cNvPr id="24" name="Rettangolo 23"/>
          <p:cNvSpPr/>
          <p:nvPr/>
        </p:nvSpPr>
        <p:spPr>
          <a:xfrm rot="16200000">
            <a:off x="-29980" y="2294640"/>
            <a:ext cx="25908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beam </a:t>
            </a:r>
          </a:p>
          <a:p>
            <a:pPr algn="ctr"/>
            <a:r>
              <a:rPr lang="en-US" dirty="0" smtClean="0"/>
              <a:t>(Access BA5 ~3h)</a:t>
            </a:r>
            <a:endParaRPr lang="en-US" dirty="0"/>
          </a:p>
        </p:txBody>
      </p:sp>
      <p:cxnSp>
        <p:nvCxnSpPr>
          <p:cNvPr id="25" name="Straight Arrow Connector 19"/>
          <p:cNvCxnSpPr/>
          <p:nvPr/>
        </p:nvCxnSpPr>
        <p:spPr>
          <a:xfrm>
            <a:off x="2286000" y="1207532"/>
            <a:ext cx="137160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2108200" y="838200"/>
            <a:ext cx="17525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Setup 25ns Q20 cycle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2" name="Straight Arrow Connector 19"/>
          <p:cNvCxnSpPr/>
          <p:nvPr/>
        </p:nvCxnSpPr>
        <p:spPr>
          <a:xfrm>
            <a:off x="7543800" y="1219200"/>
            <a:ext cx="137160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7467600" y="6096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MKE1 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cool-down (~4h)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7" name="Straight Arrow Connector 19"/>
          <p:cNvCxnSpPr/>
          <p:nvPr/>
        </p:nvCxnSpPr>
        <p:spPr>
          <a:xfrm flipV="1">
            <a:off x="3048000" y="3276600"/>
            <a:ext cx="0" cy="13716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3505200" y="53340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Switch off/on ion pumps near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monitors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5" name="Straight Arrow Connector 19"/>
          <p:cNvCxnSpPr>
            <a:stCxn id="43" idx="0"/>
          </p:cNvCxnSpPr>
          <p:nvPr/>
        </p:nvCxnSpPr>
        <p:spPr>
          <a:xfrm flipH="1" flipV="1">
            <a:off x="4114800" y="2362200"/>
            <a:ext cx="342900" cy="29718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4305300" y="48133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Tests on uncaptured beam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9" name="Straight Arrow Connector 19"/>
          <p:cNvCxnSpPr/>
          <p:nvPr/>
        </p:nvCxnSpPr>
        <p:spPr>
          <a:xfrm flipH="1" flipV="1">
            <a:off x="4419600" y="2438400"/>
            <a:ext cx="838200" cy="2286001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 rot="16200000">
            <a:off x="742954" y="2495550"/>
            <a:ext cx="2590800" cy="4953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beam </a:t>
            </a:r>
          </a:p>
          <a:p>
            <a:pPr algn="ctr"/>
            <a:r>
              <a:rPr lang="en-US" dirty="0" smtClean="0"/>
              <a:t>(PS - SPS </a:t>
            </a:r>
            <a:r>
              <a:rPr lang="en-US" dirty="0" err="1" smtClean="0"/>
              <a:t>synchro</a:t>
            </a:r>
            <a:r>
              <a:rPr lang="en-US" dirty="0" smtClean="0"/>
              <a:t> ~1.5h)</a:t>
            </a:r>
            <a:endParaRPr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1981200" y="4724400"/>
            <a:ext cx="2095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Dalay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last batch position to study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decay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(on 50ns beam)</a:t>
            </a:r>
          </a:p>
        </p:txBody>
      </p:sp>
      <p:sp>
        <p:nvSpPr>
          <p:cNvPr id="44" name="Rettangolo 43"/>
          <p:cNvSpPr/>
          <p:nvPr/>
        </p:nvSpPr>
        <p:spPr>
          <a:xfrm>
            <a:off x="6248400" y="49530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Investigating longitudinal instability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6" name="Straight Arrow Connector 19"/>
          <p:cNvCxnSpPr>
            <a:stCxn id="64" idx="2"/>
          </p:cNvCxnSpPr>
          <p:nvPr/>
        </p:nvCxnSpPr>
        <p:spPr>
          <a:xfrm flipH="1">
            <a:off x="4267200" y="1143000"/>
            <a:ext cx="990600" cy="61978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19"/>
          <p:cNvCxnSpPr/>
          <p:nvPr/>
        </p:nvCxnSpPr>
        <p:spPr>
          <a:xfrm flipH="1" flipV="1">
            <a:off x="5943600" y="3048000"/>
            <a:ext cx="1257300" cy="19050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19"/>
          <p:cNvCxnSpPr>
            <a:stCxn id="64" idx="2"/>
          </p:cNvCxnSpPr>
          <p:nvPr/>
        </p:nvCxnSpPr>
        <p:spPr>
          <a:xfrm flipH="1">
            <a:off x="4495800" y="1143000"/>
            <a:ext cx="762000" cy="100078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19"/>
          <p:cNvCxnSpPr>
            <a:stCxn id="64" idx="2"/>
          </p:cNvCxnSpPr>
          <p:nvPr/>
        </p:nvCxnSpPr>
        <p:spPr>
          <a:xfrm>
            <a:off x="5257800" y="1143000"/>
            <a:ext cx="228600" cy="161038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19"/>
          <p:cNvCxnSpPr>
            <a:stCxn id="64" idx="2"/>
          </p:cNvCxnSpPr>
          <p:nvPr/>
        </p:nvCxnSpPr>
        <p:spPr>
          <a:xfrm>
            <a:off x="5257800" y="1143000"/>
            <a:ext cx="1752600" cy="229618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Rettangolo 63"/>
          <p:cNvSpPr/>
          <p:nvPr/>
        </p:nvSpPr>
        <p:spPr>
          <a:xfrm>
            <a:off x="4038600" y="61978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Decreasing number of batches to limit MKE1 heating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27" name="Connettore 1 26"/>
          <p:cNvCxnSpPr/>
          <p:nvPr/>
        </p:nvCxnSpPr>
        <p:spPr>
          <a:xfrm>
            <a:off x="304800" y="6248400"/>
            <a:ext cx="762000" cy="0"/>
          </a:xfrm>
          <a:prstGeom prst="line">
            <a:avLst/>
          </a:prstGeom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304800" y="6553200"/>
            <a:ext cx="76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3276600" y="6248400"/>
            <a:ext cx="762000" cy="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276600" y="655320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/>
          <p:cNvSpPr/>
          <p:nvPr/>
        </p:nvSpPr>
        <p:spPr>
          <a:xfrm>
            <a:off x="914400" y="6096000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LHCMD2 (25ns Q20 26GeV)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914400" y="6397823"/>
            <a:ext cx="236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LHCMD1 (25ns Q26 26GeV)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3962400" y="609600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LHCFAST2 (50ns Q26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accel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3962400" y="6397823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LHCFAST3 (25ns Q26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accel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1066800"/>
            <a:ext cx="10592470" cy="506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Wednesday 28-03-2012</a:t>
            </a:r>
          </a:p>
        </p:txBody>
      </p:sp>
      <p:cxnSp>
        <p:nvCxnSpPr>
          <p:cNvPr id="25" name="Straight Arrow Connector 19"/>
          <p:cNvCxnSpPr/>
          <p:nvPr/>
        </p:nvCxnSpPr>
        <p:spPr>
          <a:xfrm>
            <a:off x="4114800" y="1219200"/>
            <a:ext cx="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19"/>
          <p:cNvCxnSpPr/>
          <p:nvPr/>
        </p:nvCxnSpPr>
        <p:spPr>
          <a:xfrm>
            <a:off x="4724400" y="1219200"/>
            <a:ext cx="4114800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ttangolo 32"/>
          <p:cNvSpPr/>
          <p:nvPr/>
        </p:nvSpPr>
        <p:spPr>
          <a:xfrm>
            <a:off x="4724400" y="8382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MKE1 cool-down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7" name="Straight Arrow Connector 19"/>
          <p:cNvCxnSpPr/>
          <p:nvPr/>
        </p:nvCxnSpPr>
        <p:spPr>
          <a:xfrm flipV="1">
            <a:off x="1371600" y="3733800"/>
            <a:ext cx="0" cy="8382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Rettangolo 42"/>
          <p:cNvSpPr/>
          <p:nvPr/>
        </p:nvSpPr>
        <p:spPr>
          <a:xfrm>
            <a:off x="2409825" y="52578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Tests on clearing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electronde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(B scan in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monitor)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5" name="Straight Arrow Connector 19"/>
          <p:cNvCxnSpPr/>
          <p:nvPr/>
        </p:nvCxnSpPr>
        <p:spPr>
          <a:xfrm flipV="1">
            <a:off x="3581400" y="2286000"/>
            <a:ext cx="0" cy="28956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3962400" y="4629150"/>
            <a:ext cx="1904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Solved longitudinal instability on LHCMD1 cycle (feedback gain)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9" name="Straight Arrow Connector 19"/>
          <p:cNvCxnSpPr>
            <a:stCxn id="48" idx="0"/>
          </p:cNvCxnSpPr>
          <p:nvPr/>
        </p:nvCxnSpPr>
        <p:spPr>
          <a:xfrm flipH="1" flipV="1">
            <a:off x="4419602" y="3048002"/>
            <a:ext cx="495298" cy="1581148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 rot="16200000">
            <a:off x="1123952" y="2609850"/>
            <a:ext cx="2590800" cy="2667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beam (PS ~1h)</a:t>
            </a:r>
            <a:endParaRPr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556986" y="4580822"/>
            <a:ext cx="163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Finish damper settings on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Q20</a:t>
            </a:r>
          </a:p>
        </p:txBody>
      </p:sp>
      <p:cxnSp>
        <p:nvCxnSpPr>
          <p:cNvPr id="52" name="Straight Arrow Connector 19"/>
          <p:cNvCxnSpPr>
            <a:stCxn id="92" idx="0"/>
          </p:cNvCxnSpPr>
          <p:nvPr/>
        </p:nvCxnSpPr>
        <p:spPr>
          <a:xfrm flipH="1" flipV="1">
            <a:off x="6705600" y="3200400"/>
            <a:ext cx="590550" cy="26670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19"/>
          <p:cNvCxnSpPr/>
          <p:nvPr/>
        </p:nvCxnSpPr>
        <p:spPr>
          <a:xfrm flipV="1">
            <a:off x="2895600" y="3505200"/>
            <a:ext cx="0" cy="10668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" name="Rettangolo 81"/>
          <p:cNvSpPr/>
          <p:nvPr/>
        </p:nvSpPr>
        <p:spPr>
          <a:xfrm>
            <a:off x="2209800" y="4572000"/>
            <a:ext cx="1360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Tests on </a:t>
            </a:r>
          </a:p>
          <a:p>
            <a:pPr algn="ctr"/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aC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coated drift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2" name="Rettangolo 91"/>
          <p:cNvSpPr/>
          <p:nvPr/>
        </p:nvSpPr>
        <p:spPr>
          <a:xfrm>
            <a:off x="6248400" y="5867400"/>
            <a:ext cx="2095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Dalay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last </a:t>
            </a:r>
            <a:r>
              <a:rPr lang="en-US" sz="1400" b="1" smtClean="0">
                <a:solidFill>
                  <a:schemeClr val="tx2"/>
                </a:solidFill>
                <a:latin typeface="Calibri" pitchFamily="34" charset="0"/>
              </a:rPr>
              <a:t>batch position 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to study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decay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(on 50ns beam)</a:t>
            </a:r>
          </a:p>
        </p:txBody>
      </p:sp>
      <p:cxnSp>
        <p:nvCxnSpPr>
          <p:cNvPr id="96" name="Straight Arrow Connector 19"/>
          <p:cNvCxnSpPr/>
          <p:nvPr/>
        </p:nvCxnSpPr>
        <p:spPr>
          <a:xfrm flipH="1" flipV="1">
            <a:off x="6324600" y="3200400"/>
            <a:ext cx="76200" cy="17526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Rettangolo 98"/>
          <p:cNvSpPr/>
          <p:nvPr/>
        </p:nvSpPr>
        <p:spPr>
          <a:xfrm>
            <a:off x="5791200" y="5029200"/>
            <a:ext cx="1295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Bunch by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buch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emittance measurements</a:t>
            </a:r>
          </a:p>
        </p:txBody>
      </p:sp>
      <p:sp>
        <p:nvSpPr>
          <p:cNvPr id="104" name="Rettangolo 103"/>
          <p:cNvSpPr/>
          <p:nvPr/>
        </p:nvSpPr>
        <p:spPr>
          <a:xfrm rot="16200000">
            <a:off x="6248400" y="2590801"/>
            <a:ext cx="25908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beam (RF ~1h)</a:t>
            </a:r>
            <a:endParaRPr lang="en-US" dirty="0"/>
          </a:p>
        </p:txBody>
      </p:sp>
      <p:sp>
        <p:nvSpPr>
          <p:cNvPr id="105" name="Rettangolo 104"/>
          <p:cNvSpPr/>
          <p:nvPr/>
        </p:nvSpPr>
        <p:spPr>
          <a:xfrm>
            <a:off x="7048500" y="4495800"/>
            <a:ext cx="2095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Study effect on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of bunch length and uncaptured beam</a:t>
            </a:r>
          </a:p>
        </p:txBody>
      </p:sp>
      <p:cxnSp>
        <p:nvCxnSpPr>
          <p:cNvPr id="106" name="Straight Arrow Connector 19"/>
          <p:cNvCxnSpPr>
            <a:stCxn id="105" idx="0"/>
          </p:cNvCxnSpPr>
          <p:nvPr/>
        </p:nvCxnSpPr>
        <p:spPr>
          <a:xfrm flipH="1" flipV="1">
            <a:off x="7162800" y="3429000"/>
            <a:ext cx="933450" cy="10668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304800" y="6248400"/>
            <a:ext cx="762000" cy="0"/>
          </a:xfrm>
          <a:prstGeom prst="line">
            <a:avLst/>
          </a:prstGeom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04800" y="6553200"/>
            <a:ext cx="76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3276600" y="6248400"/>
            <a:ext cx="762000" cy="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3276600" y="655320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914400" y="6096000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LHCMD2 (25ns Q20 26GeV)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914400" y="6397823"/>
            <a:ext cx="236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LHCMD1 (25ns Q26 26GeV)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962400" y="609600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LHCFAST2 (50ns Q26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accel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3962400" y="6397823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LHCFAST3 (25ns Q26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accel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1066800"/>
            <a:ext cx="10592470" cy="506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Thursday 29-03-2012</a:t>
            </a:r>
          </a:p>
        </p:txBody>
      </p:sp>
      <p:cxnSp>
        <p:nvCxnSpPr>
          <p:cNvPr id="28" name="Connettore 1 27"/>
          <p:cNvCxnSpPr/>
          <p:nvPr/>
        </p:nvCxnSpPr>
        <p:spPr>
          <a:xfrm>
            <a:off x="304800" y="6248400"/>
            <a:ext cx="762000" cy="0"/>
          </a:xfrm>
          <a:prstGeom prst="line">
            <a:avLst/>
          </a:prstGeom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304800" y="6553200"/>
            <a:ext cx="76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276600" y="6248400"/>
            <a:ext cx="762000" cy="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3276600" y="655320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/>
          <p:cNvSpPr/>
          <p:nvPr/>
        </p:nvSpPr>
        <p:spPr>
          <a:xfrm>
            <a:off x="914400" y="6096000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LHCMD2 (25ns Q20 26GeV)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914400" y="6397823"/>
            <a:ext cx="236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LHCMD1 (25ns Q26 26GeV)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3962400" y="609600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LHCFAST2 (50ns Q26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accel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962400" y="6397823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LHCFAST3 (25ns Q26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accel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 rot="16200000">
            <a:off x="-342900" y="2552701"/>
            <a:ext cx="2590800" cy="3809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beam (Vac. valve ~1h)</a:t>
            </a:r>
            <a:endParaRPr lang="en-US" dirty="0"/>
          </a:p>
        </p:txBody>
      </p:sp>
      <p:sp>
        <p:nvSpPr>
          <p:cNvPr id="46" name="Rettangolo 45"/>
          <p:cNvSpPr/>
          <p:nvPr/>
        </p:nvSpPr>
        <p:spPr>
          <a:xfrm>
            <a:off x="533400" y="47244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High intensity tests (25ns 1.8e11ppb up to 3 batches)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7" name="Straight Arrow Connector 19"/>
          <p:cNvCxnSpPr/>
          <p:nvPr/>
        </p:nvCxnSpPr>
        <p:spPr>
          <a:xfrm flipV="1">
            <a:off x="1704975" y="2438400"/>
            <a:ext cx="581025" cy="22098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Rettangolo 53"/>
          <p:cNvSpPr/>
          <p:nvPr/>
        </p:nvSpPr>
        <p:spPr>
          <a:xfrm>
            <a:off x="3200400" y="4724400"/>
            <a:ext cx="236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PS-SPS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stransmission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studies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58" name="Straight Arrow Connector 19"/>
          <p:cNvCxnSpPr>
            <a:stCxn id="54" idx="0"/>
          </p:cNvCxnSpPr>
          <p:nvPr/>
        </p:nvCxnSpPr>
        <p:spPr>
          <a:xfrm flipV="1">
            <a:off x="4381500" y="3505200"/>
            <a:ext cx="266700" cy="12192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19"/>
          <p:cNvCxnSpPr>
            <a:stCxn id="72" idx="0"/>
          </p:cNvCxnSpPr>
          <p:nvPr/>
        </p:nvCxnSpPr>
        <p:spPr>
          <a:xfrm flipH="1" flipV="1">
            <a:off x="2438400" y="2362200"/>
            <a:ext cx="723900" cy="29718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19"/>
          <p:cNvCxnSpPr>
            <a:stCxn id="72" idx="0"/>
          </p:cNvCxnSpPr>
          <p:nvPr/>
        </p:nvCxnSpPr>
        <p:spPr>
          <a:xfrm flipH="1" flipV="1">
            <a:off x="2438400" y="3505200"/>
            <a:ext cx="723900" cy="18288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Rettangolo 71"/>
          <p:cNvSpPr/>
          <p:nvPr/>
        </p:nvSpPr>
        <p:spPr>
          <a:xfrm>
            <a:off x="1828800" y="5334000"/>
            <a:ext cx="266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Orbit bump for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localiz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1" name="Rettangolo 80"/>
          <p:cNvSpPr/>
          <p:nvPr/>
        </p:nvSpPr>
        <p:spPr>
          <a:xfrm rot="16200000">
            <a:off x="2415918" y="2460883"/>
            <a:ext cx="2590800" cy="5646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beam </a:t>
            </a:r>
          </a:p>
          <a:p>
            <a:pPr algn="ctr"/>
            <a:r>
              <a:rPr lang="en-US" dirty="0" smtClean="0"/>
              <a:t>(MKE vacuum ~1h)</a:t>
            </a:r>
            <a:endParaRPr lang="en-US" dirty="0"/>
          </a:p>
        </p:txBody>
      </p:sp>
      <p:cxnSp>
        <p:nvCxnSpPr>
          <p:cNvPr id="55" name="Straight Arrow Connector 19"/>
          <p:cNvCxnSpPr>
            <a:stCxn id="54" idx="0"/>
          </p:cNvCxnSpPr>
          <p:nvPr/>
        </p:nvCxnSpPr>
        <p:spPr>
          <a:xfrm flipH="1" flipV="1">
            <a:off x="3276600" y="3581400"/>
            <a:ext cx="1104900" cy="11430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19"/>
          <p:cNvCxnSpPr>
            <a:stCxn id="85" idx="0"/>
          </p:cNvCxnSpPr>
          <p:nvPr/>
        </p:nvCxnSpPr>
        <p:spPr>
          <a:xfrm flipH="1" flipV="1">
            <a:off x="5638800" y="3200400"/>
            <a:ext cx="209550" cy="19050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5" name="Rettangolo 84"/>
          <p:cNvSpPr/>
          <p:nvPr/>
        </p:nvSpPr>
        <p:spPr>
          <a:xfrm>
            <a:off x="4800600" y="5105400"/>
            <a:ext cx="2095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Dalay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last batch position to study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decay</a:t>
            </a:r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(on 50ns beam)</a:t>
            </a:r>
          </a:p>
        </p:txBody>
      </p:sp>
      <p:sp>
        <p:nvSpPr>
          <p:cNvPr id="88" name="Rettangolo 87"/>
          <p:cNvSpPr/>
          <p:nvPr/>
        </p:nvSpPr>
        <p:spPr>
          <a:xfrm>
            <a:off x="5600700" y="4800600"/>
            <a:ext cx="2095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Bunch length study</a:t>
            </a:r>
          </a:p>
        </p:txBody>
      </p:sp>
      <p:cxnSp>
        <p:nvCxnSpPr>
          <p:cNvPr id="89" name="Straight Arrow Connector 19"/>
          <p:cNvCxnSpPr>
            <a:stCxn id="88" idx="0"/>
          </p:cNvCxnSpPr>
          <p:nvPr/>
        </p:nvCxnSpPr>
        <p:spPr>
          <a:xfrm flipH="1" flipV="1">
            <a:off x="5867400" y="3505200"/>
            <a:ext cx="781050" cy="12954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19"/>
          <p:cNvCxnSpPr>
            <a:stCxn id="101" idx="0"/>
          </p:cNvCxnSpPr>
          <p:nvPr/>
        </p:nvCxnSpPr>
        <p:spPr>
          <a:xfrm flipH="1" flipV="1">
            <a:off x="6248400" y="3886200"/>
            <a:ext cx="1257300" cy="6858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1" name="Rettangolo 100"/>
          <p:cNvSpPr/>
          <p:nvPr/>
        </p:nvSpPr>
        <p:spPr>
          <a:xfrm>
            <a:off x="6705600" y="4572000"/>
            <a:ext cx="16002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Orbit bump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7467600" y="51816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Uncaptured beam study</a:t>
            </a:r>
          </a:p>
        </p:txBody>
      </p:sp>
      <p:cxnSp>
        <p:nvCxnSpPr>
          <p:cNvPr id="108" name="Straight Arrow Connector 19"/>
          <p:cNvCxnSpPr>
            <a:stCxn id="107" idx="0"/>
          </p:cNvCxnSpPr>
          <p:nvPr/>
        </p:nvCxnSpPr>
        <p:spPr>
          <a:xfrm flipH="1" flipV="1">
            <a:off x="7543800" y="3810000"/>
            <a:ext cx="723900" cy="13716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Arrow Connector 19"/>
          <p:cNvCxnSpPr/>
          <p:nvPr/>
        </p:nvCxnSpPr>
        <p:spPr>
          <a:xfrm>
            <a:off x="6553200" y="1219200"/>
            <a:ext cx="2286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1" name="Rettangolo 110"/>
          <p:cNvSpPr/>
          <p:nvPr/>
        </p:nvSpPr>
        <p:spPr>
          <a:xfrm>
            <a:off x="5655650" y="911423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MKE1 cool-down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3" name="Rettangolo 112"/>
          <p:cNvSpPr/>
          <p:nvPr/>
        </p:nvSpPr>
        <p:spPr>
          <a:xfrm rot="16200000">
            <a:off x="3086101" y="2628903"/>
            <a:ext cx="2590800" cy="2285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beam (PS ~1h)</a:t>
            </a:r>
            <a:endParaRPr lang="en-US" dirty="0"/>
          </a:p>
        </p:txBody>
      </p:sp>
      <p:sp>
        <p:nvSpPr>
          <p:cNvPr id="114" name="Rettangolo 113"/>
          <p:cNvSpPr/>
          <p:nvPr/>
        </p:nvSpPr>
        <p:spPr>
          <a:xfrm>
            <a:off x="4267200" y="6096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Transverse stability for low chromaticity Q26</a:t>
            </a:r>
          </a:p>
        </p:txBody>
      </p:sp>
      <p:cxnSp>
        <p:nvCxnSpPr>
          <p:cNvPr id="115" name="Straight Arrow Connector 19"/>
          <p:cNvCxnSpPr>
            <a:stCxn id="114" idx="2"/>
          </p:cNvCxnSpPr>
          <p:nvPr/>
        </p:nvCxnSpPr>
        <p:spPr>
          <a:xfrm rot="16200000" flipH="1">
            <a:off x="5633710" y="833110"/>
            <a:ext cx="391180" cy="9906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ttangolo 113"/>
          <p:cNvSpPr/>
          <p:nvPr/>
        </p:nvSpPr>
        <p:spPr>
          <a:xfrm>
            <a:off x="1600200" y="647213"/>
            <a:ext cx="2133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Pressure interlock on MKE</a:t>
            </a:r>
          </a:p>
        </p:txBody>
      </p:sp>
      <p:cxnSp>
        <p:nvCxnSpPr>
          <p:cNvPr id="45" name="Straight Arrow Connector 19"/>
          <p:cNvCxnSpPr/>
          <p:nvPr/>
        </p:nvCxnSpPr>
        <p:spPr>
          <a:xfrm rot="16200000" flipH="1">
            <a:off x="2661910" y="690890"/>
            <a:ext cx="391180" cy="9906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1066800"/>
            <a:ext cx="10592470" cy="506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Friday 30-03-2012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304800" y="6248400"/>
            <a:ext cx="762000" cy="0"/>
          </a:xfrm>
          <a:prstGeom prst="line">
            <a:avLst/>
          </a:prstGeom>
          <a:ln w="1905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04800" y="6553200"/>
            <a:ext cx="76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3276600" y="6248400"/>
            <a:ext cx="762000" cy="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3276600" y="6553200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914400" y="6096000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LHCMD2 (25ns Q20 26GeV)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14400" y="6397823"/>
            <a:ext cx="236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LHCMD1 (25ns Q26 26GeV)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962400" y="609600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LHCFAST2 (50ns Q26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accel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962400" y="6397823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LHCFAST3 (25ns Q26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accel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362200" y="6096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Transverse stability for low chromaticity Q20</a:t>
            </a:r>
          </a:p>
        </p:txBody>
      </p:sp>
      <p:cxnSp>
        <p:nvCxnSpPr>
          <p:cNvPr id="22" name="Straight Arrow Connector 19"/>
          <p:cNvCxnSpPr>
            <a:stCxn id="29" idx="0"/>
          </p:cNvCxnSpPr>
          <p:nvPr/>
        </p:nvCxnSpPr>
        <p:spPr>
          <a:xfrm flipV="1">
            <a:off x="1257300" y="3581400"/>
            <a:ext cx="571500" cy="16764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1371600" y="4800600"/>
            <a:ext cx="16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Orbit bump (25ns)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457200" y="5257800"/>
            <a:ext cx="16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Meas. with B=0 at </a:t>
            </a:r>
            <a:r>
              <a:rPr lang="en-US" sz="1400" b="1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 monitors</a:t>
            </a:r>
          </a:p>
        </p:txBody>
      </p:sp>
      <p:cxnSp>
        <p:nvCxnSpPr>
          <p:cNvPr id="32" name="Straight Arrow Connector 19"/>
          <p:cNvCxnSpPr>
            <a:stCxn id="27" idx="0"/>
          </p:cNvCxnSpPr>
          <p:nvPr/>
        </p:nvCxnSpPr>
        <p:spPr>
          <a:xfrm flipH="1" flipV="1">
            <a:off x="1981200" y="3581400"/>
            <a:ext cx="190500" cy="12192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19"/>
          <p:cNvCxnSpPr>
            <a:stCxn id="21" idx="2"/>
          </p:cNvCxnSpPr>
          <p:nvPr/>
        </p:nvCxnSpPr>
        <p:spPr>
          <a:xfrm rot="5400000">
            <a:off x="2852410" y="1099810"/>
            <a:ext cx="467380" cy="533400"/>
          </a:xfrm>
          <a:prstGeom prst="straightConnector1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63836" t="48982" r="8638" b="3511"/>
          <a:stretch>
            <a:fillRect/>
          </a:stretch>
        </p:blipFill>
        <p:spPr bwMode="auto">
          <a:xfrm>
            <a:off x="1828800" y="1219200"/>
            <a:ext cx="5105400" cy="422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Connettore 1 17"/>
          <p:cNvCxnSpPr/>
          <p:nvPr/>
        </p:nvCxnSpPr>
        <p:spPr>
          <a:xfrm>
            <a:off x="2438400" y="5641777"/>
            <a:ext cx="76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438400" y="5946577"/>
            <a:ext cx="762000" cy="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2438400" y="6251377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3276600" y="5486400"/>
            <a:ext cx="289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8 - 03 - 2012 – Different calibration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276600" y="5791200"/>
            <a:ext cx="289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26 - 03 - 2012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276600" y="6098977"/>
            <a:ext cx="289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30 - 03 - 2012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533400" y="914400"/>
            <a:ext cx="10049505" cy="482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Connettore 1 17"/>
          <p:cNvCxnSpPr/>
          <p:nvPr/>
        </p:nvCxnSpPr>
        <p:spPr>
          <a:xfrm>
            <a:off x="4572000" y="5864423"/>
            <a:ext cx="76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4572000" y="6169223"/>
            <a:ext cx="762000" cy="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4572000" y="6474023"/>
            <a:ext cx="76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/>
          <p:cNvSpPr/>
          <p:nvPr/>
        </p:nvSpPr>
        <p:spPr>
          <a:xfrm>
            <a:off x="5410200" y="5709046"/>
            <a:ext cx="289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8 - 03 - 2012 – Different calibration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5410200" y="6013846"/>
            <a:ext cx="289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26 - 03 - 2012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410200" y="6321623"/>
            <a:ext cx="289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30 - 03 - 2012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Kicker heating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885825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MKE1 heating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1295400"/>
            <a:ext cx="967881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Rettangolo 81"/>
          <p:cNvSpPr/>
          <p:nvPr/>
        </p:nvSpPr>
        <p:spPr>
          <a:xfrm>
            <a:off x="2590800" y="676870"/>
            <a:ext cx="655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Schedule determined MKE1 heating -&gt; we had to alternate:</a:t>
            </a:r>
          </a:p>
          <a:p>
            <a:pPr marL="622300" indent="-3556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25ns beam scrubbing dose accumulation</a:t>
            </a:r>
          </a:p>
          <a:p>
            <a:pPr marL="622300" indent="-3556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Cool down periods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068210" y="1828800"/>
            <a:ext cx="749808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 l="13167" t="10761" r="72704" b="59199"/>
          <a:stretch>
            <a:fillRect/>
          </a:stretch>
        </p:blipFill>
        <p:spPr bwMode="auto">
          <a:xfrm>
            <a:off x="1143000" y="914400"/>
            <a:ext cx="1423988" cy="157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5943600" y="5410200"/>
            <a:ext cx="244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Accumulated 25ns dose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9"/>
          <p:cNvCxnSpPr/>
          <p:nvPr/>
        </p:nvCxnSpPr>
        <p:spPr>
          <a:xfrm>
            <a:off x="2514600" y="4495800"/>
            <a:ext cx="762000" cy="9144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19"/>
          <p:cNvCxnSpPr/>
          <p:nvPr/>
        </p:nvCxnSpPr>
        <p:spPr>
          <a:xfrm>
            <a:off x="2514600" y="4495800"/>
            <a:ext cx="2667000" cy="3048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19"/>
          <p:cNvCxnSpPr/>
          <p:nvPr/>
        </p:nvCxnSpPr>
        <p:spPr>
          <a:xfrm flipV="1">
            <a:off x="2514600" y="4343400"/>
            <a:ext cx="4495800" cy="1524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143001" y="4122003"/>
            <a:ext cx="1447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e-cloud studies with 50ns beam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What we were measuring</a:t>
            </a:r>
          </a:p>
        </p:txBody>
      </p:sp>
      <p:sp>
        <p:nvSpPr>
          <p:cNvPr id="13" name="Rectangle 66"/>
          <p:cNvSpPr/>
          <p:nvPr/>
        </p:nvSpPr>
        <p:spPr>
          <a:xfrm>
            <a:off x="609600" y="1219200"/>
            <a:ext cx="8077200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Large amount of data acquired: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e-cloud evolution on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liner in the e-cloud monitor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accumulation of electron dose on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removable sample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e-cloud measurements with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shielded pickup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e-cloud measurements with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microwave transmission technique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Pressure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measurements with gauges along the entire ring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Bunch by bunch pickup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(for bunch by bunch tune and intra-bunch motion)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Beam quality parameters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(BCT, FBCT, bunch length, transverse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emittance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…)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sz="2200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Studies</a:t>
            </a:r>
          </a:p>
        </p:txBody>
      </p:sp>
      <p:sp>
        <p:nvSpPr>
          <p:cNvPr id="13" name="Rectangle 66"/>
          <p:cNvSpPr/>
          <p:nvPr/>
        </p:nvSpPr>
        <p:spPr>
          <a:xfrm>
            <a:off x="609600" y="1219200"/>
            <a:ext cx="8077200" cy="485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E-cloud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measurents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:</a:t>
            </a:r>
          </a:p>
          <a:p>
            <a:pPr marL="8128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Producing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uncaptured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beam</a:t>
            </a:r>
          </a:p>
          <a:p>
            <a:pPr marL="8128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different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batch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8128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different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bunch lengths</a:t>
            </a:r>
          </a:p>
          <a:p>
            <a:pPr marL="8128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microbatch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filling scheme</a:t>
            </a:r>
          </a:p>
          <a:p>
            <a:pPr marL="8128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With different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orbit bumps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at ECM location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Pressure rise in long coated vacuum chambers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E-cloud instability studies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(low chromaticity)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Bunch by bunch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emittance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measurements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for 25ns beams</a:t>
            </a:r>
          </a:p>
          <a:p>
            <a:pPr marL="342900" lvl="1" indent="-3429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Injected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ultimate intensity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for 25ns beam (1.8e11 ppb up to 3 bathes NOT accelerated)</a:t>
            </a:r>
          </a:p>
          <a:p>
            <a:pPr marL="342900" lvl="1" indent="-34290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PS -&gt; SPS transmission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838200"/>
            <a:ext cx="10079038" cy="5237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733800" y="3429046"/>
            <a:ext cx="1828800" cy="170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on the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liner: 2012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9098" r="63604"/>
          <a:stretch>
            <a:fillRect/>
          </a:stretch>
        </p:blipFill>
        <p:spPr bwMode="auto">
          <a:xfrm>
            <a:off x="6019800" y="990600"/>
            <a:ext cx="2743200" cy="482271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>
            <a:off x="6400800" y="4998720"/>
            <a:ext cx="1676400" cy="0"/>
          </a:xfrm>
          <a:prstGeom prst="line">
            <a:avLst/>
          </a:prstGeom>
          <a:ln w="127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838200"/>
            <a:ext cx="10079038" cy="5237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886200" y="3443560"/>
            <a:ext cx="1676400" cy="170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on the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liner: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838200"/>
            <a:ext cx="10079038" cy="5237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900714" y="3436666"/>
            <a:ext cx="1676400" cy="170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on the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StSt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liner: 2012</a:t>
            </a:r>
          </a:p>
        </p:txBody>
      </p:sp>
      <p:sp>
        <p:nvSpPr>
          <p:cNvPr id="18" name="Oval 17"/>
          <p:cNvSpPr/>
          <p:nvPr/>
        </p:nvSpPr>
        <p:spPr>
          <a:xfrm>
            <a:off x="6934200" y="1676400"/>
            <a:ext cx="1066800" cy="3505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477000" y="6096000"/>
            <a:ext cx="1546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To understand</a:t>
            </a:r>
            <a:endParaRPr lang="en-GB" dirty="0"/>
          </a:p>
        </p:txBody>
      </p:sp>
      <p:cxnSp>
        <p:nvCxnSpPr>
          <p:cNvPr id="21" name="Straight Arrow Connector 19"/>
          <p:cNvCxnSpPr/>
          <p:nvPr/>
        </p:nvCxnSpPr>
        <p:spPr>
          <a:xfrm flipV="1">
            <a:off x="7239000" y="5181600"/>
            <a:ext cx="152400" cy="9144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1375</Words>
  <Application>Microsoft Macintosh PowerPoint</Application>
  <PresentationFormat>On-screen Show (4:3)</PresentationFormat>
  <Paragraphs>235</Paragraphs>
  <Slides>38</Slides>
  <Notes>37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Gianni2</dc:creator>
  <cp:lastModifiedBy>Hannes Bartosik</cp:lastModifiedBy>
  <cp:revision>111</cp:revision>
  <dcterms:created xsi:type="dcterms:W3CDTF">2012-04-25T07:26:51Z</dcterms:created>
  <dcterms:modified xsi:type="dcterms:W3CDTF">2012-04-25T17:33:43Z</dcterms:modified>
</cp:coreProperties>
</file>