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0" r:id="rId3"/>
    <p:sldId id="261" r:id="rId4"/>
    <p:sldId id="271" r:id="rId5"/>
    <p:sldId id="264" r:id="rId6"/>
    <p:sldId id="274" r:id="rId7"/>
    <p:sldId id="272" r:id="rId8"/>
    <p:sldId id="273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63A51-BFBA-4601-9C79-19F9D8F73E2B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C90EA-5948-41F2-9F36-C2FECB3800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May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 - Elena Shaposhnikova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65E6-7008-40E5-96F0-CF81225DC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May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 - Elena Shaposhnikova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65E6-7008-40E5-96F0-CF81225DC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May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 - Elena Shaposhnikova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65E6-7008-40E5-96F0-CF81225DC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May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 - Elena Shaposhnikova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65E6-7008-40E5-96F0-CF81225DC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May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 - Elena Shaposhnikova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65E6-7008-40E5-96F0-CF81225DC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May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 - Elena Shaposhnikova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65E6-7008-40E5-96F0-CF81225DC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May 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 - Elena Shaposhnikova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65E6-7008-40E5-96F0-CF81225DC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May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 - Elena Shaposhnikova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65E6-7008-40E5-96F0-CF81225DC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May 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 - Elena Shaposhnikova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65E6-7008-40E5-96F0-CF81225DC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May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 - Elena Shaposhnikova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65E6-7008-40E5-96F0-CF81225DC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May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 - Elena Shaposhnikova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65E6-7008-40E5-96F0-CF81225DC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13 May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SPS - Elena Shaposhnikova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165E6-7008-40E5-96F0-CF81225DC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Q20 optics for </a:t>
            </a:r>
            <a:r>
              <a:rPr lang="en-US" dirty="0" smtClean="0"/>
              <a:t>FT/CNGS </a:t>
            </a:r>
            <a:r>
              <a:rPr lang="en-US" dirty="0" smtClean="0"/>
              <a:t>beam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E. </a:t>
            </a:r>
            <a:r>
              <a:rPr lang="en-US" dirty="0" err="1" smtClean="0"/>
              <a:t>Shaposhnikova</a:t>
            </a:r>
            <a:endParaRPr lang="en-US" dirty="0" smtClean="0"/>
          </a:p>
          <a:p>
            <a:r>
              <a:rPr lang="en-US" dirty="0" smtClean="0"/>
              <a:t>LIU SPS-BD</a:t>
            </a:r>
            <a:r>
              <a:rPr lang="en-US" dirty="0" smtClean="0"/>
              <a:t> </a:t>
            </a:r>
            <a:r>
              <a:rPr lang="en-US" dirty="0" smtClean="0"/>
              <a:t>meeting,</a:t>
            </a:r>
          </a:p>
          <a:p>
            <a:r>
              <a:rPr lang="en-US" dirty="0" smtClean="0"/>
              <a:t> </a:t>
            </a:r>
            <a:r>
              <a:rPr lang="en-US" dirty="0" smtClean="0"/>
              <a:t>26.01.2012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65E6-7008-40E5-96F0-CF81225DC6C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SPS beams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2362200"/>
          </a:xfrm>
        </p:spPr>
        <p:txBody>
          <a:bodyPr/>
          <a:lstStyle/>
          <a:p>
            <a:pPr lvl="2">
              <a:buNone/>
              <a:defRPr/>
            </a:pPr>
            <a:endParaRPr lang="en-US" sz="1000" dirty="0" smtClean="0"/>
          </a:p>
          <a:p>
            <a:pPr>
              <a:defRPr/>
            </a:pPr>
            <a:r>
              <a:rPr lang="en-US" sz="2000" dirty="0" smtClean="0"/>
              <a:t>FT/CNGS beam from PS:</a:t>
            </a:r>
            <a:r>
              <a:rPr lang="en-US" sz="1800" dirty="0" smtClean="0">
                <a:latin typeface="+mj-lt"/>
                <a:cs typeface="Arial" pitchFamily="34" charset="0"/>
              </a:rPr>
              <a:t> </a:t>
            </a:r>
            <a:endParaRPr lang="en-US" sz="1100" dirty="0" smtClean="0">
              <a:latin typeface="+mj-lt"/>
              <a:cs typeface="Arial" pitchFamily="34" charset="0"/>
            </a:endParaRPr>
          </a:p>
          <a:p>
            <a:pPr lvl="1">
              <a:defRPr/>
            </a:pPr>
            <a:r>
              <a:rPr lang="en-US" sz="1800" dirty="0" smtClean="0">
                <a:latin typeface="+mj-lt"/>
                <a:cs typeface="Arial" pitchFamily="34" charset="0"/>
              </a:rPr>
              <a:t>practically </a:t>
            </a:r>
            <a:r>
              <a:rPr lang="en-US" sz="1800" dirty="0" err="1" smtClean="0">
                <a:latin typeface="+mj-lt"/>
                <a:cs typeface="Arial" pitchFamily="34" charset="0"/>
              </a:rPr>
              <a:t>debunched</a:t>
            </a:r>
            <a:r>
              <a:rPr lang="en-US" sz="1800" dirty="0" smtClean="0">
                <a:latin typeface="+mj-lt"/>
                <a:cs typeface="Arial" pitchFamily="34" charset="0"/>
              </a:rPr>
              <a:t> beam</a:t>
            </a:r>
          </a:p>
          <a:p>
            <a:pPr lvl="1">
              <a:defRPr/>
            </a:pPr>
            <a:r>
              <a:rPr lang="en-US" sz="1800" dirty="0" smtClean="0">
                <a:latin typeface="+mj-lt"/>
                <a:cs typeface="Arial" pitchFamily="34" charset="0"/>
              </a:rPr>
              <a:t>5-turn extraction</a:t>
            </a:r>
          </a:p>
          <a:p>
            <a:pPr lvl="1">
              <a:defRPr/>
            </a:pPr>
            <a:r>
              <a:rPr lang="en-US" sz="1800" dirty="0" smtClean="0">
                <a:latin typeface="+mj-lt"/>
                <a:cs typeface="Arial" pitchFamily="34" charset="0"/>
              </a:rPr>
              <a:t>no bunch-to-bucket transfer</a:t>
            </a:r>
          </a:p>
          <a:p>
            <a:pPr lvl="1">
              <a:defRPr/>
            </a:pPr>
            <a:r>
              <a:rPr lang="en-US" sz="1800" dirty="0" smtClean="0">
                <a:latin typeface="+mj-lt"/>
                <a:cs typeface="Arial" pitchFamily="34" charset="0"/>
              </a:rPr>
              <a:t> injection below transition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D4FFF7-2DF3-4D13-853E-427920BE51B0}" type="slidenum">
              <a:rPr lang="en-US" smtClean="0"/>
              <a:pPr/>
              <a:t>2</a:t>
            </a:fld>
            <a:endParaRPr lang="en-US" smtClean="0"/>
          </a:p>
        </p:txBody>
      </p:sp>
      <p:pic>
        <p:nvPicPr>
          <p:cNvPr id="7173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41888" y="2205038"/>
            <a:ext cx="3451225" cy="3314700"/>
          </a:xfrm>
          <a:noFill/>
        </p:spPr>
      </p:pic>
      <p:sp>
        <p:nvSpPr>
          <p:cNvPr id="8" name="TextBox 7"/>
          <p:cNvSpPr txBox="1"/>
          <p:nvPr/>
        </p:nvSpPr>
        <p:spPr>
          <a:xfrm>
            <a:off x="4800600" y="1447800"/>
            <a:ext cx="3733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rgbClr val="C00000"/>
                </a:solidFill>
                <a:latin typeface="+mj-lt"/>
              </a:rPr>
              <a:t>Nominal parameters of two main types of proton beam in the SPS</a:t>
            </a:r>
          </a:p>
        </p:txBody>
      </p:sp>
      <p:pic>
        <p:nvPicPr>
          <p:cNvPr id="717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86200"/>
            <a:ext cx="31623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953000" y="5562600"/>
            <a:ext cx="35052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  <a:latin typeface="+mj-lt"/>
              </a:rPr>
              <a:t>LHC beam fills half of the ring and </a:t>
            </a:r>
            <a:r>
              <a:rPr lang="en-US" dirty="0">
                <a:solidFill>
                  <a:srgbClr val="C00000"/>
                </a:solidFill>
                <a:latin typeface="+mj-lt"/>
              </a:rPr>
              <a:t>FT/CNGS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beam – whole ring     </a:t>
            </a:r>
            <a:endParaRPr lang="en-US" sz="16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7179" name="TextBox 11"/>
          <p:cNvSpPr txBox="1">
            <a:spLocks noChangeArrowheads="1"/>
          </p:cNvSpPr>
          <p:nvPr/>
        </p:nvSpPr>
        <p:spPr bwMode="auto">
          <a:xfrm>
            <a:off x="2514600" y="3886200"/>
            <a:ext cx="1371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high intensity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/>
              <a:t>LAGUNA-LBNO </a:t>
            </a:r>
            <a:r>
              <a:rPr lang="en-US" sz="4000" b="1" dirty="0"/>
              <a:t>FP7 </a:t>
            </a:r>
            <a:r>
              <a:rPr lang="en-GB" sz="4000" dirty="0" smtClean="0"/>
              <a:t>Design </a:t>
            </a:r>
            <a:r>
              <a:rPr lang="en-GB" sz="4000" dirty="0"/>
              <a:t>Study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US" sz="3600" dirty="0" smtClean="0"/>
              <a:t>WP4:</a:t>
            </a:r>
            <a:r>
              <a:rPr lang="en-US" sz="3600" dirty="0"/>
              <a:t> LB ν beams, detector magnetization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Task 4.1: Study of impact of CERN SPS accelerator intensity upgrade to ν beams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intensity </a:t>
            </a:r>
            <a:r>
              <a:rPr lang="en-US" dirty="0"/>
              <a:t>reach of SPS within the foreseen </a:t>
            </a:r>
            <a:r>
              <a:rPr lang="en-US" dirty="0" smtClean="0"/>
              <a:t>LIU project</a:t>
            </a:r>
          </a:p>
          <a:p>
            <a:pPr lvl="1"/>
            <a:r>
              <a:rPr lang="en-US" dirty="0" smtClean="0"/>
              <a:t> identify </a:t>
            </a:r>
            <a:r>
              <a:rPr lang="en-US" dirty="0"/>
              <a:t>limitations to reach ≃</a:t>
            </a:r>
            <a:r>
              <a:rPr lang="en-US" dirty="0" smtClean="0"/>
              <a:t>750kW of </a:t>
            </a:r>
            <a:r>
              <a:rPr lang="en-US" dirty="0"/>
              <a:t>beam power for </a:t>
            </a:r>
            <a:r>
              <a:rPr lang="en-US" dirty="0" err="1" smtClean="0"/>
              <a:t>νs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C00000"/>
                </a:solidFill>
              </a:rPr>
              <a:t>total beam intensity ~ 7x10</a:t>
            </a:r>
            <a:r>
              <a:rPr lang="en-US" baseline="30000" dirty="0" smtClean="0">
                <a:solidFill>
                  <a:srgbClr val="C00000"/>
                </a:solidFill>
              </a:rPr>
              <a:t>13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sz="2400" dirty="0" smtClean="0"/>
              <a:t>WP4: Ilias Efthymiopoulos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65E6-7008-40E5-96F0-CF81225DC6C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LIU-SPS upgrades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Main difference between the two beams:</a:t>
            </a:r>
          </a:p>
          <a:p>
            <a:pPr lvl="1"/>
            <a:r>
              <a:rPr lang="en-US" dirty="0" smtClean="0"/>
              <a:t>injection at 14 </a:t>
            </a:r>
            <a:r>
              <a:rPr lang="en-US" dirty="0" err="1" smtClean="0"/>
              <a:t>GeV</a:t>
            </a:r>
            <a:r>
              <a:rPr lang="en-US" dirty="0" smtClean="0"/>
              <a:t>/c and transition crossing </a:t>
            </a:r>
            <a:r>
              <a:rPr lang="en-US" dirty="0" smtClean="0"/>
              <a:t>=</a:t>
            </a:r>
            <a:r>
              <a:rPr lang="en-US" dirty="0" smtClean="0"/>
              <a:t>&gt; </a:t>
            </a:r>
            <a:r>
              <a:rPr lang="en-US" dirty="0" smtClean="0"/>
              <a:t>different beam </a:t>
            </a:r>
            <a:r>
              <a:rPr lang="en-US" dirty="0" smtClean="0"/>
              <a:t>control (LLRF)</a:t>
            </a:r>
            <a:endParaRPr lang="en-US" dirty="0" smtClean="0"/>
          </a:p>
          <a:p>
            <a:pPr lvl="1"/>
            <a:r>
              <a:rPr lang="en-US" dirty="0" smtClean="0"/>
              <a:t>CNGS beam fills whole ring and LHC beam fills half of the ring </a:t>
            </a:r>
            <a:r>
              <a:rPr lang="en-US" dirty="0" smtClean="0"/>
              <a:t>=&gt; </a:t>
            </a:r>
            <a:r>
              <a:rPr lang="en-US" dirty="0" smtClean="0"/>
              <a:t>different requirements for beam power (continuous </a:t>
            </a:r>
            <a:r>
              <a:rPr lang="en-US" dirty="0" smtClean="0"/>
              <a:t>regime and possible pulsed regime)</a:t>
            </a:r>
            <a:endParaRPr lang="en-US" dirty="0" smtClean="0"/>
          </a:p>
          <a:p>
            <a:pPr lvl="1"/>
            <a:r>
              <a:rPr lang="en-US" dirty="0" smtClean="0"/>
              <a:t>bunch spacing </a:t>
            </a:r>
            <a:r>
              <a:rPr lang="en-US" dirty="0" smtClean="0"/>
              <a:t>=&gt; multi-bunch effects (CB instabilities, heating…) </a:t>
            </a:r>
            <a:endParaRPr lang="en-US" dirty="0" smtClean="0"/>
          </a:p>
          <a:p>
            <a:r>
              <a:rPr lang="en-US" dirty="0" smtClean="0"/>
              <a:t>CNGS-type beam will profit from planned </a:t>
            </a:r>
            <a:r>
              <a:rPr lang="en-US" dirty="0" smtClean="0"/>
              <a:t>LIU-SPS </a:t>
            </a:r>
            <a:r>
              <a:rPr lang="en-US" dirty="0" smtClean="0"/>
              <a:t>upgrades: </a:t>
            </a:r>
          </a:p>
          <a:p>
            <a:pPr lvl="1"/>
            <a:r>
              <a:rPr lang="en-US" dirty="0" smtClean="0"/>
              <a:t>impedance reduction </a:t>
            </a:r>
          </a:p>
          <a:p>
            <a:pPr lvl="1"/>
            <a:r>
              <a:rPr lang="en-US" dirty="0" smtClean="0"/>
              <a:t>e-cloud mitigation</a:t>
            </a:r>
          </a:p>
          <a:p>
            <a:pPr lvl="1"/>
            <a:r>
              <a:rPr lang="en-US" dirty="0" smtClean="0"/>
              <a:t>200 MHz and 800 MHz RF upgrade</a:t>
            </a:r>
          </a:p>
          <a:p>
            <a:pPr lvl="1"/>
            <a:r>
              <a:rPr lang="en-US" dirty="0" smtClean="0"/>
              <a:t>beam instrumentation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low </a:t>
            </a:r>
            <a:r>
              <a:rPr lang="en-US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γ</a:t>
            </a:r>
            <a:r>
              <a:rPr lang="en-US" dirty="0" err="1" smtClean="0">
                <a:solidFill>
                  <a:srgbClr val="C00000"/>
                </a:solidFill>
              </a:rPr>
              <a:t>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optics?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65E6-7008-40E5-96F0-CF81225DC6C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FT/CNGS acceleration cycle:</a:t>
            </a:r>
            <a:br>
              <a:rPr lang="en-US" sz="3600" dirty="0" smtClean="0"/>
            </a:br>
            <a:r>
              <a:rPr lang="en-US" sz="3600" dirty="0" smtClean="0"/>
              <a:t>voltage and power</a:t>
            </a:r>
            <a:endParaRPr lang="en-US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76400"/>
            <a:ext cx="6858000" cy="358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09600" y="5486400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/>
              <a:buChar char="Þ"/>
            </a:pPr>
            <a:r>
              <a:rPr lang="en-US" dirty="0" smtClean="0"/>
              <a:t> </a:t>
            </a:r>
            <a:r>
              <a:rPr lang="en-US" sz="2000" dirty="0" smtClean="0"/>
              <a:t>at the moment </a:t>
            </a:r>
            <a:r>
              <a:rPr lang="en-US" sz="2000" dirty="0" smtClean="0">
                <a:solidFill>
                  <a:srgbClr val="C00000"/>
                </a:solidFill>
              </a:rPr>
              <a:t>maximum available voltage</a:t>
            </a:r>
            <a:r>
              <a:rPr lang="en-US" sz="2000" dirty="0" smtClean="0"/>
              <a:t> is used after transition crossing due to uncontrolled </a:t>
            </a:r>
            <a:r>
              <a:rPr lang="en-US" sz="2000" dirty="0" err="1" smtClean="0"/>
              <a:t>emittance</a:t>
            </a:r>
            <a:r>
              <a:rPr lang="en-US" sz="2000" dirty="0" smtClean="0"/>
              <a:t> blow –up during transition crossing </a:t>
            </a:r>
          </a:p>
          <a:p>
            <a:r>
              <a:rPr lang="en-US" sz="2000" dirty="0" smtClean="0"/>
              <a:t>-    any voltage reduction leads </a:t>
            </a:r>
            <a:r>
              <a:rPr lang="en-US" sz="2000" smtClean="0"/>
              <a:t>to beam losses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65E6-7008-40E5-96F0-CF81225DC6C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Bunch length along the batch during cycle for high intensity beam (5.6x10</a:t>
            </a:r>
            <a:r>
              <a:rPr lang="en-US" sz="3100" baseline="30000" dirty="0" smtClean="0"/>
              <a:t>13</a:t>
            </a:r>
            <a:r>
              <a:rPr lang="en-US" sz="3100" dirty="0" smtClean="0"/>
              <a:t> injected, 15% losses)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(AB-Note-2005-034 RF, T. Bohl et al.)</a:t>
            </a:r>
            <a:endParaRPr lang="en-US" sz="3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8616" y="1600200"/>
            <a:ext cx="688676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352800" y="1676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t=1.315 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4038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t=3.286 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0" y="16764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t=1.534 s,</a:t>
            </a:r>
          </a:p>
          <a:p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γ&gt;</a:t>
            </a:r>
            <a:r>
              <a:rPr lang="el-GR" dirty="0" smtClean="0">
                <a:solidFill>
                  <a:srgbClr val="C00000"/>
                </a:solidFill>
                <a:latin typeface="Times New Roman"/>
                <a:cs typeface="Times New Roman"/>
              </a:rPr>
              <a:t>γ</a:t>
            </a: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34200" y="4038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t=4.163 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65E6-7008-40E5-96F0-CF81225DC6C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Voltage during FT/CNGS cycle</a:t>
            </a:r>
            <a:br>
              <a:rPr lang="en-US" sz="4000" dirty="0" smtClean="0"/>
            </a:br>
            <a:r>
              <a:rPr lang="en-US" sz="4000" dirty="0" smtClean="0"/>
              <a:t> for two optics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Q26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Q20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501650" y="2174875"/>
          <a:ext cx="3540125" cy="3540125"/>
        </p:xfrm>
        <a:graphic>
          <a:graphicData uri="http://schemas.openxmlformats.org/presentationml/2006/ole">
            <p:oleObj spid="_x0000_s2050" name="Acrobat Document" r:id="rId3" imgW="5400512" imgH="5400512" progId="AcroExch.Document.7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ph sz="quarter" idx="4"/>
          </p:nvPr>
        </p:nvGraphicFramePr>
        <p:xfrm>
          <a:off x="4800600" y="2209800"/>
          <a:ext cx="3505200" cy="3505200"/>
        </p:xfrm>
        <a:graphic>
          <a:graphicData uri="http://schemas.openxmlformats.org/presentationml/2006/ole">
            <p:oleObj spid="_x0000_s2051" name="Acrobat Document" r:id="rId4" imgW="5400512" imgH="5400512" progId="AcroExch.Document.7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876800" y="57150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=&gt; voltage above present limit of 7.5 MV even for 0.4 </a:t>
            </a:r>
            <a:r>
              <a:rPr lang="en-US" dirty="0" err="1" smtClean="0"/>
              <a:t>eVs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57150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=&gt; after transition crossing some bunches have </a:t>
            </a:r>
            <a:r>
              <a:rPr lang="en-US" dirty="0" err="1" smtClean="0"/>
              <a:t>emittance</a:t>
            </a:r>
            <a:r>
              <a:rPr lang="en-US" dirty="0" smtClean="0"/>
              <a:t>  &gt; 0.6 </a:t>
            </a:r>
            <a:r>
              <a:rPr lang="en-US" dirty="0" err="1" smtClean="0"/>
              <a:t>eVs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65E6-7008-40E5-96F0-CF81225DC6C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Could the Q20 optics help to reduce uncontrolled </a:t>
            </a:r>
            <a:r>
              <a:rPr lang="en-US" dirty="0" err="1" smtClean="0"/>
              <a:t>emittance</a:t>
            </a:r>
            <a:r>
              <a:rPr lang="en-US" dirty="0" smtClean="0"/>
              <a:t> blow-up?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Voltage program for 0.6 </a:t>
            </a:r>
            <a:r>
              <a:rPr lang="en-US" dirty="0" err="1" smtClean="0"/>
              <a:t>eVs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Slip factor for Q20 and Q26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57200" y="2133600"/>
          <a:ext cx="3952875" cy="3952875"/>
        </p:xfrm>
        <a:graphic>
          <a:graphicData uri="http://schemas.openxmlformats.org/presentationml/2006/ole">
            <p:oleObj spid="_x0000_s3074" name="Acrobat Document" r:id="rId3" imgW="5400512" imgH="5400512" progId="AcroExch.Document.7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648200" y="2133600"/>
          <a:ext cx="3886200" cy="3886200"/>
        </p:xfrm>
        <a:graphic>
          <a:graphicData uri="http://schemas.openxmlformats.org/presentationml/2006/ole">
            <p:oleObj spid="_x0000_s3075" name="Acrobat Document" r:id="rId4" imgW="5400512" imgH="5400512" progId="AcroExch.Document.7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65E6-7008-40E5-96F0-CF81225DC6C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and </a:t>
            </a:r>
            <a:br>
              <a:rPr lang="en-US" dirty="0" smtClean="0"/>
            </a:br>
            <a:r>
              <a:rPr lang="en-US" dirty="0" smtClean="0"/>
              <a:t>proposed studies for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Voltage limitation due to </a:t>
            </a:r>
            <a:r>
              <a:rPr lang="en-US" dirty="0" err="1" smtClean="0"/>
              <a:t>e</a:t>
            </a:r>
            <a:r>
              <a:rPr lang="en-US" dirty="0" err="1" smtClean="0"/>
              <a:t>mittance</a:t>
            </a:r>
            <a:r>
              <a:rPr lang="en-US" dirty="0" smtClean="0"/>
              <a:t> blow-up </a:t>
            </a:r>
            <a:r>
              <a:rPr lang="en-US" dirty="0" err="1" smtClean="0"/>
              <a:t>occuring</a:t>
            </a:r>
            <a:r>
              <a:rPr lang="en-US" dirty="0" smtClean="0"/>
              <a:t> at transition crossing and after it (for high intensity beam)</a:t>
            </a:r>
          </a:p>
          <a:p>
            <a:r>
              <a:rPr lang="en-US" dirty="0" smtClean="0"/>
              <a:t>Main limitations are due to multi-bunch effects and not single bunch</a:t>
            </a:r>
          </a:p>
          <a:p>
            <a:r>
              <a:rPr lang="en-US" dirty="0" smtClean="0"/>
              <a:t>Possible </a:t>
            </a:r>
            <a:r>
              <a:rPr lang="en-US" dirty="0" smtClean="0"/>
              <a:t>i</a:t>
            </a:r>
            <a:r>
              <a:rPr lang="en-US" dirty="0" smtClean="0"/>
              <a:t>mprovements to LLRF have been identified during the 2004 high intensity run, but probably will not be implemented before 2018 (together with the 200 MHz RF upgrade)  </a:t>
            </a:r>
          </a:p>
          <a:p>
            <a:r>
              <a:rPr lang="en-US" dirty="0" smtClean="0"/>
              <a:t>Repeat measurements done in 2004 with high intensity in nominal optics (some difference in time of transition crossing) and with 800 MHz RF system 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=&gt; MDs with Q20 optics for CNGS cycle are needed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65E6-7008-40E5-96F0-CF81225DC6C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424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Adobe Acrobat Document</vt:lpstr>
      <vt:lpstr>Q20 optics for FT/CNGS beam </vt:lpstr>
      <vt:lpstr>SPS beams </vt:lpstr>
      <vt:lpstr>LAGUNA-LBNO FP7 Design Study  WP4: LB ν beams, detector magnetization</vt:lpstr>
      <vt:lpstr>LIU-SPS upgrades</vt:lpstr>
      <vt:lpstr>FT/CNGS acceleration cycle: voltage and power</vt:lpstr>
      <vt:lpstr>Bunch length along the batch during cycle for high intensity beam (5.6x1013 injected, 15% losses) (AB-Note-2005-034 RF, T. Bohl et al.)</vt:lpstr>
      <vt:lpstr>Voltage during FT/CNGS cycle  for two optics</vt:lpstr>
      <vt:lpstr>Could the Q20 optics help to reduce uncontrolled emittance blow-up?</vt:lpstr>
      <vt:lpstr>Summary and  proposed studies for 2012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FT/CNGS beam in the SPS </dc:title>
  <dc:creator>elenas</dc:creator>
  <cp:lastModifiedBy>elenas</cp:lastModifiedBy>
  <cp:revision>49</cp:revision>
  <dcterms:created xsi:type="dcterms:W3CDTF">2012-01-24T08:51:57Z</dcterms:created>
  <dcterms:modified xsi:type="dcterms:W3CDTF">2012-01-26T14:22:13Z</dcterms:modified>
</cp:coreProperties>
</file>