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tiff" ContentType="image/tiff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89" r:id="rId4"/>
    <p:sldId id="290" r:id="rId5"/>
    <p:sldId id="291" r:id="rId6"/>
    <p:sldId id="292" r:id="rId7"/>
    <p:sldId id="293" r:id="rId8"/>
    <p:sldId id="285" r:id="rId9"/>
    <p:sldId id="280" r:id="rId10"/>
    <p:sldId id="281" r:id="rId11"/>
    <p:sldId id="286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27F4"/>
    <a:srgbClr val="404040"/>
    <a:srgbClr val="D3D3D3"/>
    <a:srgbClr val="6C573B"/>
    <a:srgbClr val="4F81BD"/>
    <a:srgbClr val="6F9AC0"/>
    <a:srgbClr val="FFFFFF"/>
    <a:srgbClr val="CC00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AFE8-2883-E14E-89B8-2C985116EA40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7BC5-9308-A14F-BEF1-5CE2C0D99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C29DF-01FA-C14F-BB02-A77B11AF7702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52C2-BA19-6B44-A89B-4ABC4D1F9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68339" cy="68390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5885174"/>
          </a:xfrm>
        </p:spPr>
        <p:txBody>
          <a:bodyPr/>
          <a:lstStyle>
            <a:lvl1pPr marL="252000" indent="-270000">
              <a:buSzPct val="110000"/>
              <a:buFont typeface="Arial"/>
              <a:buChar char="•"/>
              <a:defRPr sz="2100" b="1"/>
            </a:lvl1pPr>
            <a:lvl2pPr>
              <a:defRPr sz="1700"/>
            </a:lvl2pPr>
            <a:lvl3pPr>
              <a:defRPr sz="17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85383" y="5334000"/>
            <a:ext cx="357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6ABB1-2DDD-A64C-A3C4-D6696A2CC59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3134" y="6543675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11CECD66-7484-F64A-9FF0-02A8AB1518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 flipV="1">
            <a:off x="215900" y="634999"/>
            <a:ext cx="8728638" cy="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245" y="0"/>
            <a:ext cx="8738294" cy="68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245" y="683901"/>
            <a:ext cx="8738294" cy="56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400"/>
        </a:spcAft>
        <a:buFont typeface="Arial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561600" indent="-284400" algn="l" defTabSz="457200" rtl="0" eaLnBrk="1" latinLnBrk="0" hangingPunct="1">
        <a:spcBef>
          <a:spcPts val="400"/>
        </a:spcBef>
        <a:spcAft>
          <a:spcPts val="400"/>
        </a:spcAft>
        <a:buFont typeface="Arial"/>
        <a:buChar char="–"/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84800" indent="-228600" algn="l" defTabSz="457200" rtl="0" eaLnBrk="1" latinLnBrk="0" hangingPunct="1">
        <a:spcBef>
          <a:spcPts val="0"/>
        </a:spcBef>
        <a:spcAft>
          <a:spcPts val="200"/>
        </a:spcAft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2012 SPS scrubbing run </a:t>
            </a:r>
            <a:br>
              <a:rPr lang="en-US" dirty="0" smtClean="0"/>
            </a:br>
            <a:r>
              <a:rPr lang="en-US" dirty="0" smtClean="0"/>
              <a:t>Collecting ideas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 Bartosik, G. </a:t>
            </a:r>
            <a:r>
              <a:rPr lang="en-US" dirty="0" err="1" smtClean="0"/>
              <a:t>Iadarola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SPSU meeting, 26.1.2012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 </a:t>
            </a:r>
            <a:r>
              <a:rPr lang="en-US" dirty="0" smtClean="0"/>
              <a:t>observables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0"/>
            <a:ext cx="8738294" cy="6174099"/>
          </a:xfrm>
        </p:spPr>
        <p:txBody>
          <a:bodyPr>
            <a:normAutofit/>
          </a:bodyPr>
          <a:lstStyle/>
          <a:p>
            <a:r>
              <a:rPr lang="en-US" dirty="0" smtClean="0"/>
              <a:t>Electron </a:t>
            </a:r>
            <a:r>
              <a:rPr lang="en-US" dirty="0" smtClean="0"/>
              <a:t>cloud observation</a:t>
            </a:r>
          </a:p>
          <a:p>
            <a:pPr lvl="1"/>
            <a:r>
              <a:rPr lang="en-US" dirty="0" smtClean="0"/>
              <a:t>Electron current in 4 strip </a:t>
            </a:r>
            <a:r>
              <a:rPr lang="en-US" dirty="0" smtClean="0"/>
              <a:t>monitors </a:t>
            </a:r>
            <a:r>
              <a:rPr lang="en-US" dirty="0" smtClean="0"/>
              <a:t>– at injection B field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if feasible, partly used in time resolving mode)</a:t>
            </a:r>
          </a:p>
          <a:p>
            <a:pPr lvl="2"/>
            <a:r>
              <a:rPr lang="en-US" dirty="0" smtClean="0"/>
              <a:t>Fresh </a:t>
            </a:r>
            <a:r>
              <a:rPr lang="en-US" dirty="0" err="1" smtClean="0"/>
              <a:t>StSt</a:t>
            </a:r>
            <a:r>
              <a:rPr lang="en-US" dirty="0" smtClean="0"/>
              <a:t> liner</a:t>
            </a:r>
          </a:p>
          <a:p>
            <a:pPr lvl="2"/>
            <a:r>
              <a:rPr lang="en-US" dirty="0" smtClean="0"/>
              <a:t>Fresh clearing electrode (with W liner)</a:t>
            </a:r>
          </a:p>
          <a:p>
            <a:pPr lvl="2"/>
            <a:r>
              <a:rPr lang="en-US" dirty="0" smtClean="0"/>
              <a:t>Long term </a:t>
            </a:r>
            <a:r>
              <a:rPr lang="en-US" dirty="0" smtClean="0"/>
              <a:t>a-C </a:t>
            </a:r>
            <a:r>
              <a:rPr lang="en-US" dirty="0" smtClean="0"/>
              <a:t>liner</a:t>
            </a:r>
          </a:p>
          <a:p>
            <a:pPr lvl="2"/>
            <a:r>
              <a:rPr lang="en-US" dirty="0" err="1" smtClean="0"/>
              <a:t>Miguels</a:t>
            </a:r>
            <a:r>
              <a:rPr lang="en-US" dirty="0" smtClean="0"/>
              <a:t> configuration</a:t>
            </a:r>
            <a:endParaRPr lang="en-US" dirty="0" smtClean="0"/>
          </a:p>
          <a:p>
            <a:pPr lvl="1"/>
            <a:r>
              <a:rPr lang="en-US" dirty="0" smtClean="0"/>
              <a:t>a-C coated with solenoids installed before scrubbing run</a:t>
            </a:r>
          </a:p>
          <a:p>
            <a:pPr lvl="2"/>
            <a:r>
              <a:rPr lang="en-US" dirty="0" smtClean="0"/>
              <a:t>Round vacuum chamber (</a:t>
            </a:r>
            <a:r>
              <a:rPr lang="en-US" dirty="0" err="1" smtClean="0"/>
              <a:t>r</a:t>
            </a:r>
            <a:r>
              <a:rPr lang="en-US" dirty="0" smtClean="0"/>
              <a:t>=</a:t>
            </a:r>
            <a:r>
              <a:rPr lang="en-US" dirty="0" smtClean="0"/>
              <a:t>159mm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Equipped with </a:t>
            </a:r>
            <a:r>
              <a:rPr lang="en-US" dirty="0" err="1" smtClean="0"/>
              <a:t>e</a:t>
            </a:r>
            <a:r>
              <a:rPr lang="en-US" dirty="0" smtClean="0"/>
              <a:t>-cloud pick-</a:t>
            </a:r>
            <a:r>
              <a:rPr lang="en-US" dirty="0" smtClean="0"/>
              <a:t>up</a:t>
            </a:r>
          </a:p>
          <a:p>
            <a:pPr lvl="2"/>
            <a:r>
              <a:rPr lang="en-US" dirty="0" smtClean="0"/>
              <a:t>Vacuum gauges</a:t>
            </a:r>
          </a:p>
          <a:p>
            <a:pPr lvl="2"/>
            <a:r>
              <a:rPr lang="en-US" dirty="0" smtClean="0"/>
              <a:t>Which tests should be done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resolved </a:t>
            </a:r>
            <a:r>
              <a:rPr lang="en-US" dirty="0" err="1" smtClean="0"/>
              <a:t>e</a:t>
            </a:r>
            <a:r>
              <a:rPr lang="en-US" dirty="0" smtClean="0"/>
              <a:t>-cloud build-up along bunch train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Setup </a:t>
            </a:r>
            <a:r>
              <a:rPr lang="en-US" dirty="0" smtClean="0"/>
              <a:t>similar </a:t>
            </a:r>
            <a:r>
              <a:rPr lang="en-US" dirty="0" smtClean="0"/>
              <a:t>to what is used in the PS</a:t>
            </a:r>
            <a:r>
              <a:rPr lang="en-US" dirty="0" smtClean="0"/>
              <a:t> could be (re)-installed in </a:t>
            </a:r>
            <a:r>
              <a:rPr lang="en-US" dirty="0" smtClean="0"/>
              <a:t>the </a:t>
            </a:r>
            <a:r>
              <a:rPr lang="en-US" dirty="0" smtClean="0"/>
              <a:t>SPS</a:t>
            </a:r>
          </a:p>
          <a:p>
            <a:pPr lvl="2"/>
            <a:r>
              <a:rPr lang="en-US" dirty="0" smtClean="0"/>
              <a:t>Need to </a:t>
            </a:r>
            <a:r>
              <a:rPr lang="en-US" dirty="0" smtClean="0"/>
              <a:t>borrow electronics from PS setup</a:t>
            </a:r>
          </a:p>
          <a:p>
            <a:pPr lvl="1"/>
            <a:r>
              <a:rPr lang="en-US" dirty="0" smtClean="0"/>
              <a:t>Pressure </a:t>
            </a:r>
            <a:r>
              <a:rPr lang="en-US" dirty="0" smtClean="0"/>
              <a:t>measurements with Penning gauges, switch off vacuum pumps close to strip monitors to study dependence of </a:t>
            </a:r>
            <a:r>
              <a:rPr lang="en-US" dirty="0" err="1" smtClean="0"/>
              <a:t>e</a:t>
            </a:r>
            <a:r>
              <a:rPr lang="en-US" dirty="0" smtClean="0"/>
              <a:t>-cloud on residual gas pressure</a:t>
            </a:r>
          </a:p>
          <a:p>
            <a:pPr lvl="1"/>
            <a:r>
              <a:rPr lang="en-US" dirty="0" smtClean="0"/>
              <a:t>Revive microwave measurement on dipole magnet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5702126" y="802231"/>
            <a:ext cx="3441873" cy="2479314"/>
            <a:chOff x="3937000" y="1683266"/>
            <a:chExt cx="4973513" cy="3582613"/>
          </a:xfrm>
        </p:grpSpPr>
        <p:grpSp>
          <p:nvGrpSpPr>
            <p:cNvPr id="8" name="Group 6"/>
            <p:cNvGrpSpPr/>
            <p:nvPr/>
          </p:nvGrpSpPr>
          <p:grpSpPr>
            <a:xfrm>
              <a:off x="3937000" y="1683266"/>
              <a:ext cx="4973513" cy="3582613"/>
              <a:chOff x="2108200" y="1273550"/>
              <a:chExt cx="4973513" cy="3582613"/>
            </a:xfrm>
          </p:grpSpPr>
          <p:pic>
            <p:nvPicPr>
              <p:cNvPr id="10" name="Picture 4" descr="dsd.tif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08200" y="1273550"/>
                <a:ext cx="4787900" cy="3582613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4885177" y="1313935"/>
                <a:ext cx="2196536" cy="422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 smtClean="0"/>
                  <a:t>Scrubbing run 2008</a:t>
                </a:r>
                <a:endParaRPr lang="en-US" sz="13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825998" y="1723651"/>
              <a:ext cx="1887974" cy="422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/>
                <a:t>C. </a:t>
              </a:r>
              <a:r>
                <a:rPr lang="en-US" sz="1300" dirty="0" err="1" smtClean="0"/>
                <a:t>Vallgren</a:t>
              </a:r>
              <a:r>
                <a:rPr lang="en-US" sz="1300" dirty="0" smtClean="0"/>
                <a:t> et al.</a:t>
              </a:r>
              <a:endParaRPr lang="en-US" sz="13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 </a:t>
            </a:r>
            <a:r>
              <a:rPr lang="en-US" dirty="0" smtClean="0"/>
              <a:t>observables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0"/>
            <a:ext cx="8738294" cy="6174099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 </a:t>
            </a:r>
            <a:r>
              <a:rPr lang="en-US" dirty="0" smtClean="0"/>
              <a:t>of electron cloud through the beam</a:t>
            </a:r>
            <a:endParaRPr lang="en-US" dirty="0" smtClean="0"/>
          </a:p>
          <a:p>
            <a:pPr lvl="1"/>
            <a:r>
              <a:rPr lang="en-US" dirty="0" smtClean="0"/>
              <a:t>Incoherent effects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emittance blow-</a:t>
            </a:r>
            <a:r>
              <a:rPr lang="en-US" dirty="0" smtClean="0"/>
              <a:t>up</a:t>
            </a:r>
          </a:p>
          <a:p>
            <a:pPr lvl="2"/>
            <a:r>
              <a:rPr lang="en-US" dirty="0" smtClean="0"/>
              <a:t>transverse emittance to be monitored continuously </a:t>
            </a:r>
          </a:p>
          <a:p>
            <a:pPr lvl="2"/>
            <a:r>
              <a:rPr lang="en-US" dirty="0" smtClean="0"/>
              <a:t>if possible measure bunch by bunch to </a:t>
            </a:r>
            <a:r>
              <a:rPr lang="en-US" dirty="0" smtClean="0"/>
              <a:t>identify </a:t>
            </a:r>
            <a:r>
              <a:rPr lang="en-US" dirty="0" err="1" smtClean="0"/>
              <a:t>e</a:t>
            </a:r>
            <a:r>
              <a:rPr lang="en-US" dirty="0" smtClean="0"/>
              <a:t>-cloud build-up </a:t>
            </a:r>
            <a:r>
              <a:rPr lang="en-US" dirty="0" smtClean="0"/>
              <a:t>along the batch</a:t>
            </a:r>
          </a:p>
          <a:p>
            <a:pPr lvl="1"/>
            <a:r>
              <a:rPr lang="en-US" dirty="0" smtClean="0"/>
              <a:t>Coherent </a:t>
            </a:r>
            <a:r>
              <a:rPr lang="en-US" dirty="0" smtClean="0"/>
              <a:t>instability</a:t>
            </a:r>
          </a:p>
          <a:p>
            <a:pPr lvl="2"/>
            <a:r>
              <a:rPr lang="en-US" dirty="0" smtClean="0"/>
              <a:t>damper pick-ups</a:t>
            </a:r>
          </a:p>
          <a:p>
            <a:pPr lvl="2"/>
            <a:r>
              <a:rPr lang="en-US" dirty="0" smtClean="0"/>
              <a:t>head-tail monitor</a:t>
            </a:r>
          </a:p>
          <a:p>
            <a:pPr lvl="2"/>
            <a:r>
              <a:rPr lang="en-US" dirty="0" smtClean="0"/>
              <a:t>threshold chromaticity for stabilizing the beam</a:t>
            </a:r>
          </a:p>
          <a:p>
            <a:pPr lvl="1"/>
            <a:r>
              <a:rPr lang="en-US" dirty="0" smtClean="0"/>
              <a:t>Beam loss at injection </a:t>
            </a:r>
          </a:p>
          <a:p>
            <a:pPr lvl="2"/>
            <a:r>
              <a:rPr lang="en-US" dirty="0" err="1" smtClean="0"/>
              <a:t>Uncaptured</a:t>
            </a:r>
            <a:r>
              <a:rPr lang="en-US" dirty="0" smtClean="0"/>
              <a:t> beam </a:t>
            </a:r>
          </a:p>
          <a:p>
            <a:pPr lvl="1"/>
            <a:r>
              <a:rPr lang="en-US" dirty="0" smtClean="0"/>
              <a:t>Tune shift along bunch train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Using transverse </a:t>
            </a:r>
            <a:r>
              <a:rPr lang="en-US" dirty="0" smtClean="0"/>
              <a:t>damper pick-up for analyzing turn-by-turn, bunch-by-bunch beam position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Could be tried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Impedance localization” using all </a:t>
            </a:r>
            <a:r>
              <a:rPr lang="en-US" dirty="0" err="1" smtClean="0"/>
              <a:t>BPMs</a:t>
            </a:r>
            <a:r>
              <a:rPr lang="en-US" dirty="0" smtClean="0"/>
              <a:t> in the ring </a:t>
            </a:r>
            <a:r>
              <a:rPr lang="en-US" dirty="0" smtClean="0"/>
              <a:t>(feasibility to be checked, </a:t>
            </a:r>
            <a:r>
              <a:rPr lang="en-US" dirty="0" smtClean="0"/>
              <a:t>limited number of turns?)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points </a:t>
            </a:r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orbit steering or radial steering for scanning the surface of the liners for studying local scrubbing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In some scrubbing scenarios the width of the bombarded </a:t>
            </a:r>
            <a:r>
              <a:rPr lang="en-US" dirty="0" smtClean="0"/>
              <a:t>area is </a:t>
            </a:r>
            <a:r>
              <a:rPr lang="en-US" dirty="0" smtClean="0"/>
              <a:t>narrow compared to nominal beam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a “sweep” of the beam across the vacuum chamber may become necessary</a:t>
            </a:r>
          </a:p>
          <a:p>
            <a:pPr lvl="1"/>
            <a:r>
              <a:rPr lang="en-US" dirty="0" smtClean="0"/>
              <a:t>Also to understand how localized is the scrubbed region</a:t>
            </a:r>
          </a:p>
          <a:p>
            <a:r>
              <a:rPr lang="en-US" dirty="0" smtClean="0"/>
              <a:t>Transverse emittance blow-up towards the end of the run to see dependence of electron cloud build on beam size close to threshold</a:t>
            </a:r>
          </a:p>
          <a:p>
            <a:r>
              <a:rPr lang="en-US" dirty="0" smtClean="0"/>
              <a:t>Best method to produce 5-10% </a:t>
            </a:r>
            <a:r>
              <a:rPr lang="en-US" dirty="0" err="1" smtClean="0"/>
              <a:t>uncaptured</a:t>
            </a:r>
            <a:r>
              <a:rPr lang="en-US" dirty="0" smtClean="0"/>
              <a:t> beam</a:t>
            </a:r>
          </a:p>
          <a:p>
            <a:pPr lvl="1"/>
            <a:r>
              <a:rPr lang="en-US" dirty="0" smtClean="0"/>
              <a:t>Longer bunches from PS or low voltage </a:t>
            </a:r>
            <a:r>
              <a:rPr lang="en-US" smtClean="0"/>
              <a:t>(phase) at </a:t>
            </a:r>
            <a:r>
              <a:rPr lang="en-US" dirty="0" smtClean="0"/>
              <a:t>SPS capture … 	</a:t>
            </a:r>
          </a:p>
          <a:p>
            <a:r>
              <a:rPr lang="en-US" dirty="0" smtClean="0"/>
              <a:t>Other observables … 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0"/>
            <a:ext cx="8738294" cy="61740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25ns </a:t>
            </a:r>
            <a:r>
              <a:rPr lang="en-US" dirty="0" smtClean="0"/>
              <a:t>beam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ith </a:t>
            </a:r>
            <a:r>
              <a:rPr lang="en-US" dirty="0" smtClean="0"/>
              <a:t>4 batches</a:t>
            </a:r>
            <a:r>
              <a:rPr lang="en-US" dirty="0" smtClean="0"/>
              <a:t> with nominal settings as reference</a:t>
            </a:r>
          </a:p>
          <a:p>
            <a:pPr lvl="1"/>
            <a:r>
              <a:rPr lang="en-US" dirty="0" smtClean="0"/>
              <a:t>With shorter bunch length</a:t>
            </a:r>
            <a:endParaRPr lang="en-US" dirty="0" smtClean="0"/>
          </a:p>
          <a:p>
            <a:pPr lvl="1"/>
            <a:r>
              <a:rPr lang="en-US" dirty="0" smtClean="0"/>
              <a:t>25ns + 5-10% </a:t>
            </a:r>
            <a:r>
              <a:rPr lang="en-US" dirty="0" err="1" smtClean="0"/>
              <a:t>uncaptured</a:t>
            </a:r>
            <a:r>
              <a:rPr lang="en-US" dirty="0" smtClean="0"/>
              <a:t> </a:t>
            </a:r>
            <a:r>
              <a:rPr lang="en-US" dirty="0" smtClean="0"/>
              <a:t>beam</a:t>
            </a:r>
          </a:p>
          <a:p>
            <a:pPr lvl="1"/>
            <a:r>
              <a:rPr lang="en-US" dirty="0" smtClean="0"/>
              <a:t>Increasing the number of batches (up to 6 if feasible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 high intensity (up to maximal achievable in PS)</a:t>
            </a:r>
            <a:endParaRPr lang="en-US" dirty="0" smtClean="0"/>
          </a:p>
          <a:p>
            <a:r>
              <a:rPr lang="en-US" dirty="0" smtClean="0"/>
              <a:t>5ns fast extracted beam injected at 26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Feasibility in the PS is currently investigated by PS experts</a:t>
            </a:r>
          </a:p>
          <a:p>
            <a:pPr lvl="1"/>
            <a:r>
              <a:rPr lang="en-US" dirty="0" smtClean="0"/>
              <a:t>Potential problem of retuning the 200 MHz cavities (4 out of 6 cavities need access to be retuned)</a:t>
            </a:r>
          </a:p>
          <a:p>
            <a:pPr lvl="1"/>
            <a:r>
              <a:rPr lang="en-US" dirty="0" smtClean="0"/>
              <a:t>Can we keep gap for extraction kicker rise-time in PS in order not to destroy the extraction septum</a:t>
            </a:r>
          </a:p>
          <a:p>
            <a:pPr lvl="1"/>
            <a:r>
              <a:rPr lang="en-US" dirty="0" smtClean="0"/>
              <a:t>Possible complications in the SPS? (LLRF, feedback, beam loading, …)</a:t>
            </a:r>
          </a:p>
          <a:p>
            <a:pPr lvl="1"/>
            <a:r>
              <a:rPr lang="en-US" dirty="0" smtClean="0"/>
              <a:t>Limited total intensity? Need at least 5e10 </a:t>
            </a:r>
            <a:r>
              <a:rPr lang="en-US" dirty="0" err="1" smtClean="0"/>
              <a:t>p/b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 be checked more carefully in simulations </a:t>
            </a:r>
            <a:r>
              <a:rPr lang="en-US" dirty="0" smtClean="0"/>
              <a:t>if efficiency at low SEY (rise time is quite long already for SEY=1.5, where 2 batches are needed) is really improving</a:t>
            </a:r>
          </a:p>
          <a:p>
            <a:r>
              <a:rPr lang="en-US" dirty="0" smtClean="0"/>
              <a:t>10+15ns bunch spacing</a:t>
            </a:r>
          </a:p>
          <a:p>
            <a:pPr lvl="1"/>
            <a:r>
              <a:rPr lang="en-US" dirty="0" smtClean="0"/>
              <a:t>Probably not feasible within given timeframe …</a:t>
            </a:r>
          </a:p>
          <a:p>
            <a:pPr lvl="1"/>
            <a:r>
              <a:rPr lang="en-US" dirty="0" smtClean="0"/>
              <a:t>Also to be checked in simulation if half nominal intensity is sufficient for efficient scrubbing</a:t>
            </a:r>
          </a:p>
          <a:p>
            <a:r>
              <a:rPr lang="en-US" dirty="0" smtClean="0"/>
              <a:t>50ns beam will be kept for a few cycles after LHC filling to study electron cloud build-up in strip monitors with magnetic field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Nominal 25ns beam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1058" y="1245169"/>
            <a:ext cx="6413636" cy="481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38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5ns beam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624" y="1098762"/>
            <a:ext cx="7079227" cy="49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9"/>
          <p:cNvSpPr/>
          <p:nvPr/>
        </p:nvSpPr>
        <p:spPr>
          <a:xfrm>
            <a:off x="5967292" y="5028888"/>
            <a:ext cx="17429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  <a:latin typeface="Calibri" pitchFamily="34" charset="0"/>
              </a:rPr>
              <a:t>5e10 </a:t>
            </a:r>
            <a:r>
              <a:rPr lang="en-US" sz="1700" b="1" dirty="0" smtClean="0">
                <a:solidFill>
                  <a:srgbClr val="FF0000"/>
                </a:solidFill>
                <a:latin typeface="Calibri" pitchFamily="34" charset="0"/>
              </a:rPr>
              <a:t>ppb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156086" y="5028888"/>
            <a:ext cx="12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=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8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10% uncaptured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6095" y="1163280"/>
            <a:ext cx="6220527" cy="491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2421557" y="5028888"/>
            <a:ext cx="12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=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1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10% uncaptured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0029" y="1360588"/>
            <a:ext cx="5926395" cy="444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tangolo 10"/>
          <p:cNvSpPr/>
          <p:nvPr/>
        </p:nvSpPr>
        <p:spPr>
          <a:xfrm>
            <a:off x="2421557" y="4896156"/>
            <a:ext cx="12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= 1.5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2383887" y="1360588"/>
            <a:ext cx="2543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More evident at low SEY!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0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</a:t>
            </a:r>
            <a:r>
              <a:rPr lang="en-US" dirty="0" smtClean="0"/>
              <a:t> of bunch </a:t>
            </a:r>
            <a:r>
              <a:rPr lang="en-US" dirty="0" smtClean="0"/>
              <a:t>shortening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3874273" y="1293862"/>
            <a:ext cx="12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= 1.5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8632" y="147852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9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flat bottom cycle (maximal possible length allowed by </a:t>
            </a:r>
            <a:r>
              <a:rPr lang="en-US" dirty="0" err="1" smtClean="0"/>
              <a:t>supercycle</a:t>
            </a:r>
            <a:r>
              <a:rPr lang="en-US" dirty="0" smtClean="0"/>
              <a:t> timings)</a:t>
            </a:r>
          </a:p>
          <a:p>
            <a:pPr lvl="1"/>
            <a:r>
              <a:rPr lang="en-US" dirty="0" smtClean="0"/>
              <a:t>Will be used most of the time for direct comparison of scrubbing schemes, as electron cloud build-up is not expected to depend on beam energy</a:t>
            </a:r>
          </a:p>
          <a:p>
            <a:pPr lvl="1"/>
            <a:r>
              <a:rPr lang="en-US" dirty="0" smtClean="0"/>
              <a:t>Up to 6 batches if allowed by machine interlocks</a:t>
            </a:r>
          </a:p>
          <a:p>
            <a:pPr lvl="1"/>
            <a:r>
              <a:rPr lang="en-US" dirty="0" smtClean="0"/>
              <a:t>Varying batch spacing to study rise-time of electron cloud build-up</a:t>
            </a:r>
          </a:p>
          <a:p>
            <a:r>
              <a:rPr lang="en-US" dirty="0" smtClean="0"/>
              <a:t>Coasting beam </a:t>
            </a:r>
          </a:p>
          <a:p>
            <a:pPr lvl="1"/>
            <a:r>
              <a:rPr lang="en-US" dirty="0" smtClean="0"/>
              <a:t>In case we do not see emittance blow-up or instability on long flat bottom cycle, a coasting beam with and without </a:t>
            </a:r>
            <a:r>
              <a:rPr lang="en-US" dirty="0" err="1" smtClean="0"/>
              <a:t>uncaptured</a:t>
            </a:r>
            <a:r>
              <a:rPr lang="en-US" dirty="0" smtClean="0"/>
              <a:t> beam could be tried</a:t>
            </a:r>
          </a:p>
          <a:p>
            <a:r>
              <a:rPr lang="en-US" dirty="0" smtClean="0"/>
              <a:t>Nominal LHC acceleration cycle with 4 batches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schedule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206375" y="901700"/>
          <a:ext cx="8737602" cy="57209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56267"/>
                <a:gridCol w="1456267"/>
                <a:gridCol w="1456267"/>
                <a:gridCol w="1456267"/>
                <a:gridCol w="1456267"/>
                <a:gridCol w="1456267"/>
              </a:tblGrid>
              <a:tr h="623195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Day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Day 5</a:t>
                      </a:r>
                      <a:endParaRPr lang="en-US" dirty="0"/>
                    </a:p>
                  </a:txBody>
                  <a:tcPr/>
                </a:tc>
              </a:tr>
              <a:tr h="24629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Daytime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Preparation of beam and </a:t>
                      </a:r>
                      <a:r>
                        <a:rPr lang="en-US" sz="1600" dirty="0" smtClean="0"/>
                        <a:t>setup, it will be the first</a:t>
                      </a:r>
                      <a:r>
                        <a:rPr lang="en-US" sz="1600" baseline="0" dirty="0" smtClean="0"/>
                        <a:t> time of 25ns beam in the SPS in 2012?!?!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Machine conditioning …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Ramp up total</a:t>
                      </a:r>
                      <a:r>
                        <a:rPr lang="en-US" sz="1600" baseline="0" dirty="0" smtClean="0"/>
                        <a:t> intensity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 (+ studies if allowed by machine condition)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Study of 10% </a:t>
                      </a:r>
                      <a:r>
                        <a:rPr lang="en-US" sz="1600" dirty="0" err="1" smtClean="0"/>
                        <a:t>uncaptured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beam with as many batches as allowed by the machine (vacuum, heating, …)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+ higher intensity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Exotic beam (either 5ns</a:t>
                      </a:r>
                      <a:r>
                        <a:rPr lang="en-US" sz="1600" baseline="0" dirty="0" smtClean="0"/>
                        <a:t> bunch spacing or 10+15ns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Exotic beam (either 5ns</a:t>
                      </a:r>
                      <a:r>
                        <a:rPr lang="en-US" sz="1600" baseline="0" dirty="0" smtClean="0"/>
                        <a:t> bunch spacing or 10+15ns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23241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Nights 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Machine conditioning with nominal intensity and as many batches as possible (kickers</a:t>
                      </a:r>
                      <a:r>
                        <a:rPr lang="en-US" sz="1600" baseline="0" dirty="0" smtClean="0"/>
                        <a:t>, ZS, …)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measurements (comparison with nominal</a:t>
                      </a:r>
                      <a:r>
                        <a:rPr lang="en-US" sz="1600" baseline="0" dirty="0" smtClean="0"/>
                        <a:t> beam)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measurements (comparison with nominal</a:t>
                      </a:r>
                      <a:r>
                        <a:rPr lang="en-US" sz="1600" baseline="0" dirty="0" smtClean="0"/>
                        <a:t> beam)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Reference measurements (comparison with nominal</a:t>
                      </a:r>
                      <a:r>
                        <a:rPr lang="en-US" sz="1600" baseline="0" smtClean="0"/>
                        <a:t> beam)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measurements (comparison with nominal</a:t>
                      </a:r>
                      <a:r>
                        <a:rPr lang="en-US" sz="1600" baseline="0" dirty="0" smtClean="0"/>
                        <a:t> beam)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26341</TotalTime>
  <Words>946</Words>
  <Application>Microsoft Macintosh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2012 SPS scrubbing run  Collecting ideas …</vt:lpstr>
      <vt:lpstr>Beam scenarios</vt:lpstr>
      <vt:lpstr>Beam scenarios</vt:lpstr>
      <vt:lpstr>Beam scenarios</vt:lpstr>
      <vt:lpstr>Beam scenarios</vt:lpstr>
      <vt:lpstr>Beam scenarios</vt:lpstr>
      <vt:lpstr>Beam scenarios</vt:lpstr>
      <vt:lpstr>Machine cycles</vt:lpstr>
      <vt:lpstr>Draft schedule</vt:lpstr>
      <vt:lpstr>Electron cloud observables I</vt:lpstr>
      <vt:lpstr>Electron cloud observables II</vt:lpstr>
      <vt:lpstr>General points for discussion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and present status of studies on SPS Q20 optics</dc:title>
  <dc:subject/>
  <dc:creator>Hannes Bartosik</dc:creator>
  <cp:keywords/>
  <dc:description/>
  <cp:lastModifiedBy>Hannes Bartosik</cp:lastModifiedBy>
  <cp:revision>296</cp:revision>
  <dcterms:created xsi:type="dcterms:W3CDTF">2012-01-25T10:35:03Z</dcterms:created>
  <dcterms:modified xsi:type="dcterms:W3CDTF">2012-01-26T17:22:29Z</dcterms:modified>
  <cp:category/>
</cp:coreProperties>
</file>