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6" r:id="rId3"/>
    <p:sldId id="320" r:id="rId4"/>
    <p:sldId id="319" r:id="rId5"/>
    <p:sldId id="321" r:id="rId6"/>
    <p:sldId id="307" r:id="rId7"/>
    <p:sldId id="316" r:id="rId8"/>
    <p:sldId id="323" r:id="rId9"/>
    <p:sldId id="324" r:id="rId10"/>
    <p:sldId id="318" r:id="rId11"/>
    <p:sldId id="325" r:id="rId12"/>
    <p:sldId id="311" r:id="rId13"/>
    <p:sldId id="317" r:id="rId14"/>
    <p:sldId id="327" r:id="rId15"/>
    <p:sldId id="328" r:id="rId16"/>
    <p:sldId id="315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49500"/>
    <a:srgbClr val="FDFAE9"/>
    <a:srgbClr val="FCF7DD"/>
    <a:srgbClr val="D7FA06"/>
    <a:srgbClr val="FFCC00"/>
    <a:srgbClr val="DC143C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43" autoAdjust="0"/>
    <p:restoredTop sz="94673" autoAdjust="0"/>
  </p:normalViewPr>
  <p:slideViewPr>
    <p:cSldViewPr>
      <p:cViewPr varScale="1">
        <p:scale>
          <a:sx n="115" d="100"/>
          <a:sy n="115" d="100"/>
        </p:scale>
        <p:origin x="-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44E6-C8E2-4347-9C6F-1DC72BA8BCEB}" type="datetimeFigureOut">
              <a:rPr lang="en-GB" smtClean="0"/>
              <a:pPr/>
              <a:t>1/7/13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5C78D-801D-4512-B238-CFC486FEA4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896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A243-E6BB-4EEA-96D1-1C97DAD2D575}" type="datetimeFigureOut">
              <a:rPr lang="en-GB" smtClean="0"/>
              <a:pPr/>
              <a:t>1/7/13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DB602-6F08-4E86-BD0E-894F1F4A1E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440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414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6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buClr>
                <a:schemeClr val="bg2">
                  <a:lumMod val="50000"/>
                </a:schemeClr>
              </a:buClr>
              <a:defRPr/>
            </a:lvl1pPr>
            <a:lvl2pPr>
              <a:buClr>
                <a:schemeClr val="bg2">
                  <a:lumMod val="50000"/>
                </a:schemeClr>
              </a:buClr>
              <a:defRPr/>
            </a:lvl2pPr>
            <a:lvl3pPr>
              <a:buClr>
                <a:schemeClr val="bg2">
                  <a:lumMod val="50000"/>
                </a:schemeClr>
              </a:buClr>
              <a:defRPr/>
            </a:lvl3pPr>
            <a:lvl4pPr>
              <a:buClr>
                <a:schemeClr val="bg2">
                  <a:lumMod val="50000"/>
                </a:schemeClr>
              </a:buClr>
              <a:defRPr/>
            </a:lvl4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bg>
      <p:bgPr>
        <a:gradFill rotWithShape="1">
          <a:gsLst>
            <a:gs pos="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6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2">
                  <a:lumMod val="50000"/>
                </a:schemeClr>
              </a:buClr>
              <a:defRPr/>
            </a:lvl1pPr>
            <a:lvl2pPr>
              <a:buClr>
                <a:schemeClr val="bg2">
                  <a:lumMod val="50000"/>
                </a:schemeClr>
              </a:buClr>
              <a:defRPr/>
            </a:lvl2pPr>
            <a:lvl3pPr>
              <a:buClr>
                <a:schemeClr val="bg2">
                  <a:lumMod val="50000"/>
                </a:schemeClr>
              </a:buClr>
              <a:defRPr/>
            </a:lvl3pPr>
            <a:lvl4pPr>
              <a:buClr>
                <a:schemeClr val="bg2">
                  <a:lumMod val="50000"/>
                </a:schemeClr>
              </a:buClr>
              <a:defRPr/>
            </a:lvl4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1989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252000" indent="-252000">
              <a:buClr>
                <a:schemeClr val="bg2">
                  <a:lumMod val="50000"/>
                </a:schemeClr>
              </a:buClr>
              <a:defRPr sz="2000"/>
            </a:lvl1pPr>
            <a:lvl2pPr marL="540000">
              <a:buClr>
                <a:schemeClr val="bg2">
                  <a:lumMod val="50000"/>
                </a:schemeClr>
              </a:buClr>
              <a:defRPr sz="1800"/>
            </a:lvl2pPr>
            <a:lvl3pPr marL="756000">
              <a:buClr>
                <a:schemeClr val="bg2">
                  <a:lumMod val="50000"/>
                </a:schemeClr>
              </a:buClr>
              <a:defRPr sz="1600"/>
            </a:lvl3pPr>
            <a:lvl4pPr marL="1008000">
              <a:buClr>
                <a:schemeClr val="bg2">
                  <a:lumMod val="50000"/>
                </a:schemeClr>
              </a:buClr>
              <a:defRPr sz="1400"/>
            </a:lvl4pPr>
            <a:lvl5pPr marL="1828800" indent="0">
              <a:buClr>
                <a:schemeClr val="bg2">
                  <a:lumMod val="75000"/>
                </a:schemeClr>
              </a:buCl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252000" indent="-252000">
              <a:buClr>
                <a:schemeClr val="bg2">
                  <a:lumMod val="50000"/>
                </a:schemeClr>
              </a:buClr>
              <a:defRPr sz="2000"/>
            </a:lvl1pPr>
            <a:lvl2pPr marL="540000">
              <a:buClr>
                <a:schemeClr val="bg2">
                  <a:lumMod val="50000"/>
                </a:schemeClr>
              </a:buClr>
              <a:defRPr sz="1800"/>
            </a:lvl2pPr>
            <a:lvl3pPr marL="756000">
              <a:buClr>
                <a:schemeClr val="bg2">
                  <a:lumMod val="50000"/>
                </a:schemeClr>
              </a:buClr>
              <a:defRPr sz="1600"/>
            </a:lvl3pPr>
            <a:lvl4pPr marL="1008000">
              <a:buClr>
                <a:schemeClr val="bg2">
                  <a:lumMod val="50000"/>
                </a:schemeClr>
              </a:buClr>
              <a:defRPr sz="1400"/>
            </a:lvl4pPr>
            <a:lvl5pPr marL="1828800" indent="0">
              <a:buClr>
                <a:schemeClr val="bg2">
                  <a:lumMod val="75000"/>
                </a:schemeClr>
              </a:buCl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LIU-SPS BD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304800"/>
            <a:ext cx="865921" cy="8382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freezing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676400" y="1141828"/>
            <a:ext cx="7010400" cy="0"/>
          </a:xfrm>
          <a:prstGeom prst="line">
            <a:avLst/>
          </a:prstGeom>
          <a:ln w="15875"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50000">
                  <a:schemeClr val="bg2">
                    <a:lumMod val="10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</a:ln>
          <a:effectLst/>
          <a:scene3d>
            <a:camera prst="orthographicFront"/>
            <a:lightRig rig="freezing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4600"/>
        </a:lnSpc>
        <a:spcBef>
          <a:spcPct val="0"/>
        </a:spcBef>
        <a:buNone/>
        <a:defRPr sz="3200" b="1" kern="1200">
          <a:solidFill>
            <a:schemeClr val="tx2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Parameters of high-intensity single bunches at 450 </a:t>
            </a:r>
            <a:r>
              <a:rPr lang="en-GB" dirty="0" err="1" smtClean="0"/>
              <a:t>GeV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Helga </a:t>
            </a:r>
            <a:r>
              <a:rPr lang="en-GB" sz="2000" dirty="0" err="1" smtClean="0"/>
              <a:t>Timkó</a:t>
            </a:r>
            <a:r>
              <a:rPr lang="en-GB" sz="2000" dirty="0" smtClean="0"/>
              <a:t> </a:t>
            </a:r>
          </a:p>
          <a:p>
            <a:r>
              <a:rPr lang="en-GB" sz="1800" dirty="0" smtClean="0"/>
              <a:t>BE-RF-BR</a:t>
            </a:r>
          </a:p>
          <a:p>
            <a:pPr>
              <a:spcAft>
                <a:spcPts val="600"/>
              </a:spcAft>
            </a:pPr>
            <a:r>
              <a:rPr lang="en-GB" sz="1800" i="1" dirty="0" smtClean="0"/>
              <a:t>in collaboration with</a:t>
            </a:r>
          </a:p>
          <a:p>
            <a:r>
              <a:rPr lang="en-GB" sz="1800" dirty="0" err="1" smtClean="0"/>
              <a:t>Theodoros</a:t>
            </a:r>
            <a:r>
              <a:rPr lang="en-GB" sz="1800" dirty="0" smtClean="0"/>
              <a:t> </a:t>
            </a:r>
            <a:r>
              <a:rPr lang="en-GB" sz="1800" dirty="0" err="1" smtClean="0"/>
              <a:t>Argyropoulos</a:t>
            </a:r>
            <a:r>
              <a:rPr lang="en-GB" sz="1800" dirty="0" smtClean="0"/>
              <a:t>, </a:t>
            </a:r>
            <a:r>
              <a:rPr lang="en-GB" sz="1800" dirty="0" err="1" smtClean="0"/>
              <a:t>Hannes</a:t>
            </a:r>
            <a:r>
              <a:rPr lang="en-GB" sz="1800" dirty="0" smtClean="0"/>
              <a:t> </a:t>
            </a:r>
            <a:r>
              <a:rPr lang="en-GB" sz="1800" dirty="0" err="1" smtClean="0"/>
              <a:t>Bartosik</a:t>
            </a:r>
            <a:r>
              <a:rPr lang="en-GB" sz="1800" dirty="0" smtClean="0"/>
              <a:t>, Thomas </a:t>
            </a:r>
            <a:r>
              <a:rPr lang="en-GB" sz="1800" dirty="0" err="1" smtClean="0"/>
              <a:t>Bohl</a:t>
            </a:r>
            <a:r>
              <a:rPr lang="en-GB" sz="1800" dirty="0" smtClean="0"/>
              <a:t>, Juan Esteban Müller, Alexey </a:t>
            </a:r>
            <a:r>
              <a:rPr lang="en-GB" sz="1800" dirty="0" err="1" smtClean="0"/>
              <a:t>Petrenko</a:t>
            </a:r>
            <a:r>
              <a:rPr lang="en-GB" sz="1800" dirty="0" smtClean="0"/>
              <a:t>, Elena </a:t>
            </a:r>
            <a:r>
              <a:rPr lang="en-GB" sz="1800" dirty="0" err="1" smtClean="0"/>
              <a:t>Shaposhnikova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78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up the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We tried to keep a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constant bucket area</a:t>
            </a:r>
            <a:r>
              <a:rPr lang="en-GB" dirty="0" smtClean="0"/>
              <a:t> throughout most of the cycle</a:t>
            </a:r>
          </a:p>
          <a:p>
            <a:pPr lvl="1"/>
            <a:r>
              <a:rPr lang="en-GB" dirty="0" smtClean="0"/>
              <a:t>For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stability</a:t>
            </a:r>
            <a:r>
              <a:rPr lang="en-GB" dirty="0" smtClean="0"/>
              <a:t>, a too high voltage should be avoided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At flat top, the voltage had to be increased to compensate the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potential well distortion</a:t>
            </a:r>
          </a:p>
          <a:p>
            <a:pPr lvl="1"/>
            <a:r>
              <a:rPr lang="en-GB" dirty="0" smtClean="0"/>
              <a:t>The higher the intensity, the more voltage is needed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3520434"/>
            <a:ext cx="3627127" cy="27279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54873" y="3520434"/>
            <a:ext cx="3627127" cy="27279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600" y="3440668"/>
            <a:ext cx="2359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At lower intensities</a:t>
            </a:r>
            <a:endParaRPr lang="en-GB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9796" y="3440668"/>
            <a:ext cx="2359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At higher intensities</a:t>
            </a:r>
            <a:endParaRPr lang="en-GB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39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Q20: Stability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43777" y="3002275"/>
            <a:ext cx="4323911" cy="3246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439089" y="3002274"/>
            <a:ext cx="4323911" cy="324612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1800" dirty="0"/>
              <a:t>Instabilities, if present, were less </a:t>
            </a:r>
            <a:r>
              <a:rPr lang="en-GB" sz="1800" dirty="0" smtClean="0"/>
              <a:t>violent, but still led to blow-up</a:t>
            </a:r>
          </a:p>
          <a:p>
            <a:pPr lvl="1">
              <a:spcBef>
                <a:spcPts val="24"/>
              </a:spcBef>
            </a:pPr>
            <a:r>
              <a:rPr lang="en-GB" sz="1600" dirty="0" smtClean="0"/>
              <a:t>Double RF</a:t>
            </a:r>
            <a:r>
              <a:rPr lang="en-GB" sz="1600" dirty="0"/>
              <a:t> </a:t>
            </a:r>
            <a:r>
              <a:rPr lang="en-GB" sz="1600" dirty="0" smtClean="0"/>
              <a:t>in all cases</a:t>
            </a:r>
            <a:endParaRPr lang="en-GB" sz="1600" dirty="0"/>
          </a:p>
          <a:p>
            <a:pPr lvl="1">
              <a:spcBef>
                <a:spcPts val="24"/>
              </a:spcBef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All rotated bunches 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usable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A smaller controlled emittance blow-up than for Q26 would probably be sufficient to improve reproducibility</a:t>
            </a:r>
            <a:endParaRPr lang="en-GB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GB" sz="1800" dirty="0"/>
              <a:t>At lower intensities (≤ 3 </a:t>
            </a:r>
            <a:r>
              <a:rPr lang="en-GB" sz="1800" dirty="0">
                <a:sym typeface="Symbol"/>
              </a:rPr>
              <a:t> 10</a:t>
            </a:r>
            <a:r>
              <a:rPr lang="en-GB" sz="1800" baseline="30000" dirty="0">
                <a:sym typeface="Symbol"/>
              </a:rPr>
              <a:t>11</a:t>
            </a:r>
            <a:r>
              <a:rPr lang="en-GB" sz="1800" dirty="0">
                <a:sym typeface="Symbol"/>
              </a:rPr>
              <a:t> ppb</a:t>
            </a:r>
            <a:r>
              <a:rPr lang="en-GB" sz="1800" dirty="0"/>
              <a:t>), the beam is typically </a:t>
            </a:r>
            <a:r>
              <a:rPr lang="en-GB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stable</a:t>
            </a:r>
            <a:endParaRPr lang="en-GB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638800" y="3002275"/>
            <a:ext cx="1066800" cy="960125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91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GB" dirty="0" smtClean="0"/>
              <a:t>Q20: Bunch length </a:t>
            </a:r>
            <a:br>
              <a:rPr lang="en-GB" dirty="0" smtClean="0"/>
            </a:br>
            <a:r>
              <a:rPr lang="en-GB" sz="2400" dirty="0" smtClean="0"/>
              <a:t>Measured in two intensity ranges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1" y="1828800"/>
            <a:ext cx="4800598" cy="359907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>
          <a:xfrm>
            <a:off x="5334000" y="1600200"/>
            <a:ext cx="33528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Bunch length on FT at 2 MV, before rotation:</a:t>
            </a:r>
          </a:p>
          <a:p>
            <a:pPr indent="-432000"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(2.38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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0.10) ns </a:t>
            </a:r>
            <a:r>
              <a:rPr lang="en-GB" dirty="0" smtClean="0"/>
              <a:t>(set I)</a:t>
            </a:r>
          </a:p>
          <a:p>
            <a:pPr indent="-432000">
              <a:spcAft>
                <a:spcPts val="600"/>
              </a:spcAft>
              <a:buNone/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(2.52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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0.12)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ns </a:t>
            </a:r>
            <a:r>
              <a:rPr lang="en-GB" dirty="0" smtClean="0"/>
              <a:t>(set II)</a:t>
            </a:r>
          </a:p>
          <a:p>
            <a:r>
              <a:rPr lang="en-GB" dirty="0" smtClean="0"/>
              <a:t>Bunch length after rotation (¼ </a:t>
            </a:r>
            <a:r>
              <a:rPr lang="en-GB" dirty="0" err="1"/>
              <a:t>T</a:t>
            </a:r>
            <a:r>
              <a:rPr lang="en-GB" baseline="-25000" dirty="0" err="1"/>
              <a:t>s</a:t>
            </a:r>
            <a:r>
              <a:rPr lang="en-GB" baseline="-25000" dirty="0"/>
              <a:t> </a:t>
            </a:r>
            <a:r>
              <a:rPr lang="en-GB" dirty="0"/>
              <a:t>)</a:t>
            </a:r>
            <a:r>
              <a:rPr lang="en-GB" dirty="0" smtClean="0"/>
              <a:t>:</a:t>
            </a:r>
          </a:p>
          <a:p>
            <a:pPr indent="-457200"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(1.19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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0.05) ns </a:t>
            </a:r>
            <a:r>
              <a:rPr lang="en-GB" dirty="0" smtClean="0"/>
              <a:t>(set I)</a:t>
            </a:r>
          </a:p>
          <a:p>
            <a:pPr indent="-457200">
              <a:spcAft>
                <a:spcPts val="600"/>
              </a:spcAft>
              <a:buNone/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(1.34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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0.09) ns </a:t>
            </a:r>
            <a:r>
              <a:rPr lang="en-GB" dirty="0" smtClean="0"/>
              <a:t>(set II)</a:t>
            </a:r>
            <a:endParaRPr lang="en-GB" dirty="0"/>
          </a:p>
          <a:p>
            <a:r>
              <a:rPr lang="en-GB" dirty="0" smtClean="0"/>
              <a:t>Intensity</a:t>
            </a:r>
          </a:p>
          <a:p>
            <a:pPr indent="-457200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(2.2 … 2.6)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 10</a:t>
            </a:r>
            <a:r>
              <a:rPr lang="en-GB" baseline="3000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11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ppb </a:t>
            </a:r>
            <a:r>
              <a:rPr lang="en-GB" dirty="0" smtClean="0"/>
              <a:t>(I)</a:t>
            </a:r>
          </a:p>
          <a:p>
            <a:pPr indent="-457200">
              <a:spcAft>
                <a:spcPts val="600"/>
              </a:spcAft>
              <a:buNone/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(2.7 … 3.8)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 10</a:t>
            </a:r>
            <a:r>
              <a:rPr lang="en-GB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11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ppb </a:t>
            </a:r>
            <a:r>
              <a:rPr lang="en-GB" dirty="0" smtClean="0"/>
              <a:t>(II)</a:t>
            </a:r>
            <a:endParaRPr lang="en-GB" dirty="0"/>
          </a:p>
          <a:p>
            <a:r>
              <a:rPr lang="en-GB" dirty="0" smtClean="0"/>
              <a:t>Adiabatic shortening:</a:t>
            </a:r>
          </a:p>
          <a:p>
            <a:pPr indent="-457200">
              <a:buNone/>
            </a:pPr>
            <a:r>
              <a:rPr lang="en-GB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	1.6 ns for 2.8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 10</a:t>
            </a:r>
            <a:r>
              <a:rPr lang="en-GB" baseline="3000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11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ppb </a:t>
            </a:r>
            <a:endParaRPr lang="en-GB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371600" y="2831067"/>
            <a:ext cx="2965937" cy="1805465"/>
            <a:chOff x="1371600" y="3669267"/>
            <a:chExt cx="2965937" cy="1805465"/>
          </a:xfrm>
        </p:grpSpPr>
        <p:sp>
          <p:nvSpPr>
            <p:cNvPr id="7" name="Left Brace 6"/>
            <p:cNvSpPr/>
            <p:nvPr/>
          </p:nvSpPr>
          <p:spPr>
            <a:xfrm rot="16200000">
              <a:off x="1752600" y="4419600"/>
              <a:ext cx="304800" cy="10668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7800" y="51054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+mj-lt"/>
                </a:rPr>
                <a:t>Set I</a:t>
              </a:r>
              <a:endParaRPr lang="en-GB" b="1" dirty="0">
                <a:latin typeface="+mj-lt"/>
              </a:endParaRPr>
            </a:p>
          </p:txBody>
        </p:sp>
        <p:sp>
          <p:nvSpPr>
            <p:cNvPr id="13" name="Left Brace 12"/>
            <p:cNvSpPr/>
            <p:nvPr/>
          </p:nvSpPr>
          <p:spPr>
            <a:xfrm rot="5400000">
              <a:off x="3233615" y="3239478"/>
              <a:ext cx="304800" cy="1903044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95600" y="3669267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+mj-lt"/>
                </a:rPr>
                <a:t>Set II</a:t>
              </a:r>
              <a:endParaRPr lang="en-GB" b="1" dirty="0">
                <a:latin typeface="+mj-lt"/>
              </a:endParaRPr>
            </a:p>
          </p:txBody>
        </p:sp>
      </p:grpSp>
      <p:sp>
        <p:nvSpPr>
          <p:cNvPr id="3" name="Line Callout 1 2"/>
          <p:cNvSpPr/>
          <p:nvPr/>
        </p:nvSpPr>
        <p:spPr>
          <a:xfrm>
            <a:off x="152400" y="1219200"/>
            <a:ext cx="1676400" cy="287543"/>
          </a:xfrm>
          <a:prstGeom prst="borderCallout1">
            <a:avLst>
              <a:gd name="adj1" fmla="val 99443"/>
              <a:gd name="adj2" fmla="val 91009"/>
              <a:gd name="adj3" fmla="val 484039"/>
              <a:gd name="adj4" fmla="val 106144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Before rotation</a:t>
            </a:r>
            <a:endParaRPr lang="en-GB" sz="1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160587" y="1658447"/>
            <a:ext cx="1439613" cy="287543"/>
          </a:xfrm>
          <a:prstGeom prst="borderCallout1">
            <a:avLst>
              <a:gd name="adj1" fmla="val 96815"/>
              <a:gd name="adj2" fmla="val 49086"/>
              <a:gd name="adj3" fmla="val 699547"/>
              <a:gd name="adj4" fmla="val 96870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After rotation</a:t>
            </a:r>
            <a:endParaRPr lang="en-GB" sz="1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57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GB" dirty="0" smtClean="0"/>
              <a:t>Q20: Longitudinal emittance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1" y="1811124"/>
            <a:ext cx="4800597" cy="359907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>
          <a:xfrm>
            <a:off x="5334000" y="1600200"/>
            <a:ext cx="33528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For future operation, intensities of up to 3—4 </a:t>
            </a:r>
            <a:r>
              <a:rPr lang="en-GB" dirty="0">
                <a:sym typeface="Symbol"/>
              </a:rPr>
              <a:t> 10</a:t>
            </a:r>
            <a:r>
              <a:rPr lang="en-GB" baseline="30000" dirty="0">
                <a:sym typeface="Symbol"/>
              </a:rPr>
              <a:t>11</a:t>
            </a:r>
            <a:r>
              <a:rPr lang="en-GB" dirty="0"/>
              <a:t> </a:t>
            </a:r>
            <a:r>
              <a:rPr lang="en-GB" dirty="0" smtClean="0"/>
              <a:t>ppb are considered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corresponding longitudinal emittance: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0.55 – 0.7 </a:t>
            </a:r>
            <a:r>
              <a:rPr lang="en-GB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eVs</a:t>
            </a:r>
            <a:endParaRPr lang="en-GB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dirty="0"/>
              <a:t>The calculation of the emittance doesn’t take the potential well distortion into account</a:t>
            </a:r>
          </a:p>
          <a:p>
            <a:pPr lvl="1"/>
            <a:r>
              <a:rPr lang="en-GB" dirty="0"/>
              <a:t>Instability not </a:t>
            </a:r>
            <a:r>
              <a:rPr lang="en-GB" dirty="0" smtClean="0"/>
              <a:t>visible </a:t>
            </a:r>
            <a:r>
              <a:rPr lang="en-GB" dirty="0"/>
              <a:t>below 3</a:t>
            </a:r>
            <a:r>
              <a:rPr lang="en-GB" dirty="0">
                <a:sym typeface="Symbol"/>
              </a:rPr>
              <a:t>  10</a:t>
            </a:r>
            <a:r>
              <a:rPr lang="en-GB" baseline="30000" dirty="0">
                <a:sym typeface="Symbol"/>
              </a:rPr>
              <a:t>11</a:t>
            </a:r>
            <a:r>
              <a:rPr lang="en-GB" dirty="0"/>
              <a:t> ppb (maybe no blow-up?)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GB" dirty="0"/>
          </a:p>
          <a:p>
            <a:endParaRPr lang="en-GB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84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Q20: Transverse emittance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2045357"/>
            <a:ext cx="5410200" cy="321244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>
          <a:xfrm>
            <a:off x="6019800" y="1600200"/>
            <a:ext cx="26670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Measurements with wire scanners are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 very accurate </a:t>
            </a:r>
            <a:r>
              <a:rPr lang="en-GB" dirty="0" smtClean="0"/>
              <a:t>(</a:t>
            </a:r>
            <a:r>
              <a:rPr lang="en-GB" dirty="0" smtClean="0">
                <a:sym typeface="Symbol"/>
              </a:rPr>
              <a:t> 20 %</a:t>
            </a:r>
            <a:r>
              <a:rPr lang="en-GB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Difference in H and V component might be just due to different wire scanners</a:t>
            </a:r>
            <a:endParaRPr lang="en-GB" dirty="0"/>
          </a:p>
          <a:p>
            <a:r>
              <a:rPr lang="en-GB" dirty="0" smtClean="0"/>
              <a:t>Round beam, in principle...</a:t>
            </a:r>
            <a:endParaRPr lang="en-GB" dirty="0"/>
          </a:p>
          <a:p>
            <a:pPr marL="0" indent="0">
              <a:buNone/>
            </a:pP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67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199"/>
          </a:xfrm>
        </p:spPr>
        <p:txBody>
          <a:bodyPr>
            <a:normAutofit/>
          </a:bodyPr>
          <a:lstStyle/>
          <a:p>
            <a:r>
              <a:rPr lang="en-GB" dirty="0" smtClean="0"/>
              <a:t>In measurements with the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Q26</a:t>
            </a:r>
            <a:r>
              <a:rPr lang="en-GB" dirty="0" smtClean="0"/>
              <a:t> optics, the cycle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not optimized</a:t>
            </a:r>
          </a:p>
          <a:p>
            <a:pPr lvl="1"/>
            <a:r>
              <a:rPr lang="en-GB" dirty="0" smtClean="0"/>
              <a:t>Less voltage for rotation, more instabilities</a:t>
            </a:r>
          </a:p>
          <a:p>
            <a:pPr lvl="1"/>
            <a:r>
              <a:rPr lang="en-GB" dirty="0" smtClean="0"/>
              <a:t>Direct comparison cannot be made</a:t>
            </a:r>
          </a:p>
          <a:p>
            <a:pPr lvl="1"/>
            <a:r>
              <a:rPr lang="en-GB" dirty="0" smtClean="0"/>
              <a:t>Adiabatic scaling of bunch lengths: </a:t>
            </a:r>
            <a:r>
              <a:rPr lang="en-GB" dirty="0" smtClean="0">
                <a:latin typeface="Palatino Linotype"/>
              </a:rPr>
              <a:t>τ’/τ = (V/V’)</a:t>
            </a:r>
            <a:r>
              <a:rPr lang="en-GB" baseline="30000" dirty="0" smtClean="0">
                <a:latin typeface="Palatino Linotype"/>
              </a:rPr>
              <a:t>¼</a:t>
            </a:r>
            <a:r>
              <a:rPr lang="en-GB" dirty="0" smtClean="0">
                <a:latin typeface="Palatino Linotype"/>
              </a:rPr>
              <a:t>  </a:t>
            </a:r>
          </a:p>
          <a:p>
            <a:pPr lvl="2"/>
            <a:r>
              <a:rPr lang="en-GB" dirty="0" smtClean="0">
                <a:latin typeface="Palatino Linotype"/>
              </a:rPr>
              <a:t>Not applicable for rotation, but gives an idea of what could have been obtained with a rotation of </a:t>
            </a:r>
            <a:r>
              <a:rPr lang="en-GB" dirty="0" smtClean="0">
                <a:latin typeface="Palatino Linotype"/>
                <a:sym typeface="Wingdings" pitchFamily="2" charset="2"/>
              </a:rPr>
              <a:t>7.7 MV instead of 5.8 MV: 1.52 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 Linotype"/>
                <a:sym typeface="Wingdings" pitchFamily="2" charset="2"/>
              </a:rPr>
              <a:t>1.42 ns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0819208"/>
              </p:ext>
            </p:extLst>
          </p:nvPr>
        </p:nvGraphicFramePr>
        <p:xfrm>
          <a:off x="609600" y="3699510"/>
          <a:ext cx="7924800" cy="247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5524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dirty="0" smtClean="0"/>
                        <a:t>Q26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dirty="0" smtClean="0"/>
                        <a:t>high I)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dirty="0" smtClean="0"/>
                        <a:t>Q20 (low I)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dirty="0" smtClean="0"/>
                        <a:t>Q20 (high</a:t>
                      </a:r>
                      <a:r>
                        <a:rPr lang="en-GB" baseline="0" dirty="0" smtClean="0"/>
                        <a:t> I)</a:t>
                      </a:r>
                      <a:endParaRPr lang="en-GB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(2.6</a:t>
                      </a:r>
                      <a:r>
                        <a:rPr lang="en-GB" baseline="0" dirty="0" smtClean="0"/>
                        <a:t> ... 3.6</a:t>
                      </a:r>
                      <a:r>
                        <a:rPr lang="en-GB" dirty="0" smtClean="0"/>
                        <a:t>) </a:t>
                      </a:r>
                      <a:r>
                        <a:rPr lang="en-GB" dirty="0" smtClean="0">
                          <a:sym typeface="Symbol"/>
                        </a:rPr>
                        <a:t> 10</a:t>
                      </a:r>
                      <a:r>
                        <a:rPr lang="en-GB" baseline="30000" dirty="0" smtClean="0">
                          <a:sym typeface="Symbol"/>
                        </a:rPr>
                        <a:t>11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(p/bunch)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(2.2 … 2.6) </a:t>
                      </a:r>
                      <a:r>
                        <a:rPr lang="en-GB" dirty="0" smtClean="0">
                          <a:sym typeface="Symbol"/>
                        </a:rPr>
                        <a:t> 10</a:t>
                      </a:r>
                      <a:r>
                        <a:rPr lang="en-GB" baseline="30000" dirty="0" smtClean="0">
                          <a:sym typeface="Symbol"/>
                        </a:rPr>
                        <a:t>11</a:t>
                      </a:r>
                      <a:r>
                        <a:rPr lang="en-GB" dirty="0" smtClean="0"/>
                        <a:t> (p/bunch)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(2.7 … 3.75) </a:t>
                      </a:r>
                      <a:r>
                        <a:rPr lang="en-GB" dirty="0" smtClean="0">
                          <a:sym typeface="Symbol"/>
                        </a:rPr>
                        <a:t> 10</a:t>
                      </a:r>
                      <a:r>
                        <a:rPr lang="en-GB" baseline="30000" dirty="0" smtClean="0">
                          <a:sym typeface="Symbol"/>
                        </a:rPr>
                        <a:t>11</a:t>
                      </a:r>
                      <a:r>
                        <a:rPr lang="en-GB" dirty="0" smtClean="0"/>
                        <a:t> (p/bunch)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Bunch length</a:t>
                      </a:r>
                      <a:r>
                        <a:rPr lang="en-GB" baseline="0" dirty="0" smtClean="0"/>
                        <a:t> after rotation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1.3 … 1.7 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1.1</a:t>
                      </a:r>
                      <a:r>
                        <a:rPr lang="en-GB" baseline="0" dirty="0" smtClean="0"/>
                        <a:t> … 1.3 </a:t>
                      </a:r>
                      <a:r>
                        <a:rPr lang="en-GB" dirty="0" smtClean="0"/>
                        <a:t>ns 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1.25 … 1.6 ns 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Transverse emittance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1.9 … 2.6 </a:t>
                      </a:r>
                      <a:r>
                        <a:rPr lang="en-GB" dirty="0" smtClean="0"/>
                        <a:t>µm (earlier</a:t>
                      </a:r>
                      <a:r>
                        <a:rPr lang="en-GB" baseline="0" dirty="0" smtClean="0"/>
                        <a:t> data</a:t>
                      </a:r>
                      <a:r>
                        <a:rPr lang="en-GB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1.3 … 1.7 µm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457200">
                        <a:buNone/>
                      </a:pPr>
                      <a:r>
                        <a:rPr lang="de-CH" dirty="0" smtClean="0"/>
                        <a:t>1.8 … 2.8 </a:t>
                      </a:r>
                      <a:r>
                        <a:rPr lang="en-GB" dirty="0" smtClean="0"/>
                        <a:t>µm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355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Single bunch parameters were measured in the SPS at 450 </a:t>
            </a:r>
            <a:r>
              <a:rPr lang="en-GB" dirty="0" err="1" smtClean="0"/>
              <a:t>GeV</a:t>
            </a:r>
            <a:r>
              <a:rPr lang="en-GB" dirty="0" smtClean="0"/>
              <a:t> in Q26 and Q20 with/without bunch rotation, primarily for AWAKE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optics is preferable, Q20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 Q26?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Q26 was not optimized, so results cannot be directly compared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Instabilities in Q26 were more severe, but we might be able to improve this</a:t>
            </a:r>
          </a:p>
          <a:p>
            <a:pPr lvl="1">
              <a:spcAft>
                <a:spcPts val="600"/>
              </a:spcAft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Similar bunch lengths </a:t>
            </a:r>
            <a:r>
              <a:rPr lang="en-GB" dirty="0" smtClean="0"/>
              <a:t>are achievable before and after rotation </a:t>
            </a:r>
            <a:endParaRPr lang="en-GB" dirty="0"/>
          </a:p>
          <a:p>
            <a:pPr lvl="1">
              <a:spcAft>
                <a:spcPts val="600"/>
              </a:spcAft>
            </a:pPr>
            <a:r>
              <a:rPr lang="en-GB" dirty="0" smtClean="0"/>
              <a:t>Q20 has a higher threshold is probably preferable for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stability</a:t>
            </a:r>
          </a:p>
          <a:p>
            <a:pPr lvl="2"/>
            <a:r>
              <a:rPr lang="en-GB" dirty="0" smtClean="0"/>
              <a:t>Both transverse and longitudinal instability thresholds are higher for Q20</a:t>
            </a:r>
          </a:p>
          <a:p>
            <a:pPr lvl="2">
              <a:spcAft>
                <a:spcPts val="1200"/>
              </a:spcAft>
            </a:pPr>
            <a:r>
              <a:rPr lang="en-GB" dirty="0" smtClean="0"/>
              <a:t>Transverse emittances are probably slightly lower for Q20 optics (TBC)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higher the intensity, the more the bunch parameters will vary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Reproducibility might be an issue for the plasma experiment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35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&amp; 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 smtClean="0">
                <a:sym typeface="Symbol"/>
              </a:rPr>
              <a:t>High-intensity single bunches are not only interesting for ‘academic’ purposes, but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might be used as an operational physics beam </a:t>
            </a:r>
            <a:r>
              <a:rPr lang="en-GB" dirty="0" smtClean="0">
                <a:sym typeface="Symbol"/>
              </a:rPr>
              <a:t>in the future, e.g. for the plasma wake-field acceleration project AWAKE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sym typeface="Symbol"/>
              </a:rPr>
              <a:t>Two MDs on bunch rotation at SPS flat top have been carried out</a:t>
            </a:r>
          </a:p>
          <a:p>
            <a:pPr lvl="1"/>
            <a:r>
              <a:rPr lang="en-GB" dirty="0" smtClean="0">
                <a:latin typeface="Palatino Linotype"/>
                <a:sym typeface="Symbol"/>
              </a:rPr>
              <a:t>Q26, 11</a:t>
            </a:r>
            <a:r>
              <a:rPr lang="en-GB" baseline="30000" dirty="0" smtClean="0">
                <a:latin typeface="Palatino Linotype"/>
                <a:sym typeface="Symbol"/>
              </a:rPr>
              <a:t>th</a:t>
            </a:r>
            <a:r>
              <a:rPr lang="en-GB" dirty="0" smtClean="0">
                <a:latin typeface="Palatino Linotype"/>
                <a:sym typeface="Symbol"/>
              </a:rPr>
              <a:t> July 2012</a:t>
            </a:r>
          </a:p>
          <a:p>
            <a:pPr lvl="1">
              <a:spcAft>
                <a:spcPts val="1200"/>
              </a:spcAft>
            </a:pPr>
            <a:r>
              <a:rPr lang="en-GB" dirty="0" smtClean="0">
                <a:latin typeface="Palatino Linotype"/>
                <a:sym typeface="Symbol"/>
              </a:rPr>
              <a:t>Q20, 30</a:t>
            </a:r>
            <a:r>
              <a:rPr lang="en-GB" baseline="30000" dirty="0" smtClean="0">
                <a:latin typeface="Palatino Linotype"/>
                <a:sym typeface="Symbol"/>
              </a:rPr>
              <a:t>th</a:t>
            </a:r>
            <a:r>
              <a:rPr lang="en-GB" dirty="0" smtClean="0">
                <a:latin typeface="Palatino Linotype"/>
                <a:sym typeface="Symbol"/>
              </a:rPr>
              <a:t> October 2012</a:t>
            </a:r>
            <a:endParaRPr lang="en-GB" dirty="0">
              <a:latin typeface="Palatino Linotype"/>
              <a:sym typeface="Symbol"/>
            </a:endParaRPr>
          </a:p>
          <a:p>
            <a:pPr>
              <a:spcAft>
                <a:spcPts val="600"/>
              </a:spcAft>
            </a:pPr>
            <a:r>
              <a:rPr lang="en-GB" dirty="0">
                <a:sym typeface="Symbol"/>
              </a:rPr>
              <a:t>Aim: to measure the bunch parameters we can reproducibly achieve and that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will impact the design </a:t>
            </a:r>
            <a:r>
              <a:rPr lang="en-GB" dirty="0">
                <a:sym typeface="Symbol"/>
              </a:rPr>
              <a:t>of the wake-field acceleration experiment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Shortest possible bunch length, smallest emittances, highest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intensity</a:t>
            </a:r>
          </a:p>
          <a:p>
            <a:pPr lvl="1"/>
            <a:r>
              <a:rPr lang="en-GB" dirty="0" smtClean="0">
                <a:sym typeface="Symbol"/>
              </a:rPr>
              <a:t>Reproducibility/spread </a:t>
            </a:r>
            <a:r>
              <a:rPr lang="en-GB" dirty="0">
                <a:sym typeface="Symbol"/>
              </a:rPr>
              <a:t>of these parameters (also important</a:t>
            </a:r>
            <a:r>
              <a:rPr lang="en-GB" dirty="0" smtClean="0">
                <a:sym typeface="Symbol"/>
              </a:rPr>
              <a:t>!)</a:t>
            </a:r>
          </a:p>
          <a:p>
            <a:pPr lvl="1">
              <a:spcAft>
                <a:spcPts val="600"/>
              </a:spcAft>
            </a:pPr>
            <a:r>
              <a:rPr lang="en-GB" dirty="0" smtClean="0">
                <a:sym typeface="Symbol"/>
              </a:rPr>
              <a:t>From the operational point of view, stability is also an issue</a:t>
            </a:r>
            <a:endParaRPr lang="en-GB" dirty="0">
              <a:sym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18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half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60971" y="2114710"/>
            <a:ext cx="4483029" cy="3371690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GB" dirty="0" smtClean="0">
                <a:solidFill>
                  <a:srgbClr val="2963AD">
                    <a:lumMod val="75000"/>
                  </a:srgbClr>
                </a:solidFill>
              </a:rPr>
              <a:t>Q26: Experimental setup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572000" cy="4876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1800" dirty="0"/>
              <a:t>Fast acceleration </a:t>
            </a:r>
            <a:r>
              <a:rPr lang="en-GB" sz="1800" dirty="0" smtClean="0"/>
              <a:t>cycle to 450 </a:t>
            </a:r>
            <a:r>
              <a:rPr lang="en-GB" sz="1800" dirty="0" err="1" smtClean="0"/>
              <a:t>GeV</a:t>
            </a:r>
            <a:r>
              <a:rPr lang="en-GB" sz="1800" dirty="0" smtClean="0"/>
              <a:t>, 4.7 s long – could be operational for AWAKE</a:t>
            </a:r>
            <a:endParaRPr lang="en-GB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GB" sz="1800" dirty="0"/>
              <a:t>High intensity single bunches</a:t>
            </a:r>
          </a:p>
          <a:p>
            <a:pPr lvl="1">
              <a:spcAft>
                <a:spcPts val="600"/>
              </a:spcAft>
            </a:pPr>
            <a:r>
              <a:rPr lang="en-GB" sz="1600" dirty="0" smtClean="0"/>
              <a:t>Losses increase with intensity (10—13 %)</a:t>
            </a:r>
            <a:endParaRPr lang="en-GB" sz="1600" dirty="0"/>
          </a:p>
          <a:p>
            <a:pPr>
              <a:spcAft>
                <a:spcPts val="600"/>
              </a:spcAft>
            </a:pPr>
            <a:r>
              <a:rPr lang="en-GB" sz="1800" i="1" u="sng" dirty="0" smtClean="0"/>
              <a:t>Constant 7 MV</a:t>
            </a:r>
            <a:r>
              <a:rPr lang="en-GB" sz="1800" i="1" u="sng" dirty="0"/>
              <a:t>:</a:t>
            </a:r>
            <a:r>
              <a:rPr lang="en-GB" sz="1800" dirty="0" smtClean="0"/>
              <a:t> </a:t>
            </a:r>
            <a:r>
              <a:rPr lang="en-GB" sz="1800" dirty="0"/>
              <a:t>bunch lengths </a:t>
            </a:r>
            <a:r>
              <a:rPr lang="en-GB" sz="1800" dirty="0" smtClean="0"/>
              <a:t>measured on flat top as a reference</a:t>
            </a:r>
            <a:endParaRPr lang="en-GB" sz="1800" dirty="0"/>
          </a:p>
          <a:p>
            <a:r>
              <a:rPr lang="en-GB" sz="1800" i="1" u="sng" dirty="0" smtClean="0"/>
              <a:t>Bunch </a:t>
            </a:r>
            <a:r>
              <a:rPr lang="en-GB" sz="1800" i="1" u="sng" dirty="0"/>
              <a:t>rotation:</a:t>
            </a:r>
            <a:r>
              <a:rPr lang="en-GB" sz="1800" dirty="0"/>
              <a:t> done </a:t>
            </a:r>
            <a:r>
              <a:rPr lang="en-GB" sz="1800" dirty="0" smtClean="0"/>
              <a:t>at flat top</a:t>
            </a:r>
            <a:r>
              <a:rPr lang="en-GB" sz="1800" dirty="0"/>
              <a:t>	</a:t>
            </a:r>
          </a:p>
          <a:p>
            <a:pPr lvl="1">
              <a:spcAft>
                <a:spcPts val="600"/>
              </a:spcAft>
            </a:pPr>
            <a:r>
              <a:rPr lang="en-GB" sz="1600" dirty="0"/>
              <a:t>Fast (~ 1 </a:t>
            </a:r>
            <a:r>
              <a:rPr lang="en-GB" sz="1600" dirty="0" err="1"/>
              <a:t>ms</a:t>
            </a:r>
            <a:r>
              <a:rPr lang="en-GB" sz="1600" dirty="0"/>
              <a:t>) rise of the 200 MHz RF voltage from 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 MV to 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5.8 MV</a:t>
            </a:r>
          </a:p>
          <a:p>
            <a:pPr>
              <a:spcAft>
                <a:spcPts val="600"/>
              </a:spcAft>
            </a:pPr>
            <a:r>
              <a:rPr lang="en-GB" sz="1800" dirty="0" smtClean="0"/>
              <a:t>The 800 MHz RF system was on </a:t>
            </a:r>
            <a:r>
              <a:rPr lang="en-GB" sz="1800" dirty="0"/>
              <a:t>for beam stability</a:t>
            </a:r>
            <a:r>
              <a:rPr lang="en-GB" sz="1800" dirty="0" smtClean="0"/>
              <a:t> </a:t>
            </a:r>
            <a:r>
              <a:rPr lang="en-GB" sz="1800" dirty="0"/>
              <a:t>(V</a:t>
            </a:r>
            <a:r>
              <a:rPr lang="en-GB" sz="1800" baseline="-25000" dirty="0"/>
              <a:t>800</a:t>
            </a:r>
            <a:r>
              <a:rPr lang="en-GB" sz="1800" dirty="0"/>
              <a:t> </a:t>
            </a:r>
            <a:r>
              <a:rPr lang="en-GB" sz="1800" dirty="0" smtClean="0"/>
              <a:t>= 0.1 MV at </a:t>
            </a:r>
            <a:r>
              <a:rPr lang="en-GB" sz="1800" dirty="0"/>
              <a:t>flat top)</a:t>
            </a:r>
            <a:endParaRPr lang="en-GB" sz="1800" dirty="0" smtClean="0"/>
          </a:p>
          <a:p>
            <a:pPr>
              <a:spcAft>
                <a:spcPts val="600"/>
              </a:spcAft>
            </a:pPr>
            <a:r>
              <a:rPr lang="en-GB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controlled emittance blow-up </a:t>
            </a:r>
            <a:r>
              <a:rPr lang="en-GB" sz="1800" dirty="0" smtClean="0"/>
              <a:t>(as for LHC beams) – maybe needed for highest intensities, see below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61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Optimization…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Cycle was not optimised: </a:t>
            </a:r>
            <a:r>
              <a:rPr lang="en-GB" dirty="0"/>
              <a:t>bucket area increases during acceleration</a:t>
            </a:r>
          </a:p>
          <a:p>
            <a:pPr lvl="1"/>
            <a:r>
              <a:rPr lang="en-GB" dirty="0"/>
              <a:t>Bad for </a:t>
            </a:r>
            <a:r>
              <a:rPr lang="en-GB" dirty="0" smtClean="0"/>
              <a:t>stability</a:t>
            </a:r>
          </a:p>
          <a:p>
            <a:pPr lvl="1"/>
            <a:r>
              <a:rPr lang="en-GB" dirty="0" smtClean="0"/>
              <a:t>The MD cycle starts to deviate significantly around 2.5 – 3 s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A constant bucket area for the fast cycle would give some-thing like this: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0826"/>
            <a:ext cx="3200400" cy="3380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05400" y="2656937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See AB-Note-2006-018 RF</a:t>
            </a:r>
            <a:endParaRPr lang="en-GB" sz="1400" b="1" dirty="0">
              <a:latin typeface="+mj-lt"/>
            </a:endParaRPr>
          </a:p>
        </p:txBody>
      </p:sp>
      <p:pic>
        <p:nvPicPr>
          <p:cNvPr id="10" name="Content Placeholder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9600" y="3505200"/>
            <a:ext cx="3581400" cy="269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55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Q26: Instabilities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700" dirty="0" smtClean="0"/>
              <a:t>For the measured intensity range </a:t>
            </a:r>
            <a:r>
              <a:rPr lang="en-GB" sz="1700" dirty="0"/>
              <a:t>in most </a:t>
            </a:r>
            <a:r>
              <a:rPr lang="en-GB" sz="1700" dirty="0" smtClean="0"/>
              <a:t>cases: </a:t>
            </a:r>
            <a:r>
              <a:rPr lang="en-GB" sz="1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instability at the end </a:t>
            </a:r>
            <a:r>
              <a:rPr lang="en-GB" sz="17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of </a:t>
            </a:r>
            <a:r>
              <a:rPr lang="en-GB" sz="1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ramp</a:t>
            </a:r>
          </a:p>
          <a:p>
            <a:r>
              <a:rPr lang="en-GB" sz="1700" dirty="0" smtClean="0"/>
              <a:t>A </a:t>
            </a:r>
            <a:r>
              <a:rPr lang="en-GB" sz="17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blow-up</a:t>
            </a:r>
            <a:r>
              <a:rPr lang="en-GB" sz="1700" dirty="0"/>
              <a:t> is usually seen</a:t>
            </a:r>
            <a:r>
              <a:rPr lang="en-GB" sz="1700" dirty="0" smtClean="0"/>
              <a:t>, too, </a:t>
            </a:r>
            <a:r>
              <a:rPr lang="en-GB" sz="1700" dirty="0"/>
              <a:t>which has a stabilizing </a:t>
            </a:r>
            <a:r>
              <a:rPr lang="en-GB" sz="1700" dirty="0" smtClean="0"/>
              <a:t>effect</a:t>
            </a:r>
          </a:p>
          <a:p>
            <a:pPr lvl="1"/>
            <a:r>
              <a:rPr lang="en-GB" sz="1500" dirty="0" smtClean="0"/>
              <a:t>A controlled blow-up for operation is preferable; could improve reproducibility</a:t>
            </a:r>
          </a:p>
          <a:p>
            <a:r>
              <a:rPr lang="en-GB" sz="1700" dirty="0" smtClean="0"/>
              <a:t>In </a:t>
            </a:r>
            <a:r>
              <a:rPr lang="en-GB" sz="17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 out of 10 </a:t>
            </a:r>
            <a:r>
              <a:rPr lang="en-GB" sz="1700" dirty="0"/>
              <a:t>cases, bunches were very long (in single RF</a:t>
            </a:r>
            <a:r>
              <a:rPr lang="en-GB" sz="1700" dirty="0" smtClean="0"/>
              <a:t>)</a:t>
            </a:r>
            <a:endParaRPr lang="en-GB" sz="1700" dirty="0"/>
          </a:p>
          <a:p>
            <a:pPr lvl="1"/>
            <a:endParaRPr lang="en-GB" sz="1600" dirty="0"/>
          </a:p>
          <a:p>
            <a:endParaRPr lang="en-GB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4288" y="2926072"/>
            <a:ext cx="4323911" cy="3246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362888" y="2926073"/>
            <a:ext cx="4323912" cy="32461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876800" y="2819400"/>
            <a:ext cx="1143000" cy="129540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1905000" y="2819400"/>
            <a:ext cx="2799911" cy="381000"/>
          </a:xfrm>
          <a:prstGeom prst="wedgeRoundRectCallout">
            <a:avLst>
              <a:gd name="adj1" fmla="val -10435"/>
              <a:gd name="adj2" fmla="val 571754"/>
              <a:gd name="adj3" fmla="val 1666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Where V is too high…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754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Q26: Bunch length 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8600" y="1905000"/>
            <a:ext cx="4724284" cy="354186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>
          <a:xfrm>
            <a:off x="4800600" y="1600200"/>
            <a:ext cx="3886200" cy="4525963"/>
          </a:xfrm>
        </p:spPr>
        <p:txBody>
          <a:bodyPr/>
          <a:lstStyle/>
          <a:p>
            <a:r>
              <a:rPr lang="en-GB" dirty="0" smtClean="0"/>
              <a:t>Bunch length on FT at 2 MV, before rotation:</a:t>
            </a:r>
          </a:p>
          <a:p>
            <a:pPr indent="-432000">
              <a:spcAft>
                <a:spcPts val="1200"/>
              </a:spcAft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(2.39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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0.11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ns</a:t>
            </a:r>
          </a:p>
          <a:p>
            <a:r>
              <a:rPr lang="en-GB" dirty="0" smtClean="0"/>
              <a:t>Bunch length after rotation (¼ </a:t>
            </a:r>
            <a:r>
              <a:rPr lang="en-GB" dirty="0" err="1"/>
              <a:t>T</a:t>
            </a:r>
            <a:r>
              <a:rPr lang="en-GB" baseline="-25000" dirty="0" err="1"/>
              <a:t>s</a:t>
            </a:r>
            <a:r>
              <a:rPr lang="en-GB" baseline="-25000" dirty="0"/>
              <a:t> </a:t>
            </a:r>
            <a:r>
              <a:rPr lang="en-GB" dirty="0" smtClean="0">
                <a:sym typeface="Wingdings" pitchFamily="2" charset="2"/>
              </a:rPr>
              <a:t>):</a:t>
            </a:r>
            <a:endParaRPr lang="en-GB" dirty="0" smtClean="0"/>
          </a:p>
          <a:p>
            <a:pPr indent="-457200">
              <a:spcAft>
                <a:spcPts val="1200"/>
              </a:spcAft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(1.52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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0.12) ns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GB" dirty="0"/>
              <a:t>Intensity variation at 450 </a:t>
            </a:r>
            <a:r>
              <a:rPr lang="en-GB" dirty="0" err="1" smtClean="0"/>
              <a:t>GeV</a:t>
            </a:r>
            <a:r>
              <a:rPr lang="en-GB" dirty="0" smtClean="0"/>
              <a:t> (due to int. reduction in PSB):</a:t>
            </a:r>
            <a:endParaRPr lang="en-GB" dirty="0"/>
          </a:p>
          <a:p>
            <a:pPr indent="-457200">
              <a:spcAft>
                <a:spcPts val="1200"/>
              </a:spcAft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(2.6 ... 3.6)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 10</a:t>
            </a:r>
            <a:r>
              <a:rPr lang="en-GB" baseline="3000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11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ppb</a:t>
            </a:r>
          </a:p>
          <a:p>
            <a:r>
              <a:rPr lang="en-GB" dirty="0" smtClean="0"/>
              <a:t>Keeping 7 MV at flat top:</a:t>
            </a:r>
          </a:p>
          <a:p>
            <a:pPr lvl="0" indent="-457200">
              <a:spcAft>
                <a:spcPts val="1200"/>
              </a:spcAft>
              <a:buClr>
                <a:srgbClr val="EEECE1">
                  <a:lumMod val="50000"/>
                </a:srgbClr>
              </a:buClr>
              <a:buNone/>
            </a:pPr>
            <a:r>
              <a:rPr lang="en-GB" dirty="0">
                <a:solidFill>
                  <a:srgbClr val="000099">
                    <a:lumMod val="60000"/>
                    <a:lumOff val="40000"/>
                  </a:srgbClr>
                </a:solidFill>
              </a:rPr>
              <a:t>	</a:t>
            </a:r>
            <a:r>
              <a:rPr lang="en-GB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1.65 ns</a:t>
            </a:r>
            <a:endParaRPr lang="en-GB" dirty="0">
              <a:solidFill>
                <a:srgbClr val="000099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78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Q26: Longitudinal emittance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70778" y="1828800"/>
            <a:ext cx="4683396" cy="3505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>
          <a:xfrm>
            <a:off x="4724400" y="1600200"/>
            <a:ext cx="39624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Measured just before the rotation</a:t>
            </a:r>
          </a:p>
          <a:p>
            <a:pPr>
              <a:spcAft>
                <a:spcPts val="1200"/>
              </a:spcAft>
            </a:pPr>
            <a:r>
              <a:rPr lang="en-GB" dirty="0"/>
              <a:t>Uncontrolled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emittance blow-up</a:t>
            </a:r>
            <a:r>
              <a:rPr lang="en-GB" dirty="0"/>
              <a:t> during ramp (~ 0.35 </a:t>
            </a:r>
            <a:r>
              <a:rPr lang="en-GB" dirty="0" err="1"/>
              <a:t>eVs</a:t>
            </a:r>
            <a:r>
              <a:rPr lang="en-GB" dirty="0"/>
              <a:t> injected), then no dependence of bunch length/emittance on intensity at 450 </a:t>
            </a:r>
            <a:r>
              <a:rPr lang="en-GB" dirty="0" err="1" smtClean="0"/>
              <a:t>GeV</a:t>
            </a:r>
            <a:endParaRPr lang="en-GB" dirty="0" smtClean="0"/>
          </a:p>
          <a:p>
            <a:r>
              <a:rPr lang="en-GB" dirty="0" smtClean="0"/>
              <a:t>The large scatter of the data points might be due to instabilities</a:t>
            </a:r>
          </a:p>
          <a:p>
            <a:pPr lvl="1"/>
            <a:r>
              <a:rPr lang="en-GB" dirty="0" smtClean="0"/>
              <a:t>The cycle was not optimal</a:t>
            </a:r>
            <a:endParaRPr lang="en-GB" dirty="0"/>
          </a:p>
          <a:p>
            <a:pPr lvl="1"/>
            <a:r>
              <a:rPr lang="en-GB" dirty="0" smtClean="0"/>
              <a:t>We don’t have much statistics…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49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Q26: Transverse emittance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>
          <a:xfrm>
            <a:off x="5562600" y="1600200"/>
            <a:ext cx="31242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Typical transverse emittance at 450 </a:t>
            </a:r>
            <a:r>
              <a:rPr lang="en-GB" dirty="0" err="1" smtClean="0"/>
              <a:t>GeV</a:t>
            </a:r>
            <a:r>
              <a:rPr lang="en-GB" dirty="0" smtClean="0"/>
              <a:t> for high-intensity single bunches in Q26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Data from another MD with a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long LHC cycle </a:t>
            </a:r>
            <a:r>
              <a:rPr lang="en-GB" dirty="0" smtClean="0"/>
              <a:t>(7.2 s ramp) 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Losses up to 10 %</a:t>
            </a:r>
          </a:p>
          <a:p>
            <a:r>
              <a:rPr lang="en-GB" dirty="0" smtClean="0"/>
              <a:t>Round beam, in principle... </a:t>
            </a:r>
            <a:endParaRPr lang="en-GB" dirty="0"/>
          </a:p>
        </p:txBody>
      </p:sp>
      <p:pic>
        <p:nvPicPr>
          <p:cNvPr id="10" name="Picture 9" descr="Q20VerticalEmittance_vs_Intensit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8234"/>
              <a:stretch>
                <a:fillRect/>
              </a:stretch>
            </p:blipFill>
          </mc:Choice>
          <mc:Fallback>
            <p:blipFill>
              <a:blip r:embed="rId3"/>
              <a:srcRect t="8234"/>
              <a:stretch>
                <a:fillRect/>
              </a:stretch>
            </p:blipFill>
          </mc:Fallback>
        </mc:AlternateContent>
        <p:spPr>
          <a:xfrm>
            <a:off x="381000" y="2131029"/>
            <a:ext cx="5181600" cy="32029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55626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Courtesy of H. </a:t>
            </a:r>
            <a:r>
              <a:rPr lang="en-GB" sz="1600" dirty="0" err="1" smtClean="0"/>
              <a:t>Bartosik</a:t>
            </a:r>
            <a:r>
              <a:rPr lang="en-GB" sz="1600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14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half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343400" y="2057400"/>
            <a:ext cx="4800599" cy="3610536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GB" dirty="0" smtClean="0">
                <a:solidFill>
                  <a:srgbClr val="2963AD">
                    <a:lumMod val="75000"/>
                  </a:srgbClr>
                </a:solidFill>
              </a:rPr>
              <a:t>Q20: Experimental setup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267200" cy="47545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Fast </a:t>
            </a:r>
            <a:r>
              <a:rPr lang="en-GB" dirty="0"/>
              <a:t>acceleration cycle to 450 </a:t>
            </a:r>
            <a:r>
              <a:rPr lang="en-GB" dirty="0" err="1"/>
              <a:t>GeV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GB" dirty="0"/>
              <a:t>High intensity single bunches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Losses: </a:t>
            </a:r>
            <a:r>
              <a:rPr lang="en-GB" dirty="0" smtClean="0"/>
              <a:t>7—13 %, increase with intensity</a:t>
            </a:r>
            <a:endParaRPr lang="en-GB" dirty="0"/>
          </a:p>
          <a:p>
            <a:r>
              <a:rPr lang="en-GB" i="1" u="sng" dirty="0"/>
              <a:t>Bunch rotation:</a:t>
            </a:r>
            <a:r>
              <a:rPr lang="en-GB" dirty="0"/>
              <a:t> </a:t>
            </a:r>
            <a:r>
              <a:rPr lang="en-GB" dirty="0" smtClean="0"/>
              <a:t>Fast </a:t>
            </a:r>
            <a:r>
              <a:rPr lang="en-GB" dirty="0"/>
              <a:t>(~ 1 </a:t>
            </a:r>
            <a:r>
              <a:rPr lang="en-GB" dirty="0" err="1"/>
              <a:t>ms</a:t>
            </a:r>
            <a:r>
              <a:rPr lang="en-GB" dirty="0"/>
              <a:t>) rise </a:t>
            </a:r>
            <a:r>
              <a:rPr lang="en-GB" dirty="0" smtClean="0"/>
              <a:t>now from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 MV to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7.7 MV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Due to hardware improvement</a:t>
            </a:r>
          </a:p>
          <a:p>
            <a:pPr>
              <a:spcAft>
                <a:spcPts val="600"/>
              </a:spcAft>
            </a:pPr>
            <a:r>
              <a:rPr lang="en-GB" i="1" u="sng" dirty="0" smtClean="0"/>
              <a:t>Adiabatic</a:t>
            </a:r>
            <a:r>
              <a:rPr lang="en-GB" dirty="0" smtClean="0"/>
              <a:t> (10 </a:t>
            </a:r>
            <a:r>
              <a:rPr lang="en-GB" dirty="0" err="1" smtClean="0"/>
              <a:t>ms</a:t>
            </a:r>
            <a:r>
              <a:rPr lang="en-GB" dirty="0" smtClean="0"/>
              <a:t>) </a:t>
            </a:r>
            <a:r>
              <a:rPr lang="en-GB" smtClean="0"/>
              <a:t>voltage increase </a:t>
            </a:r>
            <a:r>
              <a:rPr lang="en-GB" dirty="0" smtClean="0"/>
              <a:t>to 8 MV as a reference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</a:t>
            </a:r>
            <a:r>
              <a:rPr lang="en-GB" dirty="0"/>
              <a:t>800 MHz RF system was on for beam stability </a:t>
            </a:r>
            <a:r>
              <a:rPr lang="en-GB" dirty="0" smtClean="0"/>
              <a:t>(we tried different voltages at flat top)</a:t>
            </a:r>
            <a:endParaRPr lang="en-GB" dirty="0"/>
          </a:p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 controlled emittance blow-up </a:t>
            </a:r>
            <a:r>
              <a:rPr lang="en-GB" dirty="0"/>
              <a:t>(as for LHC beams) – maybe needed for highest intensities, see </a:t>
            </a:r>
            <a:r>
              <a:rPr lang="en-GB" dirty="0" smtClean="0"/>
              <a:t>below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8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">
      <a:dk1>
        <a:sysClr val="windowText" lastClr="000000"/>
      </a:dk1>
      <a:lt1>
        <a:sysClr val="window" lastClr="FFFFFF"/>
      </a:lt1>
      <a:dk2>
        <a:srgbClr val="2963AD"/>
      </a:dk2>
      <a:lt2>
        <a:srgbClr val="EEECE1"/>
      </a:lt2>
      <a:accent1>
        <a:srgbClr val="2963AD"/>
      </a:accent1>
      <a:accent2>
        <a:srgbClr val="000099"/>
      </a:accent2>
      <a:accent3>
        <a:srgbClr val="008080"/>
      </a:accent3>
      <a:accent4>
        <a:srgbClr val="00CC66"/>
      </a:accent4>
      <a:accent5>
        <a:srgbClr val="33CCCC"/>
      </a:accent5>
      <a:accent6>
        <a:srgbClr val="FF6600"/>
      </a:accent6>
      <a:hlink>
        <a:srgbClr val="0000FF"/>
      </a:hlink>
      <a:folHlink>
        <a:srgbClr val="800080"/>
      </a:folHlink>
    </a:clrScheme>
    <a:fontScheme name="TH3">
      <a:majorFont>
        <a:latin typeface="Verda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13030</TotalTime>
  <Words>1431</Words>
  <Application>Microsoft Macintosh PowerPoint</Application>
  <PresentationFormat>On-screen Show (4:3)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Parameters of high-intensity single bunches at 450 GeV</vt:lpstr>
      <vt:lpstr>Introduction &amp; motivation</vt:lpstr>
      <vt:lpstr>Q26: Experimental setup</vt:lpstr>
      <vt:lpstr>Optimization…</vt:lpstr>
      <vt:lpstr>Q26: Instabilities</vt:lpstr>
      <vt:lpstr>Q26: Bunch length </vt:lpstr>
      <vt:lpstr>Q26: Longitudinal emittance</vt:lpstr>
      <vt:lpstr>Q26: Transverse emittance</vt:lpstr>
      <vt:lpstr>Q20: Experimental setup</vt:lpstr>
      <vt:lpstr>Setting up the cycle</vt:lpstr>
      <vt:lpstr>Q20: Stability</vt:lpstr>
      <vt:lpstr>Q20: Bunch length  Measured in two intensity ranges</vt:lpstr>
      <vt:lpstr>Q20: Longitudinal emittance</vt:lpstr>
      <vt:lpstr>Q20: Transverse emittance</vt:lpstr>
      <vt:lpstr>Comparison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Helga Timko</dc:creator>
  <cp:lastModifiedBy>Hannes Bartosik</cp:lastModifiedBy>
  <cp:revision>947</cp:revision>
  <cp:lastPrinted>2012-08-27T14:37:49Z</cp:lastPrinted>
  <dcterms:created xsi:type="dcterms:W3CDTF">2013-01-07T11:05:43Z</dcterms:created>
  <dcterms:modified xsi:type="dcterms:W3CDTF">2013-01-07T14:25:00Z</dcterms:modified>
</cp:coreProperties>
</file>