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83" r:id="rId3"/>
    <p:sldId id="323" r:id="rId4"/>
    <p:sldId id="378" r:id="rId5"/>
    <p:sldId id="377" r:id="rId6"/>
    <p:sldId id="376" r:id="rId7"/>
    <p:sldId id="375" r:id="rId8"/>
    <p:sldId id="374" r:id="rId9"/>
    <p:sldId id="384" r:id="rId10"/>
    <p:sldId id="379" r:id="rId11"/>
    <p:sldId id="344" r:id="rId12"/>
    <p:sldId id="345" r:id="rId13"/>
    <p:sldId id="346" r:id="rId14"/>
    <p:sldId id="347" r:id="rId15"/>
    <p:sldId id="348" r:id="rId16"/>
    <p:sldId id="349" r:id="rId17"/>
    <p:sldId id="351" r:id="rId18"/>
    <p:sldId id="385" r:id="rId19"/>
    <p:sldId id="352" r:id="rId20"/>
    <p:sldId id="354" r:id="rId21"/>
    <p:sldId id="353" r:id="rId22"/>
    <p:sldId id="355" r:id="rId23"/>
    <p:sldId id="380" r:id="rId24"/>
    <p:sldId id="381" r:id="rId25"/>
    <p:sldId id="356" r:id="rId26"/>
    <p:sldId id="357" r:id="rId27"/>
    <p:sldId id="386" r:id="rId28"/>
    <p:sldId id="358" r:id="rId29"/>
    <p:sldId id="382" r:id="rId30"/>
    <p:sldId id="359" r:id="rId31"/>
    <p:sldId id="365" r:id="rId32"/>
    <p:sldId id="360" r:id="rId33"/>
    <p:sldId id="362" r:id="rId34"/>
    <p:sldId id="363" r:id="rId35"/>
    <p:sldId id="364" r:id="rId36"/>
    <p:sldId id="361" r:id="rId37"/>
    <p:sldId id="387" r:id="rId38"/>
    <p:sldId id="366" r:id="rId39"/>
    <p:sldId id="367" r:id="rId40"/>
    <p:sldId id="368" r:id="rId41"/>
    <p:sldId id="388" r:id="rId42"/>
    <p:sldId id="369" r:id="rId43"/>
    <p:sldId id="389" r:id="rId44"/>
    <p:sldId id="373" r:id="rId45"/>
    <p:sldId id="343" r:id="rId46"/>
    <p:sldId id="37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011" autoAdjust="0"/>
  </p:normalViewPr>
  <p:slideViewPr>
    <p:cSldViewPr>
      <p:cViewPr varScale="1">
        <p:scale>
          <a:sx n="64" d="100"/>
          <a:sy n="64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2415-3F5C-4316-A2C3-8234D7EF557F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DFEB2-6338-4267-A227-D335C78B08C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DFEB2-6338-4267-A227-D335C78B08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8475-FBA5-4C44-8EB2-F206BCC03598}" type="datetimeFigureOut">
              <a:rPr lang="en-US" smtClean="0"/>
              <a:pPr/>
              <a:t>11/22/2012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D795-01CE-468D-B23E-B0744831153F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90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First tests with a 25ns </a:t>
            </a:r>
            <a:r>
              <a:rPr lang="en-US" sz="2800" b="1" dirty="0" smtClean="0">
                <a:solidFill>
                  <a:schemeClr val="tx2"/>
                </a:solidFill>
              </a:rPr>
              <a:t>“doublet” </a:t>
            </a:r>
            <a:r>
              <a:rPr lang="en-US" sz="2800" b="1" dirty="0" smtClean="0">
                <a:solidFill>
                  <a:schemeClr val="tx2"/>
                </a:solidFill>
              </a:rPr>
              <a:t>beam at the </a:t>
            </a:r>
            <a:r>
              <a:rPr lang="en-US" sz="2800" b="1" dirty="0" smtClean="0">
                <a:solidFill>
                  <a:schemeClr val="tx2"/>
                </a:solidFill>
              </a:rPr>
              <a:t>SPS injection </a:t>
            </a:r>
            <a:endParaRPr lang="en-US" sz="28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H.Bartosik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2600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LIU-SPS -BD meeting 22/11/2012 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381000" y="4390072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F497D"/>
                </a:solidFill>
              </a:rPr>
              <a:t>Many thanks to: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Argyropoulos</a:t>
            </a:r>
            <a:r>
              <a:rPr lang="en-US" dirty="0" smtClean="0">
                <a:solidFill>
                  <a:schemeClr val="tx2"/>
                </a:solidFill>
              </a:rPr>
              <a:t>,  T. </a:t>
            </a:r>
            <a:r>
              <a:rPr lang="en-US" dirty="0" err="1" smtClean="0">
                <a:solidFill>
                  <a:schemeClr val="tx2"/>
                </a:solidFill>
              </a:rPr>
              <a:t>Bohl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S. </a:t>
            </a:r>
            <a:r>
              <a:rPr lang="en-US" dirty="0" err="1" smtClean="0">
                <a:solidFill>
                  <a:schemeClr val="tx2"/>
                </a:solidFill>
              </a:rPr>
              <a:t>Cettour</a:t>
            </a:r>
            <a:r>
              <a:rPr lang="en-US" dirty="0" smtClean="0">
                <a:solidFill>
                  <a:schemeClr val="tx2"/>
                </a:solidFill>
              </a:rPr>
              <a:t> Cave, H. </a:t>
            </a:r>
            <a:r>
              <a:rPr lang="en-US" dirty="0" err="1" smtClean="0">
                <a:solidFill>
                  <a:schemeClr val="tx2"/>
                </a:solidFill>
              </a:rPr>
              <a:t>Damerau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L. </a:t>
            </a:r>
            <a:r>
              <a:rPr lang="en-US" dirty="0" err="1" smtClean="0">
                <a:solidFill>
                  <a:schemeClr val="tx2"/>
                </a:solidFill>
              </a:rPr>
              <a:t>Kopylov</a:t>
            </a:r>
            <a:r>
              <a:rPr lang="en-US" dirty="0" smtClean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J</a:t>
            </a:r>
            <a:r>
              <a:rPr lang="en-US" dirty="0" smtClean="0">
                <a:solidFill>
                  <a:schemeClr val="tx2"/>
                </a:solidFill>
              </a:rPr>
              <a:t>. Esteban </a:t>
            </a:r>
            <a:r>
              <a:rPr lang="en-US" dirty="0" smtClean="0">
                <a:solidFill>
                  <a:schemeClr val="tx2"/>
                </a:solidFill>
              </a:rPr>
              <a:t>Muller,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Follin</a:t>
            </a:r>
            <a:r>
              <a:rPr lang="en-US" dirty="0" smtClean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S. Hancock, </a:t>
            </a:r>
            <a:r>
              <a:rPr lang="en-US" dirty="0" smtClean="0">
                <a:solidFill>
                  <a:schemeClr val="tx2"/>
                </a:solidFill>
              </a:rPr>
              <a:t>C. </a:t>
            </a:r>
            <a:r>
              <a:rPr lang="en-US" dirty="0" err="1" smtClean="0">
                <a:solidFill>
                  <a:schemeClr val="tx2"/>
                </a:solidFill>
              </a:rPr>
              <a:t>Lazaridis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Y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Papaphilippou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E. </a:t>
            </a:r>
            <a:r>
              <a:rPr lang="en-US" dirty="0" err="1" smtClean="0">
                <a:solidFill>
                  <a:schemeClr val="tx2"/>
                </a:solidFill>
              </a:rPr>
              <a:t>Shaposhnikova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Taborelli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/>
            <a:endParaRPr lang="en-US" dirty="0" smtClean="0">
              <a:solidFill>
                <a:srgbClr val="1F497D"/>
              </a:solidFill>
            </a:endParaRPr>
          </a:p>
          <a:p>
            <a:pPr marL="342900" indent="-342900" algn="ctr"/>
            <a:r>
              <a:rPr lang="en-US" b="1" dirty="0" smtClean="0">
                <a:solidFill>
                  <a:srgbClr val="1F497D"/>
                </a:solidFill>
              </a:rPr>
              <a:t>Special thanks to </a:t>
            </a:r>
            <a:r>
              <a:rPr lang="en-US" dirty="0" smtClean="0">
                <a:solidFill>
                  <a:srgbClr val="1F497D"/>
                </a:solidFill>
              </a:rPr>
              <a:t>all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the SPS operator crew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609600" y="10668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“simplest” idea would be to shrink the bunch spacing: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PS bunch rotation is designed “around” 40MHz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Not possible to inject “bunch to bucket”  with spacing shorted than 25ns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609600" y="10668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“simplest” idea would be to shrink the bunch spacing: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PS bunch rotation is designed “around” 40MHz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Not possible to inject “bunch to bucket”  with spacing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less than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25ns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Freccia in giù 20"/>
          <p:cNvSpPr/>
          <p:nvPr/>
        </p:nvSpPr>
        <p:spPr>
          <a:xfrm>
            <a:off x="4343400" y="31242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5"/>
          <p:cNvSpPr/>
          <p:nvPr/>
        </p:nvSpPr>
        <p:spPr>
          <a:xfrm>
            <a:off x="609600" y="4388483"/>
            <a:ext cx="82296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“relatively easy” scheme could be to extract a 25ns bunch train with long bunches (~10ns)  and capture each bunch in two SPS buckets getting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25ns “doublet” beam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447800"/>
            <a:ext cx="10663021" cy="50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5"/>
          <p:cNvSpPr txBox="1"/>
          <p:nvPr/>
        </p:nvSpPr>
        <p:spPr>
          <a:xfrm>
            <a:off x="2286000" y="3962400"/>
            <a:ext cx="19812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Electron emission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9"/>
          <p:cNvCxnSpPr>
            <a:stCxn id="12" idx="2"/>
          </p:cNvCxnSpPr>
          <p:nvPr/>
        </p:nvCxnSpPr>
        <p:spPr>
          <a:xfrm>
            <a:off x="3276600" y="4331732"/>
            <a:ext cx="762000" cy="849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15"/>
          <p:cNvSpPr txBox="1"/>
          <p:nvPr/>
        </p:nvSpPr>
        <p:spPr>
          <a:xfrm>
            <a:off x="4876800" y="4038600"/>
            <a:ext cx="213484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Electron absorption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19"/>
          <p:cNvCxnSpPr>
            <a:stCxn id="26" idx="2"/>
          </p:cNvCxnSpPr>
          <p:nvPr/>
        </p:nvCxnSpPr>
        <p:spPr>
          <a:xfrm flipH="1">
            <a:off x="5334000" y="4407932"/>
            <a:ext cx="610225" cy="9260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1447800"/>
            <a:ext cx="10663021" cy="508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5"/>
          <p:cNvSpPr txBox="1"/>
          <p:nvPr/>
        </p:nvSpPr>
        <p:spPr>
          <a:xfrm>
            <a:off x="990600" y="3505200"/>
            <a:ext cx="29718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Below the threshold </a:t>
            </a:r>
            <a:r>
              <a:rPr lang="en-US" dirty="0" smtClean="0">
                <a:solidFill>
                  <a:schemeClr val="tx2"/>
                </a:solidFill>
              </a:rPr>
              <a:t>the two effects compensate each other, </a:t>
            </a:r>
            <a:r>
              <a:rPr lang="en-US" b="1" dirty="0" smtClean="0">
                <a:solidFill>
                  <a:srgbClr val="FF0000"/>
                </a:solidFill>
              </a:rPr>
              <a:t>no accumulation</a:t>
            </a:r>
            <a:r>
              <a:rPr lang="en-US" dirty="0" smtClean="0">
                <a:solidFill>
                  <a:schemeClr val="tx2"/>
                </a:solidFill>
              </a:rPr>
              <a:t> over subsequent bunch passages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9"/>
          <p:cNvCxnSpPr>
            <a:stCxn id="12" idx="2"/>
          </p:cNvCxnSpPr>
          <p:nvPr/>
        </p:nvCxnSpPr>
        <p:spPr>
          <a:xfrm>
            <a:off x="2476500" y="4705529"/>
            <a:ext cx="1562100" cy="70467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19"/>
          <p:cNvCxnSpPr>
            <a:stCxn id="12" idx="2"/>
          </p:cNvCxnSpPr>
          <p:nvPr/>
        </p:nvCxnSpPr>
        <p:spPr>
          <a:xfrm>
            <a:off x="2476500" y="4705529"/>
            <a:ext cx="2628900" cy="704671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30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447800"/>
            <a:ext cx="10661909" cy="509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tangolo 1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12" name="TextBox 15"/>
          <p:cNvSpPr txBox="1"/>
          <p:nvPr/>
        </p:nvSpPr>
        <p:spPr>
          <a:xfrm>
            <a:off x="990600" y="3733800"/>
            <a:ext cx="29718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More efficient e</a:t>
            </a:r>
            <a:r>
              <a:rPr lang="en-US" b="1" baseline="30000" dirty="0" smtClean="0">
                <a:solidFill>
                  <a:schemeClr val="tx2"/>
                </a:solidFill>
              </a:rPr>
              <a:t>-</a:t>
            </a:r>
            <a:r>
              <a:rPr lang="en-US" b="1" dirty="0" smtClean="0">
                <a:solidFill>
                  <a:schemeClr val="tx2"/>
                </a:solidFill>
              </a:rPr>
              <a:t> production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4267200" y="3505200"/>
            <a:ext cx="24384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Shorter e-cloud decay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cxnSp>
        <p:nvCxnSpPr>
          <p:cNvPr id="16" name="Straight Arrow Connector 19"/>
          <p:cNvCxnSpPr>
            <a:stCxn id="12" idx="2"/>
          </p:cNvCxnSpPr>
          <p:nvPr/>
        </p:nvCxnSpPr>
        <p:spPr>
          <a:xfrm>
            <a:off x="2476500" y="4103132"/>
            <a:ext cx="1562100" cy="849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stCxn id="12" idx="2"/>
          </p:cNvCxnSpPr>
          <p:nvPr/>
        </p:nvCxnSpPr>
        <p:spPr>
          <a:xfrm>
            <a:off x="2476500" y="4103132"/>
            <a:ext cx="2476500" cy="3926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19"/>
          <p:cNvCxnSpPr>
            <a:stCxn id="14" idx="2"/>
          </p:cNvCxnSpPr>
          <p:nvPr/>
        </p:nvCxnSpPr>
        <p:spPr>
          <a:xfrm>
            <a:off x="5486400" y="3874532"/>
            <a:ext cx="152400" cy="46886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447800"/>
            <a:ext cx="10661909" cy="509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“doublets”?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ttangolo 10"/>
          <p:cNvSpPr/>
          <p:nvPr/>
        </p:nvSpPr>
        <p:spPr>
          <a:xfrm>
            <a:off x="6581723" y="5486400"/>
            <a:ext cx="225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PyECLOUD simulation</a:t>
            </a:r>
            <a:endParaRPr lang="en-US" b="1" dirty="0"/>
          </a:p>
        </p:txBody>
      </p:sp>
      <p:sp>
        <p:nvSpPr>
          <p:cNvPr id="12" name="TextBox 15"/>
          <p:cNvSpPr txBox="1"/>
          <p:nvPr/>
        </p:nvSpPr>
        <p:spPr>
          <a:xfrm>
            <a:off x="838200" y="3505200"/>
            <a:ext cx="25146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Accumulation between subsequent turns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ectangle 65"/>
          <p:cNvSpPr/>
          <p:nvPr/>
        </p:nvSpPr>
        <p:spPr>
          <a:xfrm>
            <a:off x="1219200" y="795879"/>
            <a:ext cx="7924800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Why should it work?</a:t>
            </a:r>
          </a:p>
        </p:txBody>
      </p:sp>
      <p:cxnSp>
        <p:nvCxnSpPr>
          <p:cNvPr id="16" name="Straight Arrow Connector 19"/>
          <p:cNvCxnSpPr>
            <a:stCxn id="12" idx="3"/>
          </p:cNvCxnSpPr>
          <p:nvPr/>
        </p:nvCxnSpPr>
        <p:spPr>
          <a:xfrm>
            <a:off x="3352800" y="3828366"/>
            <a:ext cx="533400" cy="142943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9"/>
          <p:cNvCxnSpPr>
            <a:stCxn id="12" idx="3"/>
          </p:cNvCxnSpPr>
          <p:nvPr/>
        </p:nvCxnSpPr>
        <p:spPr>
          <a:xfrm>
            <a:off x="3352800" y="3828366"/>
            <a:ext cx="2667000" cy="74363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239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2857" t="8870" r="10536" b="43571"/>
          <a:stretch>
            <a:fillRect/>
          </a:stretch>
        </p:blipFill>
        <p:spPr bwMode="auto">
          <a:xfrm>
            <a:off x="5638800" y="1483400"/>
            <a:ext cx="1419225" cy="19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arentesi graffa chiusa 17"/>
          <p:cNvSpPr/>
          <p:nvPr/>
        </p:nvSpPr>
        <p:spPr>
          <a:xfrm>
            <a:off x="7086600" y="1559600"/>
            <a:ext cx="228600" cy="13716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5"/>
          <p:cNvSpPr/>
          <p:nvPr/>
        </p:nvSpPr>
        <p:spPr>
          <a:xfrm>
            <a:off x="7315200" y="1938314"/>
            <a:ext cx="18034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Intensity per bunch of the doublet 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4ns)</a:t>
            </a:r>
          </a:p>
        </p:txBody>
      </p:sp>
      <p:sp>
        <p:nvSpPr>
          <p:cNvPr id="20" name="Rectangle 65"/>
          <p:cNvSpPr/>
          <p:nvPr/>
        </p:nvSpPr>
        <p:spPr>
          <a:xfrm>
            <a:off x="609600" y="4724400"/>
            <a:ext cx="82296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doublet beam shows a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lower multipacting threshold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compared to the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standard 25ns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beam if the intensity is larger than 0.8e11ppb 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1.6e11ppb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from the PS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447800" y="114300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 - 26GeV</a:t>
            </a:r>
            <a:endParaRPr lang="en-US" b="1" dirty="0"/>
          </a:p>
        </p:txBody>
      </p:sp>
      <p:sp>
        <p:nvSpPr>
          <p:cNvPr id="23" name="Rettangolo 22"/>
          <p:cNvSpPr/>
          <p:nvPr/>
        </p:nvSpPr>
        <p:spPr>
          <a:xfrm>
            <a:off x="7070360" y="2971800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3ns)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1703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study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62857" t="8870" r="10536" b="43571"/>
          <a:stretch>
            <a:fillRect/>
          </a:stretch>
        </p:blipFill>
        <p:spPr bwMode="auto">
          <a:xfrm>
            <a:off x="5638800" y="1483400"/>
            <a:ext cx="1419225" cy="190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65"/>
          <p:cNvSpPr/>
          <p:nvPr/>
        </p:nvSpPr>
        <p:spPr>
          <a:xfrm>
            <a:off x="609600" y="4724400"/>
            <a:ext cx="822960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doublet beam shows a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lower multipacting threshold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compared to the standard 25ns beam if the intensity is larger than 0.8e11ppb (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1.6e11ppb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from the PS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) 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scrubbed region is smaller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to be used,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with radial steering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, as a last stage of the scrubbing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12813" lvl="1" indent="-449263">
              <a:lnSpc>
                <a:spcPct val="130000"/>
              </a:lnSpc>
              <a:spcAft>
                <a:spcPts val="1200"/>
              </a:spcAft>
            </a:pP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47800" y="1143000"/>
            <a:ext cx="145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MBB - 26GeV</a:t>
            </a:r>
            <a:endParaRPr lang="en-US" b="1" dirty="0"/>
          </a:p>
        </p:txBody>
      </p:sp>
      <p:sp>
        <p:nvSpPr>
          <p:cNvPr id="16" name="Parentesi graffa chiusa 15"/>
          <p:cNvSpPr/>
          <p:nvPr/>
        </p:nvSpPr>
        <p:spPr>
          <a:xfrm>
            <a:off x="7086600" y="1559600"/>
            <a:ext cx="228600" cy="13716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65"/>
          <p:cNvSpPr/>
          <p:nvPr/>
        </p:nvSpPr>
        <p:spPr>
          <a:xfrm>
            <a:off x="7315200" y="1938314"/>
            <a:ext cx="18034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Intensity per bunch of the doublet 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4ns)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070360" y="2971800"/>
            <a:ext cx="81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400" dirty="0" err="1" smtClean="0">
                <a:solidFill>
                  <a:schemeClr val="tx2"/>
                </a:solidFill>
                <a:latin typeface="Calibri" pitchFamily="34" charset="0"/>
              </a:rPr>
              <a:t>b.l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. 3ns)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9248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(Q26) with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</p:txBody>
      </p:sp>
      <p:pic>
        <p:nvPicPr>
          <p:cNvPr id="18433" name="Picture 1" descr="D:\doublet_SPS\doublets_screenshots\momentum.png"/>
          <p:cNvPicPr>
            <a:picLocks noChangeAspect="1" noChangeArrowheads="1"/>
          </p:cNvPicPr>
          <p:nvPr/>
        </p:nvPicPr>
        <p:blipFill>
          <a:blip r:embed="rId4" cstate="print"/>
          <a:srcRect l="446" t="47778" r="38334" b="10683"/>
          <a:stretch>
            <a:fillRect/>
          </a:stretch>
        </p:blipFill>
        <p:spPr bwMode="auto">
          <a:xfrm>
            <a:off x="1455420" y="2895600"/>
            <a:ext cx="6316980" cy="3429000"/>
          </a:xfrm>
          <a:prstGeom prst="rect">
            <a:avLst/>
          </a:prstGeom>
          <a:noFill/>
        </p:spPr>
      </p:pic>
      <p:sp>
        <p:nvSpPr>
          <p:cNvPr id="18435" name="AutoShape 3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7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9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AutoShape 11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D:\doublet_SPS\doublets_screenshots\momentum.png"/>
          <p:cNvPicPr>
            <a:picLocks noChangeAspect="1" noChangeArrowheads="1"/>
          </p:cNvPicPr>
          <p:nvPr/>
        </p:nvPicPr>
        <p:blipFill>
          <a:blip r:embed="rId3" cstate="print"/>
          <a:srcRect l="446" t="47778" r="38334" b="10683"/>
          <a:stretch>
            <a:fillRect/>
          </a:stretch>
        </p:blipFill>
        <p:spPr bwMode="auto">
          <a:xfrm>
            <a:off x="1455420" y="2895600"/>
            <a:ext cx="6316980" cy="3429000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cycle (Q26) with 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</p:txBody>
      </p:sp>
      <p:sp>
        <p:nvSpPr>
          <p:cNvPr id="18435" name="AutoShape 3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AutoShape 5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9" name="AutoShape 7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1" name="AutoShape 9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3" name="AutoShape 11" descr="https://ab-dep-op-elogbook.web.cern.ch/ab-dep-op-elogbook/elogbook/secure/attach.php?attachId=1303236&amp;type=png&amp;fname=201210251156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4" name="Picture 12" descr="D:\doublet_SPS\Sample_BCT.png"/>
          <p:cNvPicPr>
            <a:picLocks noChangeAspect="1" noChangeArrowheads="1"/>
          </p:cNvPicPr>
          <p:nvPr/>
        </p:nvPicPr>
        <p:blipFill>
          <a:blip r:embed="rId5" cstate="print"/>
          <a:srcRect l="952" t="12787" r="23175" b="3150"/>
          <a:stretch>
            <a:fillRect/>
          </a:stretch>
        </p:blipFill>
        <p:spPr bwMode="auto">
          <a:xfrm>
            <a:off x="1687284" y="2514600"/>
            <a:ext cx="5486400" cy="41549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5" name="Straight Arrow Connector 19"/>
          <p:cNvCxnSpPr/>
          <p:nvPr/>
        </p:nvCxnSpPr>
        <p:spPr>
          <a:xfrm>
            <a:off x="3505200" y="31242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3676650" y="2762250"/>
            <a:ext cx="68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25-26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to test the capture scheme: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PS cycle for a single 10ns long bunch was setup by PS experts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SPS cycle (Q26) with one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injection + 1s  flat bottom + acceleration to 32GeV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RF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Voltage program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has been optimized to maximize the capture</a:t>
            </a:r>
          </a:p>
        </p:txBody>
      </p:sp>
      <p:pic>
        <p:nvPicPr>
          <p:cNvPr id="53250" name="Picture 2" descr="D:\doublet_SPS\doublets_screenshots\programs.png"/>
          <p:cNvPicPr>
            <a:picLocks noChangeAspect="1" noChangeArrowheads="1"/>
          </p:cNvPicPr>
          <p:nvPr/>
        </p:nvPicPr>
        <p:blipFill>
          <a:blip r:embed="rId4" cstate="print"/>
          <a:srcRect l="400" t="47778" r="38000" b="10556"/>
          <a:stretch>
            <a:fillRect/>
          </a:stretch>
        </p:blipFill>
        <p:spPr bwMode="auto">
          <a:xfrm>
            <a:off x="1312469" y="3124200"/>
            <a:ext cx="6383731" cy="345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magine 10" descr="BCT_good.png"/>
          <p:cNvPicPr>
            <a:picLocks noChangeAspect="1"/>
          </p:cNvPicPr>
          <p:nvPr/>
        </p:nvPicPr>
        <p:blipFill>
          <a:blip r:embed="rId5" cstate="print"/>
          <a:srcRect l="918" t="7778" r="22916" b="20000"/>
          <a:stretch>
            <a:fillRect/>
          </a:stretch>
        </p:blipFill>
        <p:spPr>
          <a:xfrm>
            <a:off x="4038600" y="1676400"/>
            <a:ext cx="4962378" cy="3886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indications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0834" name="Picture 2" descr="D:\doublet_SPS\doublets_screenshots\V_scan_detail.png"/>
          <p:cNvPicPr>
            <a:picLocks noChangeAspect="1" noChangeArrowheads="1"/>
          </p:cNvPicPr>
          <p:nvPr/>
        </p:nvPicPr>
        <p:blipFill>
          <a:blip r:embed="rId4" cstate="print"/>
          <a:srcRect l="222" t="47778" r="38089" b="10370"/>
          <a:stretch>
            <a:fillRect/>
          </a:stretch>
        </p:blipFill>
        <p:spPr bwMode="auto">
          <a:xfrm>
            <a:off x="1143000" y="2895600"/>
            <a:ext cx="6392955" cy="3469765"/>
          </a:xfrm>
          <a:prstGeom prst="rect">
            <a:avLst/>
          </a:prstGeom>
          <a:noFill/>
        </p:spPr>
      </p:pic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Immagine 10" descr="BCT_good.png"/>
          <p:cNvPicPr>
            <a:picLocks noChangeAspect="1"/>
          </p:cNvPicPr>
          <p:nvPr/>
        </p:nvPicPr>
        <p:blipFill>
          <a:blip r:embed="rId5" cstate="print"/>
          <a:srcRect l="918" t="7778" r="22916" b="20000"/>
          <a:stretch>
            <a:fillRect/>
          </a:stretch>
        </p:blipFill>
        <p:spPr>
          <a:xfrm>
            <a:off x="4038600" y="1676400"/>
            <a:ext cx="4962378" cy="38862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1219200" y="4572000"/>
            <a:ext cx="25146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 descr="larger.png"/>
          <p:cNvPicPr>
            <a:picLocks noChangeAspect="1"/>
          </p:cNvPicPr>
          <p:nvPr/>
        </p:nvPicPr>
        <p:blipFill>
          <a:blip r:embed="rId6" cstate="print"/>
          <a:srcRect l="1067" t="45556" r="1067" b="13333"/>
          <a:stretch>
            <a:fillRect/>
          </a:stretch>
        </p:blipFill>
        <p:spPr>
          <a:xfrm>
            <a:off x="3048000" y="4343400"/>
            <a:ext cx="5791200" cy="223202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Ovale 13"/>
          <p:cNvSpPr/>
          <p:nvPr/>
        </p:nvSpPr>
        <p:spPr>
          <a:xfrm>
            <a:off x="6705600" y="51816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4930" name="Picture 2" descr="C:\Users\Gianni2\AppData\Local\Temp\MD_106_2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828800"/>
            <a:ext cx="6477000" cy="4856401"/>
          </a:xfrm>
          <a:prstGeom prst="rect">
            <a:avLst/>
          </a:prstGeom>
          <a:noFill/>
        </p:spPr>
      </p:pic>
      <p:sp>
        <p:nvSpPr>
          <p:cNvPr id="15" name="Rettangolo 14"/>
          <p:cNvSpPr/>
          <p:nvPr/>
        </p:nvSpPr>
        <p:spPr>
          <a:xfrm>
            <a:off x="2209800" y="6324600"/>
            <a:ext cx="1759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C. </a:t>
            </a:r>
            <a:r>
              <a:rPr lang="en-US" sz="1400" b="1" dirty="0" err="1" smtClean="0">
                <a:solidFill>
                  <a:schemeClr val="tx2"/>
                </a:solidFill>
              </a:rPr>
              <a:t>Lazaridis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single bunch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1219200" y="533400"/>
            <a:ext cx="769620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Main indication from these tests: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Max. capture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(&gt;95%) is obtained injecting on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≤1MV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increasing to 3MV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after few ms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dip in the voltage program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simulating a second injection,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does not significantly affect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transmission</a:t>
            </a:r>
          </a:p>
          <a:p>
            <a:pPr marL="344488" lvl="1" indent="-344488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0836" name="AutoShape 4" descr="https://ab-dep-op-elogbook.web.cern.ch/ab-dep-op-elogbook/elogbook/secure/attach.php?attachId=1303766&amp;type=png&amp;fname=201210260942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5954" name="Picture 2" descr="D:\doublet_SPS\doublets_screenshots\dip.png"/>
          <p:cNvPicPr>
            <a:picLocks noChangeAspect="1" noChangeArrowheads="1"/>
          </p:cNvPicPr>
          <p:nvPr/>
        </p:nvPicPr>
        <p:blipFill>
          <a:blip r:embed="rId4" cstate="print"/>
          <a:srcRect t="47778" r="39846" b="14304"/>
          <a:stretch>
            <a:fillRect/>
          </a:stretch>
        </p:blipFill>
        <p:spPr bwMode="auto">
          <a:xfrm>
            <a:off x="1701970" y="2960914"/>
            <a:ext cx="6367973" cy="3211286"/>
          </a:xfrm>
          <a:prstGeom prst="rect">
            <a:avLst/>
          </a:prstGeom>
          <a:noFill/>
        </p:spPr>
      </p:pic>
      <p:pic>
        <p:nvPicPr>
          <p:cNvPr id="125955" name="Picture 3" descr="D:\doublet_SPS\doublets_screenshots\dip_detail.png"/>
          <p:cNvPicPr>
            <a:picLocks noChangeAspect="1" noChangeArrowheads="1"/>
          </p:cNvPicPr>
          <p:nvPr/>
        </p:nvPicPr>
        <p:blipFill>
          <a:blip r:embed="rId5" cstate="print"/>
          <a:srcRect t="50000" r="39333" b="14444"/>
          <a:stretch>
            <a:fillRect/>
          </a:stretch>
        </p:blipFill>
        <p:spPr bwMode="auto">
          <a:xfrm>
            <a:off x="4038600" y="3048000"/>
            <a:ext cx="4550568" cy="2133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13" name="Ovale 12"/>
          <p:cNvSpPr/>
          <p:nvPr/>
        </p:nvSpPr>
        <p:spPr>
          <a:xfrm>
            <a:off x="3200400" y="4343400"/>
            <a:ext cx="381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1 15"/>
          <p:cNvCxnSpPr>
            <a:stCxn id="13" idx="0"/>
          </p:cNvCxnSpPr>
          <p:nvPr/>
        </p:nvCxnSpPr>
        <p:spPr>
          <a:xfrm flipV="1">
            <a:off x="3390900" y="3048000"/>
            <a:ext cx="64770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>
            <a:stCxn id="13" idx="4"/>
          </p:cNvCxnSpPr>
          <p:nvPr/>
        </p:nvCxnSpPr>
        <p:spPr>
          <a:xfrm flipV="1">
            <a:off x="3390900" y="5181600"/>
            <a:ext cx="6477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65"/>
          <p:cNvSpPr/>
          <p:nvPr/>
        </p:nvSpPr>
        <p:spPr>
          <a:xfrm>
            <a:off x="838200" y="1495824"/>
            <a:ext cx="7848600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30000"/>
              </a:lnSpc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 15 Oct. a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first test was carried out with a single bunch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Special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PS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72x(10ns long bunch) was setup by PS experts (up to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1.85ppb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injected in the SPS)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Same SPS cycle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as for single bunch test (to check capture)</a:t>
            </a: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Injecting with V</a:t>
            </a:r>
            <a:r>
              <a:rPr lang="en-US" b="1" baseline="-25000" dirty="0" smtClean="0">
                <a:solidFill>
                  <a:srgbClr val="FF0000"/>
                </a:solidFill>
                <a:latin typeface="Calibri" pitchFamily="34" charset="0"/>
              </a:rPr>
              <a:t>RF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=1MV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and ramping to 3MV in 5ms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01688" lvl="1" indent="-344488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Damper OFF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(setup to be done)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beam stabilized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high chromaticity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(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ξ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x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=0.5,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ξ</a:t>
            </a:r>
            <a:r>
              <a:rPr lang="en-US" baseline="-25000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y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=0.35)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1" name="Picture 3" descr="H:\Analysis\SPS_MD_20121115_analysis\N_bun_increase_B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85800"/>
            <a:ext cx="5994400" cy="4495800"/>
          </a:xfrm>
          <a:prstGeom prst="rect">
            <a:avLst/>
          </a:prstGeom>
          <a:noFill/>
        </p:spPr>
      </p:pic>
      <p:sp>
        <p:nvSpPr>
          <p:cNvPr id="13" name="Rectangle 65"/>
          <p:cNvSpPr/>
          <p:nvPr/>
        </p:nvSpPr>
        <p:spPr>
          <a:xfrm>
            <a:off x="838200" y="5229017"/>
            <a:ext cx="78486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Still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good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capture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491" name="Picture 3" descr="H:\Analysis\SPS_MD_20121115_analysis\N_bun_increase_BC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85800"/>
            <a:ext cx="5994400" cy="4495800"/>
          </a:xfrm>
          <a:prstGeom prst="rect">
            <a:avLst/>
          </a:prstGeom>
          <a:noFill/>
        </p:spPr>
      </p:pic>
      <p:sp>
        <p:nvSpPr>
          <p:cNvPr id="13" name="Rectangle 65"/>
          <p:cNvSpPr/>
          <p:nvPr/>
        </p:nvSpPr>
        <p:spPr>
          <a:xfrm>
            <a:off x="838200" y="5229017"/>
            <a:ext cx="7848600" cy="1451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 pitchFamily="34" charset="0"/>
              </a:rPr>
              <a:t>Remarks: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Still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good capture</a:t>
            </a:r>
          </a:p>
          <a:p>
            <a:pPr marL="342900" lvl="1" indent="-342900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can control slow losses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high chromaticity settings</a:t>
            </a:r>
          </a:p>
        </p:txBody>
      </p:sp>
      <p:cxnSp>
        <p:nvCxnSpPr>
          <p:cNvPr id="14" name="Straight Arrow Connector 19"/>
          <p:cNvCxnSpPr/>
          <p:nvPr/>
        </p:nvCxnSpPr>
        <p:spPr>
          <a:xfrm>
            <a:off x="3048000" y="21463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3048000" y="2286000"/>
            <a:ext cx="19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Increased </a:t>
            </a: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chroma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dirty="0"/>
          </a:p>
        </p:txBody>
      </p:sp>
      <p:grpSp>
        <p:nvGrpSpPr>
          <p:cNvPr id="16" name="Gruppo 15"/>
          <p:cNvGrpSpPr/>
          <p:nvPr/>
        </p:nvGrpSpPr>
        <p:grpSpPr>
          <a:xfrm>
            <a:off x="4724400" y="3276600"/>
            <a:ext cx="3962400" cy="2286000"/>
            <a:chOff x="4724400" y="2286000"/>
            <a:chExt cx="3962400" cy="2286000"/>
          </a:xfrm>
        </p:grpSpPr>
        <p:pic>
          <p:nvPicPr>
            <p:cNvPr id="1026" name="Picture 2" descr="D:\doublet_SPS\SPS_MD_20121115_analysis\c0_summary_260.png"/>
            <p:cNvPicPr>
              <a:picLocks noChangeAspect="1" noChangeArrowheads="1"/>
            </p:cNvPicPr>
            <p:nvPr/>
          </p:nvPicPr>
          <p:blipFill>
            <a:blip r:embed="rId5" cstate="print"/>
            <a:srcRect l="49167" t="6250" r="7500" b="46875"/>
            <a:stretch>
              <a:fillRect/>
            </a:stretch>
          </p:blipFill>
          <p:spPr bwMode="auto">
            <a:xfrm>
              <a:off x="4724400" y="2286000"/>
              <a:ext cx="3962400" cy="2286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2" name="Rettangolo 11"/>
            <p:cNvSpPr/>
            <p:nvPr/>
          </p:nvSpPr>
          <p:spPr>
            <a:xfrm>
              <a:off x="5029200" y="4467225"/>
              <a:ext cx="381000" cy="1047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Ovale 16"/>
          <p:cNvSpPr/>
          <p:nvPr/>
        </p:nvSpPr>
        <p:spPr>
          <a:xfrm>
            <a:off x="1181100" y="1600200"/>
            <a:ext cx="3810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1 17"/>
          <p:cNvCxnSpPr>
            <a:stCxn id="17" idx="0"/>
          </p:cNvCxnSpPr>
          <p:nvPr/>
        </p:nvCxnSpPr>
        <p:spPr>
          <a:xfrm flipV="1">
            <a:off x="1371600" y="1066800"/>
            <a:ext cx="6096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1371600" y="5105400"/>
            <a:ext cx="609600" cy="76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0668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184962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1430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Ovale 14"/>
          <p:cNvSpPr/>
          <p:nvPr/>
        </p:nvSpPr>
        <p:spPr>
          <a:xfrm>
            <a:off x="7086600" y="1574800"/>
            <a:ext cx="381000" cy="426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0"/>
          </p:cNvCxnSpPr>
          <p:nvPr/>
        </p:nvCxnSpPr>
        <p:spPr>
          <a:xfrm flipH="1" flipV="1">
            <a:off x="6311900" y="1130300"/>
            <a:ext cx="965200" cy="444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 flipV="1">
            <a:off x="6311900" y="5156200"/>
            <a:ext cx="9652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1168400" y="5486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6"/>
          </p:cNvCxnSpPr>
          <p:nvPr/>
        </p:nvCxnSpPr>
        <p:spPr>
          <a:xfrm flipV="1">
            <a:off x="1549400" y="5105400"/>
            <a:ext cx="6604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15" idx="2"/>
          </p:cNvCxnSpPr>
          <p:nvPr/>
        </p:nvCxnSpPr>
        <p:spPr>
          <a:xfrm flipH="1">
            <a:off x="1168400" y="1143000"/>
            <a:ext cx="1041400" cy="449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1430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6972300" y="55118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1 19"/>
          <p:cNvCxnSpPr>
            <a:stCxn id="15" idx="6"/>
          </p:cNvCxnSpPr>
          <p:nvPr/>
        </p:nvCxnSpPr>
        <p:spPr>
          <a:xfrm flipH="1" flipV="1">
            <a:off x="6477000" y="1143000"/>
            <a:ext cx="876300" cy="452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>
            <a:endCxn id="15" idx="2"/>
          </p:cNvCxnSpPr>
          <p:nvPr/>
        </p:nvCxnSpPr>
        <p:spPr>
          <a:xfrm>
            <a:off x="6489700" y="5156200"/>
            <a:ext cx="482600" cy="50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43000"/>
            <a:ext cx="5334000" cy="40005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371600"/>
            <a:ext cx="1013752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762000" y="1295400"/>
            <a:ext cx="2590453" cy="386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Beam profile along the cycle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62000" y="6019800"/>
            <a:ext cx="36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Thanks to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T. </a:t>
            </a:r>
            <a:r>
              <a:rPr lang="en-US" sz="1400" b="1" dirty="0" err="1" smtClean="0">
                <a:solidFill>
                  <a:schemeClr val="tx2"/>
                </a:solidFill>
              </a:rPr>
              <a:t>Argyropoulos</a:t>
            </a: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</a:rPr>
              <a:t>and</a:t>
            </a:r>
            <a:r>
              <a:rPr lang="en-US" sz="1400" b="1" dirty="0" smtClean="0">
                <a:solidFill>
                  <a:schemeClr val="tx2"/>
                </a:solidFill>
              </a:rPr>
              <a:t> J. Esteban Muller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787400" y="3657600"/>
            <a:ext cx="78486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914400"/>
            <a:ext cx="5334000" cy="40005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4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beam profile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4" name="Picture 2" descr="H:\Analysis\SPS_MD_20121115_analysis\stripes_Nb_scan_ecm1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951" y="914400"/>
            <a:ext cx="7315200" cy="548640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751351" y="990600"/>
            <a:ext cx="5620987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MBA-like Stainless Steel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6151" y="685800"/>
            <a:ext cx="2286000" cy="24079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0951" y="32766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9"/>
          <p:cNvCxnSpPr>
            <a:stCxn id="16" idx="2"/>
          </p:cNvCxnSpPr>
          <p:nvPr/>
        </p:nvCxnSpPr>
        <p:spPr>
          <a:xfrm flipH="1">
            <a:off x="5066051" y="3922931"/>
            <a:ext cx="2172325" cy="13729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15"/>
          <p:cNvSpPr txBox="1"/>
          <p:nvPr/>
        </p:nvSpPr>
        <p:spPr>
          <a:xfrm>
            <a:off x="18275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19"/>
          <p:cNvCxnSpPr>
            <a:stCxn id="22" idx="2"/>
          </p:cNvCxnSpPr>
          <p:nvPr/>
        </p:nvCxnSpPr>
        <p:spPr>
          <a:xfrm>
            <a:off x="2856252" y="2246531"/>
            <a:ext cx="952499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:\Analysis\SPS_MD_20121115_analysis\stripes_Nb_scan_ecm1b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85" y="913150"/>
            <a:ext cx="7315215" cy="5486411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752600" y="990600"/>
            <a:ext cx="5620987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MBB-like Stainless Steel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7400" y="685800"/>
            <a:ext cx="2286000" cy="2407967"/>
          </a:xfrm>
          <a:prstGeom prst="rect">
            <a:avLst/>
          </a:prstGeom>
          <a:noFill/>
        </p:spPr>
      </p:pic>
      <p:sp>
        <p:nvSpPr>
          <p:cNvPr id="15" name="TextBox 15"/>
          <p:cNvSpPr txBox="1"/>
          <p:nvPr/>
        </p:nvSpPr>
        <p:spPr>
          <a:xfrm>
            <a:off x="18275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9"/>
          <p:cNvCxnSpPr>
            <a:stCxn id="15" idx="2"/>
          </p:cNvCxnSpPr>
          <p:nvPr/>
        </p:nvCxnSpPr>
        <p:spPr>
          <a:xfrm>
            <a:off x="2856252" y="2246531"/>
            <a:ext cx="1182348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5"/>
          <p:cNvSpPr txBox="1"/>
          <p:nvPr/>
        </p:nvSpPr>
        <p:spPr>
          <a:xfrm>
            <a:off x="6705600" y="32004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19"/>
          <p:cNvCxnSpPr>
            <a:stCxn id="20" idx="2"/>
          </p:cNvCxnSpPr>
          <p:nvPr/>
        </p:nvCxnSpPr>
        <p:spPr>
          <a:xfrm flipH="1">
            <a:off x="6477001" y="3846731"/>
            <a:ext cx="1296024" cy="5728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:\Analysis\SPS_MD_20121115_analysis\stripes_Nb_scan_ecm2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389"/>
            <a:ext cx="7315215" cy="5486411"/>
          </a:xfrm>
          <a:prstGeom prst="rect">
            <a:avLst/>
          </a:prstGeom>
          <a:noFill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EC strip detectors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1752600" y="990600"/>
            <a:ext cx="5620987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MBB-like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Copper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</a:p>
        </p:txBody>
      </p:sp>
      <p:pic>
        <p:nvPicPr>
          <p:cNvPr id="69635" name="Picture 3" descr="H:\Analysis\SPS_MD_20121115_analysis\stripes_Nb_scan_ecm1a_legend2.png"/>
          <p:cNvPicPr>
            <a:picLocks noChangeAspect="1" noChangeArrowheads="1"/>
          </p:cNvPicPr>
          <p:nvPr/>
        </p:nvPicPr>
        <p:blipFill>
          <a:blip r:embed="rId5" cstate="print"/>
          <a:srcRect l="45833" t="11805" r="11459" b="28212"/>
          <a:stretch>
            <a:fillRect/>
          </a:stretch>
        </p:blipFill>
        <p:spPr bwMode="auto">
          <a:xfrm>
            <a:off x="5867400" y="685800"/>
            <a:ext cx="2286000" cy="2407967"/>
          </a:xfrm>
          <a:prstGeom prst="rect">
            <a:avLst/>
          </a:prstGeom>
          <a:noFill/>
        </p:spPr>
      </p:pic>
      <p:sp>
        <p:nvSpPr>
          <p:cNvPr id="15" name="TextBox 15"/>
          <p:cNvSpPr txBox="1"/>
          <p:nvPr/>
        </p:nvSpPr>
        <p:spPr>
          <a:xfrm>
            <a:off x="6170951" y="3276600"/>
            <a:ext cx="2134849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standard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 (1.6e11p/bunch)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9"/>
          <p:cNvCxnSpPr>
            <a:stCxn id="15" idx="2"/>
          </p:cNvCxnSpPr>
          <p:nvPr/>
        </p:nvCxnSpPr>
        <p:spPr>
          <a:xfrm flipH="1">
            <a:off x="5066051" y="3922931"/>
            <a:ext cx="2172325" cy="13729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5"/>
          <p:cNvSpPr txBox="1"/>
          <p:nvPr/>
        </p:nvSpPr>
        <p:spPr>
          <a:xfrm>
            <a:off x="1979952" y="1600200"/>
            <a:ext cx="20574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25ns “doublet” (1.7e11p/doublet)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9"/>
          <p:cNvCxnSpPr>
            <a:stCxn id="17" idx="2"/>
          </p:cNvCxnSpPr>
          <p:nvPr/>
        </p:nvCxnSpPr>
        <p:spPr>
          <a:xfrm>
            <a:off x="3008652" y="2246531"/>
            <a:ext cx="1182348" cy="496669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Test with bunch train: pressure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1676400" y="606674"/>
            <a:ext cx="5620987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72 “doublets”</a:t>
            </a: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5" name="Gruppo 34"/>
          <p:cNvGrpSpPr>
            <a:grpSpLocks noChangeAspect="1"/>
          </p:cNvGrpSpPr>
          <p:nvPr/>
        </p:nvGrpSpPr>
        <p:grpSpPr>
          <a:xfrm>
            <a:off x="838200" y="969917"/>
            <a:ext cx="7338059" cy="2687683"/>
            <a:chOff x="609600" y="747486"/>
            <a:chExt cx="8153400" cy="2986314"/>
          </a:xfrm>
        </p:grpSpPr>
        <p:pic>
          <p:nvPicPr>
            <p:cNvPr id="72706" name="Picture 2" descr="D:\doublet_SPS\SPS_MD_20121115_analysis\c0_summary_164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667" t="4687" r="51667" b="35625"/>
            <a:stretch>
              <a:fillRect/>
            </a:stretch>
          </p:blipFill>
          <p:spPr bwMode="auto">
            <a:xfrm>
              <a:off x="609600" y="747486"/>
              <a:ext cx="3555565" cy="2716452"/>
            </a:xfrm>
            <a:prstGeom prst="rect">
              <a:avLst/>
            </a:prstGeom>
            <a:noFill/>
          </p:spPr>
        </p:pic>
        <p:pic>
          <p:nvPicPr>
            <p:cNvPr id="10" name="Picture 2" descr="D:\doublet_SPS\SPS_MD_20121115_analysis\c0_summary_164.png"/>
            <p:cNvPicPr>
              <a:picLocks noChangeAspect="1" noChangeArrowheads="1"/>
            </p:cNvPicPr>
            <p:nvPr/>
          </p:nvPicPr>
          <p:blipFill>
            <a:blip r:embed="rId4" cstate="print"/>
            <a:srcRect l="49167" t="50000" r="7500"/>
            <a:stretch>
              <a:fillRect/>
            </a:stretch>
          </p:blipFill>
          <p:spPr bwMode="auto">
            <a:xfrm>
              <a:off x="4191000" y="920261"/>
              <a:ext cx="4572000" cy="2813539"/>
            </a:xfrm>
            <a:prstGeom prst="rect">
              <a:avLst/>
            </a:prstGeom>
            <a:noFill/>
          </p:spPr>
        </p:pic>
        <p:sp>
          <p:nvSpPr>
            <p:cNvPr id="11" name="Rettangolo 10"/>
            <p:cNvSpPr/>
            <p:nvPr/>
          </p:nvSpPr>
          <p:spPr>
            <a:xfrm>
              <a:off x="5656385" y="823040"/>
              <a:ext cx="2373923" cy="26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/>
            <a:srcRect l="25729" t="93163" r="67292" b="3320"/>
            <a:stretch>
              <a:fillRect/>
            </a:stretch>
          </p:blipFill>
          <p:spPr bwMode="auto">
            <a:xfrm>
              <a:off x="2057400" y="3486150"/>
              <a:ext cx="638175" cy="171450"/>
            </a:xfrm>
            <a:prstGeom prst="rect">
              <a:avLst/>
            </a:prstGeom>
            <a:noFill/>
          </p:spPr>
        </p:pic>
      </p:grpSp>
      <p:sp>
        <p:nvSpPr>
          <p:cNvPr id="26" name="Rettangolo 25"/>
          <p:cNvSpPr/>
          <p:nvPr/>
        </p:nvSpPr>
        <p:spPr>
          <a:xfrm>
            <a:off x="1676400" y="3581400"/>
            <a:ext cx="5620987" cy="46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>
              <a:lnSpc>
                <a:spcPct val="13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72 </a:t>
            </a:r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bunches</a:t>
            </a:r>
            <a:endParaRPr lang="en-US" sz="20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6" name="Gruppo 35"/>
          <p:cNvGrpSpPr>
            <a:grpSpLocks noChangeAspect="1"/>
          </p:cNvGrpSpPr>
          <p:nvPr/>
        </p:nvGrpSpPr>
        <p:grpSpPr>
          <a:xfrm>
            <a:off x="776514" y="3957518"/>
            <a:ext cx="7556121" cy="2671882"/>
            <a:chOff x="547914" y="3886200"/>
            <a:chExt cx="8395690" cy="2968758"/>
          </a:xfrm>
        </p:grpSpPr>
        <p:pic>
          <p:nvPicPr>
            <p:cNvPr id="34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167" t="50000" r="5833"/>
            <a:stretch>
              <a:fillRect/>
            </a:stretch>
          </p:blipFill>
          <p:spPr bwMode="auto">
            <a:xfrm>
              <a:off x="4191000" y="4038600"/>
              <a:ext cx="4752604" cy="2816358"/>
            </a:xfrm>
            <a:prstGeom prst="rect">
              <a:avLst/>
            </a:prstGeom>
            <a:noFill/>
          </p:spPr>
        </p:pic>
        <p:pic>
          <p:nvPicPr>
            <p:cNvPr id="30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833" t="5208" r="50000" b="35268"/>
            <a:stretch>
              <a:fillRect/>
            </a:stretch>
          </p:blipFill>
          <p:spPr bwMode="auto">
            <a:xfrm>
              <a:off x="547914" y="3886200"/>
              <a:ext cx="3755934" cy="2699672"/>
            </a:xfrm>
            <a:prstGeom prst="rect">
              <a:avLst/>
            </a:prstGeom>
            <a:noFill/>
          </p:spPr>
        </p:pic>
        <p:sp>
          <p:nvSpPr>
            <p:cNvPr id="28" name="Rettangolo 27"/>
            <p:cNvSpPr/>
            <p:nvPr/>
          </p:nvSpPr>
          <p:spPr>
            <a:xfrm>
              <a:off x="5656385" y="3947240"/>
              <a:ext cx="2373923" cy="263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D:\doublet_SPS\SPS_MD_20121115_analysis\c0_summary_282.png"/>
            <p:cNvPicPr>
              <a:picLocks noChangeAspect="1" noChangeArrowheads="1"/>
            </p:cNvPicPr>
            <p:nvPr/>
          </p:nvPicPr>
          <p:blipFill>
            <a:blip r:embed="rId5" cstate="print"/>
            <a:srcRect l="25729" t="93163" r="67292" b="3320"/>
            <a:stretch>
              <a:fillRect/>
            </a:stretch>
          </p:blipFill>
          <p:spPr bwMode="auto">
            <a:xfrm>
              <a:off x="2057400" y="6610350"/>
              <a:ext cx="638175" cy="171450"/>
            </a:xfrm>
            <a:prstGeom prst="rect">
              <a:avLst/>
            </a:prstGeom>
            <a:noFill/>
          </p:spPr>
        </p:pic>
      </p:grpSp>
      <p:sp>
        <p:nvSpPr>
          <p:cNvPr id="37" name="TextBox 15"/>
          <p:cNvSpPr txBox="1"/>
          <p:nvPr/>
        </p:nvSpPr>
        <p:spPr>
          <a:xfrm>
            <a:off x="6858000" y="3593068"/>
            <a:ext cx="20574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Higher</a:t>
            </a:r>
            <a:r>
              <a:rPr lang="en-US" b="1" dirty="0" smtClean="0">
                <a:solidFill>
                  <a:schemeClr val="tx2"/>
                </a:solidFill>
              </a:rPr>
              <a:t> press. rise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19"/>
          <p:cNvCxnSpPr/>
          <p:nvPr/>
        </p:nvCxnSpPr>
        <p:spPr>
          <a:xfrm flipH="1" flipV="1">
            <a:off x="6324600" y="3581400"/>
            <a:ext cx="5334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19"/>
          <p:cNvCxnSpPr>
            <a:stCxn id="37" idx="1"/>
            <a:endCxn id="28" idx="2"/>
          </p:cNvCxnSpPr>
          <p:nvPr/>
        </p:nvCxnSpPr>
        <p:spPr>
          <a:xfrm flipH="1">
            <a:off x="6442404" y="3777734"/>
            <a:ext cx="415596" cy="47211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3276600" y="2362200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276600" y="5345668"/>
            <a:ext cx="59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Arcs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Summary and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proposals for future work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102532" y="1447800"/>
            <a:ext cx="781286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25ns spaced train with 72 “doublets”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be produced in the SPS by capturing 10ns long bunches into two SPS RF buckets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clear enhancement on the e-cloud signal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w.r.t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. standard 25ns beam has beam observed in the SPS strip detectors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Enhancement observed also on 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pressure rise along the ring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Summary: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04800" y="403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Future work: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ctangle 65"/>
          <p:cNvSpPr/>
          <p:nvPr/>
        </p:nvSpPr>
        <p:spPr>
          <a:xfrm>
            <a:off x="1102532" y="4469112"/>
            <a:ext cx="7812868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Transverse damper tests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Tests with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more than one batch</a:t>
            </a: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Strategy for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radial position displacement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along future Scrubbing Runs (at 26GeV can be done with orbit correctors)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\doublet_SPS\SPS_MD_20121115_analysis\d01_all_ECM_4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95300" y="838200"/>
            <a:ext cx="1028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</a:t>
              </a:r>
              <a:r>
                <a:rPr lang="en-US" b="1" dirty="0" smtClean="0">
                  <a:solidFill>
                    <a:schemeClr val="tx2"/>
                  </a:solidFill>
                </a:rPr>
                <a:t>25ns </a:t>
              </a:r>
              <a:r>
                <a:rPr lang="en-US" b="1" dirty="0" smtClean="0">
                  <a:solidFill>
                    <a:schemeClr val="tx2"/>
                  </a:solidFill>
                </a:rPr>
                <a:t>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still degraded due to EC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</a:t>
              </a:r>
              <a:r>
                <a:rPr lang="en-US" b="1" dirty="0" smtClean="0">
                  <a:solidFill>
                    <a:schemeClr val="tx2"/>
                  </a:solidFill>
                </a:rPr>
                <a:t>25ns </a:t>
              </a:r>
              <a:r>
                <a:rPr lang="en-US" b="1" dirty="0" smtClean="0">
                  <a:solidFill>
                    <a:schemeClr val="tx2"/>
                  </a:solidFill>
                </a:rPr>
                <a:t>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still degraded due to EC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sp>
        <p:nvSpPr>
          <p:cNvPr id="24" name="Rectangle 65"/>
          <p:cNvSpPr/>
          <p:nvPr/>
        </p:nvSpPr>
        <p:spPr>
          <a:xfrm>
            <a:off x="228600" y="3245483"/>
            <a:ext cx="3962400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solution: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“scrubbing beam” which exhibits  a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lower multipacting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threshold</a:t>
            </a:r>
            <a:endParaRPr lang="en-US" b="1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grpSp>
        <p:nvGrpSpPr>
          <p:cNvPr id="4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igura a mano libera 26"/>
            <p:cNvSpPr/>
            <p:nvPr/>
          </p:nvSpPr>
          <p:spPr>
            <a:xfrm>
              <a:off x="5036820" y="998220"/>
              <a:ext cx="1973580" cy="2346960"/>
            </a:xfrm>
            <a:custGeom>
              <a:avLst/>
              <a:gdLst>
                <a:gd name="connsiteX0" fmla="*/ 1973580 w 1973580"/>
                <a:gd name="connsiteY0" fmla="*/ 0 h 2346960"/>
                <a:gd name="connsiteX1" fmla="*/ 944880 w 1973580"/>
                <a:gd name="connsiteY1" fmla="*/ 83820 h 2346960"/>
                <a:gd name="connsiteX2" fmla="*/ 640080 w 1973580"/>
                <a:gd name="connsiteY2" fmla="*/ 464820 h 2346960"/>
                <a:gd name="connsiteX3" fmla="*/ 457200 w 1973580"/>
                <a:gd name="connsiteY3" fmla="*/ 1668780 h 2346960"/>
                <a:gd name="connsiteX4" fmla="*/ 388620 w 1973580"/>
                <a:gd name="connsiteY4" fmla="*/ 2125980 h 2346960"/>
                <a:gd name="connsiteX5" fmla="*/ 259080 w 1973580"/>
                <a:gd name="connsiteY5" fmla="*/ 2270760 h 2346960"/>
                <a:gd name="connsiteX6" fmla="*/ 0 w 1973580"/>
                <a:gd name="connsiteY6" fmla="*/ 234696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580" h="2346960">
                  <a:moveTo>
                    <a:pt x="1973580" y="0"/>
                  </a:moveTo>
                  <a:cubicBezTo>
                    <a:pt x="1570355" y="3175"/>
                    <a:pt x="1167130" y="6350"/>
                    <a:pt x="944880" y="83820"/>
                  </a:cubicBezTo>
                  <a:cubicBezTo>
                    <a:pt x="722630" y="161290"/>
                    <a:pt x="721360" y="200660"/>
                    <a:pt x="640080" y="464820"/>
                  </a:cubicBezTo>
                  <a:cubicBezTo>
                    <a:pt x="558800" y="728980"/>
                    <a:pt x="499110" y="1391920"/>
                    <a:pt x="457200" y="1668780"/>
                  </a:cubicBezTo>
                  <a:cubicBezTo>
                    <a:pt x="415290" y="1945640"/>
                    <a:pt x="421640" y="2025650"/>
                    <a:pt x="388620" y="2125980"/>
                  </a:cubicBezTo>
                  <a:cubicBezTo>
                    <a:pt x="355600" y="2226310"/>
                    <a:pt x="323850" y="2233930"/>
                    <a:pt x="259080" y="2270760"/>
                  </a:cubicBezTo>
                  <a:cubicBezTo>
                    <a:pt x="194310" y="2307590"/>
                    <a:pt x="97155" y="2327275"/>
                    <a:pt x="0" y="234696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 rot="16713657">
              <a:off x="4542103" y="1928446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Scrubbing beam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" name="Rectangle 16"/>
          <p:cNvSpPr/>
          <p:nvPr/>
        </p:nvSpPr>
        <p:spPr>
          <a:xfrm>
            <a:off x="6557619" y="6172200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MBB – </a:t>
            </a:r>
            <a:r>
              <a:rPr lang="en-US" b="1" dirty="0" smtClean="0">
                <a:solidFill>
                  <a:schemeClr val="tx2"/>
                </a:solidFill>
              </a:rPr>
              <a:t>25ns </a:t>
            </a:r>
            <a:r>
              <a:rPr lang="en-US" b="1" dirty="0" smtClean="0">
                <a:solidFill>
                  <a:schemeClr val="tx2"/>
                </a:solidFill>
              </a:rPr>
              <a:t>beam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Why do we need a scrubbing beam?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o 19"/>
          <p:cNvGrpSpPr/>
          <p:nvPr/>
        </p:nvGrpSpPr>
        <p:grpSpPr>
          <a:xfrm>
            <a:off x="4419600" y="533400"/>
            <a:ext cx="4489545" cy="3369250"/>
            <a:chOff x="4425855" y="3488750"/>
            <a:chExt cx="4489545" cy="336925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5855" y="3488750"/>
              <a:ext cx="4489545" cy="336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029200" y="6019800"/>
              <a:ext cx="3250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“Example” scrubbing curve from lab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Connettore 1 21"/>
            <p:cNvCxnSpPr/>
            <p:nvPr/>
          </p:nvCxnSpPr>
          <p:spPr>
            <a:xfrm>
              <a:off x="6172200" y="373380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65"/>
          <p:cNvSpPr/>
          <p:nvPr/>
        </p:nvSpPr>
        <p:spPr>
          <a:xfrm>
            <a:off x="228600" y="1074509"/>
            <a:ext cx="3962400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issue: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beam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still degraded due to EC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dose is not sufficient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to continue scrubbing in a reasonable time</a:t>
            </a:r>
          </a:p>
        </p:txBody>
      </p:sp>
      <p:sp>
        <p:nvSpPr>
          <p:cNvPr id="24" name="Rectangle 65"/>
          <p:cNvSpPr/>
          <p:nvPr/>
        </p:nvSpPr>
        <p:spPr>
          <a:xfrm>
            <a:off x="228600" y="3245483"/>
            <a:ext cx="3962400" cy="271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Possible solution: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“scrubbing beam” which exhibits  a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lower multipacting threshold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need for acceleration</a:t>
            </a:r>
          </a:p>
          <a:p>
            <a:pPr marL="292100" lvl="1" indent="-2333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 stringent requirements on beam quality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4419600" y="3656350"/>
            <a:ext cx="4489545" cy="3201650"/>
            <a:chOff x="4425855" y="455950"/>
            <a:chExt cx="4489545" cy="3201650"/>
          </a:xfrm>
        </p:grpSpPr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b="4974"/>
            <a:stretch>
              <a:fillRect/>
            </a:stretch>
          </p:blipFill>
          <p:spPr bwMode="auto">
            <a:xfrm>
              <a:off x="4425855" y="455950"/>
              <a:ext cx="4489545" cy="320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16"/>
            <p:cNvSpPr/>
            <p:nvPr/>
          </p:nvSpPr>
          <p:spPr>
            <a:xfrm>
              <a:off x="6563874" y="2971800"/>
              <a:ext cx="19094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MBB – </a:t>
              </a:r>
              <a:r>
                <a:rPr lang="en-US" b="1" dirty="0" smtClean="0">
                  <a:solidFill>
                    <a:schemeClr val="tx2"/>
                  </a:solidFill>
                </a:rPr>
                <a:t>25ns </a:t>
              </a:r>
              <a:r>
                <a:rPr lang="en-US" b="1" dirty="0" smtClean="0">
                  <a:solidFill>
                    <a:schemeClr val="tx2"/>
                  </a:solidFill>
                </a:rPr>
                <a:t>beam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Connettore 1 18"/>
            <p:cNvCxnSpPr/>
            <p:nvPr/>
          </p:nvCxnSpPr>
          <p:spPr>
            <a:xfrm>
              <a:off x="6172200" y="717550"/>
              <a:ext cx="0" cy="272415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igura a mano libera 26"/>
            <p:cNvSpPr/>
            <p:nvPr/>
          </p:nvSpPr>
          <p:spPr>
            <a:xfrm>
              <a:off x="5036820" y="998220"/>
              <a:ext cx="1973580" cy="2346960"/>
            </a:xfrm>
            <a:custGeom>
              <a:avLst/>
              <a:gdLst>
                <a:gd name="connsiteX0" fmla="*/ 1973580 w 1973580"/>
                <a:gd name="connsiteY0" fmla="*/ 0 h 2346960"/>
                <a:gd name="connsiteX1" fmla="*/ 944880 w 1973580"/>
                <a:gd name="connsiteY1" fmla="*/ 83820 h 2346960"/>
                <a:gd name="connsiteX2" fmla="*/ 640080 w 1973580"/>
                <a:gd name="connsiteY2" fmla="*/ 464820 h 2346960"/>
                <a:gd name="connsiteX3" fmla="*/ 457200 w 1973580"/>
                <a:gd name="connsiteY3" fmla="*/ 1668780 h 2346960"/>
                <a:gd name="connsiteX4" fmla="*/ 388620 w 1973580"/>
                <a:gd name="connsiteY4" fmla="*/ 2125980 h 2346960"/>
                <a:gd name="connsiteX5" fmla="*/ 259080 w 1973580"/>
                <a:gd name="connsiteY5" fmla="*/ 2270760 h 2346960"/>
                <a:gd name="connsiteX6" fmla="*/ 0 w 1973580"/>
                <a:gd name="connsiteY6" fmla="*/ 2346960 h 23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3580" h="2346960">
                  <a:moveTo>
                    <a:pt x="1973580" y="0"/>
                  </a:moveTo>
                  <a:cubicBezTo>
                    <a:pt x="1570355" y="3175"/>
                    <a:pt x="1167130" y="6350"/>
                    <a:pt x="944880" y="83820"/>
                  </a:cubicBezTo>
                  <a:cubicBezTo>
                    <a:pt x="722630" y="161290"/>
                    <a:pt x="721360" y="200660"/>
                    <a:pt x="640080" y="464820"/>
                  </a:cubicBezTo>
                  <a:cubicBezTo>
                    <a:pt x="558800" y="728980"/>
                    <a:pt x="499110" y="1391920"/>
                    <a:pt x="457200" y="1668780"/>
                  </a:cubicBezTo>
                  <a:cubicBezTo>
                    <a:pt x="415290" y="1945640"/>
                    <a:pt x="421640" y="2025650"/>
                    <a:pt x="388620" y="2125980"/>
                  </a:cubicBezTo>
                  <a:cubicBezTo>
                    <a:pt x="355600" y="2226310"/>
                    <a:pt x="323850" y="2233930"/>
                    <a:pt x="259080" y="2270760"/>
                  </a:cubicBezTo>
                  <a:cubicBezTo>
                    <a:pt x="194310" y="2307590"/>
                    <a:pt x="97155" y="2327275"/>
                    <a:pt x="0" y="2346960"/>
                  </a:cubicBez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ttangolo 27"/>
            <p:cNvSpPr/>
            <p:nvPr/>
          </p:nvSpPr>
          <p:spPr>
            <a:xfrm rot="16713657">
              <a:off x="4542103" y="1928446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Calibri" pitchFamily="34" charset="0"/>
                </a:rPr>
                <a:t>Scrubbing beam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Rettangolo 20"/>
          <p:cNvSpPr/>
          <p:nvPr/>
        </p:nvSpPr>
        <p:spPr>
          <a:xfrm>
            <a:off x="6400800" y="914400"/>
            <a:ext cx="1985736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need?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400800" y="4419600"/>
            <a:ext cx="1964320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do we have?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1254932" y="1752600"/>
            <a:ext cx="78128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Why a scrubbing beam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Why “doublets”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Tests with single bunch in the SPS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Test with a bunch train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strip-detector signal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965200" lvl="2" indent="-449263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Effect on pressure along the ring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508000" lvl="1" indent="-449263">
              <a:lnSpc>
                <a:spcPct val="13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Conclusions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future studies</a:t>
            </a:r>
            <a:endParaRPr lang="en-US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1708</Words>
  <Application>Microsoft Office PowerPoint</Application>
  <PresentationFormat>Presentazione su schermo (4:3)</PresentationFormat>
  <Paragraphs>280</Paragraphs>
  <Slides>46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Gianni2</cp:lastModifiedBy>
  <cp:revision>80</cp:revision>
  <dcterms:created xsi:type="dcterms:W3CDTF">2012-07-26T08:03:57Z</dcterms:created>
  <dcterms:modified xsi:type="dcterms:W3CDTF">2012-11-22T13:18:17Z</dcterms:modified>
</cp:coreProperties>
</file>