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318" r:id="rId2"/>
    <p:sldId id="310" r:id="rId3"/>
    <p:sldId id="321" r:id="rId4"/>
    <p:sldId id="320" r:id="rId5"/>
    <p:sldId id="319" r:id="rId6"/>
    <p:sldId id="322" r:id="rId7"/>
    <p:sldId id="323" r:id="rId8"/>
    <p:sldId id="324" r:id="rId9"/>
    <p:sldId id="32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D4B8E"/>
    <a:srgbClr val="FFFFFF"/>
    <a:srgbClr val="0D1EF2"/>
    <a:srgbClr val="0000D0"/>
    <a:srgbClr val="0000E7"/>
    <a:srgbClr val="0055A0"/>
    <a:srgbClr val="E46E2C"/>
    <a:srgbClr val="CED6C1"/>
    <a:srgbClr val="4D82B8"/>
    <a:srgbClr val="E23FD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85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112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421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1B3B7-7531-C243-9E58-8F2E1F575F8D}" type="datetime1">
              <a:rPr lang="en-US" smtClean="0"/>
              <a:pPr/>
              <a:t>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3C35-583F-AA47-BA24-3A8046631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94931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DDAEB-A135-474A-9C40-6D96C5319044}" type="datetime1">
              <a:rPr lang="en-US" smtClean="0"/>
              <a:pPr/>
              <a:t>1/7/13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E11AB-0296-3E4F-BC81-E4B843AB5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9330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1" y="236538"/>
            <a:ext cx="7899400" cy="747654"/>
          </a:xfrm>
        </p:spPr>
        <p:txBody>
          <a:bodyPr anchor="t">
            <a:normAutofit/>
          </a:bodyPr>
          <a:lstStyle>
            <a:lvl1pPr algn="l">
              <a:defRPr sz="2500" b="1" baseline="0">
                <a:solidFill>
                  <a:srgbClr val="0D4B8E"/>
                </a:solidFill>
                <a:latin typeface="Arial"/>
                <a:cs typeface="Arial"/>
              </a:defRPr>
            </a:lvl1pPr>
          </a:lstStyle>
          <a:p>
            <a:r>
              <a:rPr lang="fr-CH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143001"/>
            <a:ext cx="8763034" cy="4857750"/>
          </a:xfrm>
        </p:spPr>
        <p:txBody>
          <a:bodyPr/>
          <a:lstStyle>
            <a:lvl1pPr marL="180000" indent="-187200">
              <a:spcBef>
                <a:spcPts val="2200"/>
              </a:spcBef>
              <a:spcAft>
                <a:spcPts val="400"/>
              </a:spcAft>
              <a:buFont typeface="Arial"/>
              <a:buChar char="•"/>
              <a:defRPr sz="1900" b="1">
                <a:solidFill>
                  <a:srgbClr val="0D4B8E"/>
                </a:solidFill>
              </a:defRPr>
            </a:lvl1pPr>
            <a:lvl2pPr marL="381600" indent="-194400">
              <a:spcBef>
                <a:spcPts val="600"/>
              </a:spcBef>
              <a:spcAft>
                <a:spcPts val="400"/>
              </a:spcAft>
              <a:buClrTx/>
              <a:buSzPct val="100000"/>
              <a:buFont typeface="Arial"/>
              <a:buChar char="•"/>
              <a:defRPr sz="1600"/>
            </a:lvl2pPr>
            <a:lvl3pPr>
              <a:spcBef>
                <a:spcPts val="0"/>
              </a:spcBef>
              <a:spcAft>
                <a:spcPts val="800"/>
              </a:spcAft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 descr="logo-presentation-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241944" y="173038"/>
            <a:ext cx="736990" cy="72866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04801" y="800863"/>
            <a:ext cx="7772400" cy="11936"/>
          </a:xfrm>
          <a:prstGeom prst="line">
            <a:avLst/>
          </a:prstGeom>
          <a:ln>
            <a:solidFill>
              <a:srgbClr val="0D4B8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15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H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198"/>
            <a:ext cx="8229600" cy="4735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 first line</a:t>
            </a:r>
            <a:br>
              <a:rPr lang="fr-CH" dirty="0" smtClean="0"/>
            </a:br>
            <a:r>
              <a:rPr lang="fr-CH" dirty="0" smtClean="0"/>
              <a:t>second line</a:t>
            </a:r>
          </a:p>
          <a:p>
            <a:pPr lvl="2"/>
            <a:r>
              <a:rPr lang="fr-CH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055A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rgbClr val="0055A0"/>
        </a:buClr>
        <a:buFontTx/>
        <a:buNone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471600" indent="-284400" algn="l" defTabSz="457200" rtl="0" eaLnBrk="1" latinLnBrk="0" hangingPunct="1">
        <a:lnSpc>
          <a:spcPct val="100000"/>
        </a:lnSpc>
        <a:spcBef>
          <a:spcPts val="1080"/>
        </a:spcBef>
        <a:buClr>
          <a:srgbClr val="0055A0"/>
        </a:buClr>
        <a:buSzPct val="70000"/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694800" indent="-228600" algn="l" defTabSz="457200" rtl="0" eaLnBrk="1" latinLnBrk="0" hangingPunct="1">
        <a:lnSpc>
          <a:spcPct val="100000"/>
        </a:lnSpc>
        <a:spcBef>
          <a:spcPts val="984"/>
        </a:spcBef>
        <a:buClrTx/>
        <a:buSzPct val="100000"/>
        <a:buFont typeface="Lucida Grande"/>
        <a:buChar char="−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df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df"/><Relationship Id="rId9" Type="http://schemas.openxmlformats.org/officeDocument/2006/relationships/image" Target="../media/image12.png"/><Relationship Id="rId3" Type="http://schemas.openxmlformats.org/officeDocument/2006/relationships/image" Target="../media/image6.png"/><Relationship Id="rId6" Type="http://schemas.openxmlformats.org/officeDocument/2006/relationships/image" Target="../media/image9.pd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64620"/>
            <a:ext cx="8229600" cy="100156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Observations with 25ns beam in the SPS Q20</a:t>
            </a:r>
            <a:br>
              <a:rPr lang="en-US" sz="3200" dirty="0" smtClean="0"/>
            </a:br>
            <a:r>
              <a:rPr lang="en-US" sz="3200" dirty="0" smtClean="0"/>
              <a:t>MDs in November 2012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76434" y="3733800"/>
            <a:ext cx="59911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H. Bartosik, G. </a:t>
            </a:r>
            <a:r>
              <a:rPr lang="en-US" sz="1600" dirty="0" err="1" smtClean="0"/>
              <a:t>Iadarola</a:t>
            </a:r>
            <a:r>
              <a:rPr lang="en-US" sz="1600" dirty="0" smtClean="0"/>
              <a:t>, Y. </a:t>
            </a:r>
            <a:r>
              <a:rPr lang="en-US" sz="1600" dirty="0" err="1" smtClean="0"/>
              <a:t>Papaphilippou</a:t>
            </a:r>
            <a:r>
              <a:rPr lang="en-US" sz="1600" dirty="0" smtClean="0"/>
              <a:t>, G. </a:t>
            </a:r>
            <a:r>
              <a:rPr lang="en-US" sz="1600" dirty="0" err="1" smtClean="0"/>
              <a:t>Rumolo</a:t>
            </a:r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Longitudinal studies and optimization:</a:t>
            </a:r>
          </a:p>
          <a:p>
            <a:pPr algn="ctr"/>
            <a:r>
              <a:rPr lang="en-US" sz="1600" dirty="0" smtClean="0"/>
              <a:t>T. </a:t>
            </a:r>
            <a:r>
              <a:rPr lang="en-US" sz="1600" dirty="0" err="1" smtClean="0"/>
              <a:t>Argyropoulos</a:t>
            </a:r>
            <a:r>
              <a:rPr lang="en-US" sz="1600" dirty="0" smtClean="0"/>
              <a:t>, T. </a:t>
            </a:r>
            <a:r>
              <a:rPr lang="en-US" sz="1600" dirty="0" err="1" smtClean="0"/>
              <a:t>Bohl</a:t>
            </a:r>
            <a:r>
              <a:rPr lang="en-US" sz="1600" dirty="0" smtClean="0"/>
              <a:t>, J. Esteban Muller, E. </a:t>
            </a:r>
            <a:r>
              <a:rPr lang="en-US" sz="1600" dirty="0" err="1" smtClean="0"/>
              <a:t>Shaposhnikova</a:t>
            </a:r>
            <a:r>
              <a:rPr lang="en-US" sz="1600" dirty="0" smtClean="0"/>
              <a:t>, H. </a:t>
            </a:r>
            <a:r>
              <a:rPr lang="en-US" sz="1600" dirty="0" err="1" smtClean="0"/>
              <a:t>Timko</a:t>
            </a:r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Many thanks to the SPS OP crew and </a:t>
            </a:r>
          </a:p>
          <a:p>
            <a:pPr algn="ctr"/>
            <a:r>
              <a:rPr lang="en-US" sz="1600" dirty="0" smtClean="0"/>
              <a:t>H. </a:t>
            </a:r>
            <a:r>
              <a:rPr lang="en-US" sz="1600" dirty="0" err="1" smtClean="0"/>
              <a:t>Damerau</a:t>
            </a:r>
            <a:r>
              <a:rPr lang="en-US" sz="1600" dirty="0" smtClean="0"/>
              <a:t> and S. Hancock for beam preparation in the PS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LIU-SPS-BD, 22. Nov. 2012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3200" y="939800"/>
            <a:ext cx="8763034" cy="5676900"/>
          </a:xfrm>
        </p:spPr>
        <p:txBody>
          <a:bodyPr>
            <a:normAutofit/>
          </a:bodyPr>
          <a:lstStyle/>
          <a:p>
            <a:r>
              <a:rPr lang="en-US" dirty="0" smtClean="0"/>
              <a:t>Few MDs with 25ns beam with nominal and high intensity in Q20</a:t>
            </a:r>
          </a:p>
          <a:p>
            <a:pPr lvl="1"/>
            <a:r>
              <a:rPr lang="en-US" dirty="0" smtClean="0"/>
              <a:t>From nominal up to 1.65x10</a:t>
            </a:r>
            <a:r>
              <a:rPr lang="en-US" baseline="30000" dirty="0" smtClean="0"/>
              <a:t>11</a:t>
            </a:r>
            <a:r>
              <a:rPr lang="en-US" dirty="0" smtClean="0"/>
              <a:t>p/b at injection (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1.3x10</a:t>
            </a:r>
            <a:r>
              <a:rPr lang="en-US" baseline="30000" dirty="0" smtClean="0">
                <a:sym typeface="Wingdings"/>
              </a:rPr>
              <a:t>11</a:t>
            </a:r>
            <a:r>
              <a:rPr lang="en-US" dirty="0" smtClean="0">
                <a:sym typeface="Wingdings"/>
              </a:rPr>
              <a:t>p/b at flat top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Good beam quality for nominal intensity </a:t>
            </a:r>
          </a:p>
          <a:p>
            <a:r>
              <a:rPr lang="en-US" dirty="0" smtClean="0"/>
              <a:t>Issues for higher intensities</a:t>
            </a:r>
          </a:p>
          <a:p>
            <a:pPr lvl="1"/>
            <a:r>
              <a:rPr lang="en-US" dirty="0" smtClean="0"/>
              <a:t>Longitudinal stability and transmission (see Theo’s presentation)</a:t>
            </a:r>
          </a:p>
          <a:p>
            <a:pPr lvl="1"/>
            <a:r>
              <a:rPr lang="en-US" dirty="0" smtClean="0"/>
              <a:t>Transverse </a:t>
            </a:r>
          </a:p>
          <a:p>
            <a:pPr lvl="2"/>
            <a:r>
              <a:rPr lang="en-US" dirty="0" smtClean="0">
                <a:sym typeface="Wingdings"/>
              </a:rPr>
              <a:t>Losses and emittance blow-up on the flat bottom for fourth and/or third batch</a:t>
            </a:r>
          </a:p>
          <a:p>
            <a:pPr lvl="2"/>
            <a:r>
              <a:rPr lang="en-US" dirty="0" smtClean="0">
                <a:sym typeface="Wingdings"/>
              </a:rPr>
              <a:t>Increasing chromaticity helps to some extend (no stable conditions reached for highest intensity yet)</a:t>
            </a:r>
          </a:p>
          <a:p>
            <a:pPr lvl="1"/>
            <a:r>
              <a:rPr lang="en-US" dirty="0" err="1" smtClean="0">
                <a:sym typeface="Wingdings"/>
              </a:rPr>
              <a:t>Wirescanners</a:t>
            </a:r>
            <a:r>
              <a:rPr lang="en-US" dirty="0" smtClean="0">
                <a:sym typeface="Wingdings"/>
              </a:rPr>
              <a:t> </a:t>
            </a:r>
          </a:p>
          <a:p>
            <a:pPr lvl="2"/>
            <a:r>
              <a:rPr lang="en-US" dirty="0" smtClean="0">
                <a:sym typeface="Wingdings"/>
              </a:rPr>
              <a:t>Cannot measure at flat top! (2 wire breakages with high intensity 25ns beam)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emittance blow-up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3200" y="939800"/>
            <a:ext cx="8763034" cy="5676900"/>
          </a:xfrm>
        </p:spPr>
        <p:txBody>
          <a:bodyPr>
            <a:normAutofit/>
          </a:bodyPr>
          <a:lstStyle/>
          <a:p>
            <a:r>
              <a:rPr lang="en-US" dirty="0" smtClean="0"/>
              <a:t>In horizontal plane for </a:t>
            </a:r>
          </a:p>
          <a:p>
            <a:pPr lvl="1"/>
            <a:r>
              <a:rPr lang="en-US" dirty="0" smtClean="0"/>
              <a:t>Low chromaticity (ξ</a:t>
            </a:r>
            <a:r>
              <a:rPr lang="en-US" baseline="-25000" dirty="0" smtClean="0"/>
              <a:t>x</a:t>
            </a:r>
            <a:r>
              <a:rPr lang="en-US" dirty="0" smtClean="0"/>
              <a:t>~0.15, ξ</a:t>
            </a:r>
            <a:r>
              <a:rPr lang="en-US" baseline="-25000" dirty="0" smtClean="0"/>
              <a:t>y</a:t>
            </a:r>
            <a:r>
              <a:rPr lang="en-US" dirty="0" smtClean="0"/>
              <a:t>~0.2) </a:t>
            </a:r>
          </a:p>
          <a:p>
            <a:pPr lvl="1"/>
            <a:r>
              <a:rPr lang="en-US" dirty="0" smtClean="0"/>
              <a:t>High intensity (1.4x1011p/b at injection)</a:t>
            </a:r>
          </a:p>
          <a:p>
            <a:r>
              <a:rPr lang="en-US" dirty="0" smtClean="0"/>
              <a:t>Need to increase chromaticity and/or optimize damper settings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pic>
        <p:nvPicPr>
          <p:cNvPr id="5" name="Picture 4" descr="BbB_Emittance_SPS_BWS_41677_H_ROT_05.11.2012-14.44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65334" y="3048000"/>
            <a:ext cx="5435600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chromaticity knob settings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3200" y="939800"/>
            <a:ext cx="8763034" cy="5676900"/>
          </a:xfrm>
        </p:spPr>
        <p:txBody>
          <a:bodyPr>
            <a:normAutofit/>
          </a:bodyPr>
          <a:lstStyle/>
          <a:p>
            <a:r>
              <a:rPr lang="en-US" dirty="0" smtClean="0"/>
              <a:t>Introduced chromaticity steps at each injection for stabilizing beam</a:t>
            </a:r>
          </a:p>
          <a:p>
            <a:pPr lvl="1"/>
            <a:r>
              <a:rPr lang="en-US" dirty="0" smtClean="0"/>
              <a:t>ξ</a:t>
            </a:r>
            <a:r>
              <a:rPr lang="en-US" baseline="-25000" dirty="0" smtClean="0"/>
              <a:t>y</a:t>
            </a:r>
            <a:r>
              <a:rPr lang="en-US" dirty="0" smtClean="0"/>
              <a:t>~0.3 at the fourth injection</a:t>
            </a:r>
          </a:p>
          <a:p>
            <a:pPr lvl="1"/>
            <a:r>
              <a:rPr lang="en-US" dirty="0" smtClean="0"/>
              <a:t>ξ</a:t>
            </a:r>
            <a:r>
              <a:rPr lang="en-US" baseline="-25000" dirty="0" smtClean="0"/>
              <a:t>y</a:t>
            </a:r>
            <a:r>
              <a:rPr lang="en-US" dirty="0" smtClean="0"/>
              <a:t>~0.2 at the fourth injection (remember offset …)</a:t>
            </a:r>
          </a:p>
          <a:p>
            <a:r>
              <a:rPr lang="en-US" dirty="0" smtClean="0"/>
              <a:t>Still slight horizontal instability for 4</a:t>
            </a:r>
            <a:r>
              <a:rPr lang="en-US" baseline="30000" dirty="0" smtClean="0"/>
              <a:t>th</a:t>
            </a:r>
            <a:r>
              <a:rPr lang="en-US" dirty="0" smtClean="0"/>
              <a:t> batch with 1.4x10</a:t>
            </a:r>
            <a:r>
              <a:rPr lang="en-US" baseline="30000" dirty="0" smtClean="0"/>
              <a:t>11</a:t>
            </a:r>
            <a:r>
              <a:rPr lang="en-US" dirty="0" smtClean="0"/>
              <a:t>p/b at injection</a:t>
            </a:r>
          </a:p>
          <a:p>
            <a:pPr lvl="1"/>
            <a:r>
              <a:rPr lang="en-US" dirty="0" smtClean="0"/>
              <a:t>No wire scans for higher intensity performed after the last wire breakage</a:t>
            </a:r>
          </a:p>
          <a:p>
            <a:pPr lvl="1"/>
            <a:r>
              <a:rPr lang="en-US" dirty="0" smtClean="0"/>
              <a:t>Further optimization of chromaticity and/or damper settings needed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1180" t="6456" r="1686" b="652"/>
          <a:stretch>
            <a:fillRect/>
          </a:stretch>
        </p:blipFill>
        <p:spPr>
          <a:xfrm>
            <a:off x="1473201" y="3657005"/>
            <a:ext cx="5981700" cy="2959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Bunch-by-bunch </a:t>
            </a:r>
            <a:r>
              <a:rPr lang="en-US" dirty="0" err="1" smtClean="0"/>
              <a:t>emittances</a:t>
            </a:r>
            <a:r>
              <a:rPr lang="en-US" dirty="0" smtClean="0"/>
              <a:t> – End of flat bottom</a:t>
            </a:r>
            <a:endParaRPr lang="en-US" dirty="0"/>
          </a:p>
        </p:txBody>
      </p:sp>
      <p:pic>
        <p:nvPicPr>
          <p:cNvPr id="5" name="Picture 4" descr="BbB_Emittance_SPS_BWS_41677_V_ROT_05.11.2012-15.08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059198" y="4345536"/>
            <a:ext cx="3729201" cy="2213124"/>
          </a:xfrm>
          <a:prstGeom prst="rect">
            <a:avLst/>
          </a:prstGeom>
        </p:spPr>
      </p:pic>
      <p:pic>
        <p:nvPicPr>
          <p:cNvPr id="6" name="Picture 5" descr="BbB_Emittance_SPS_BWS_41677_H_ROT_05.11.2012-16.43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58601" y="1295400"/>
            <a:ext cx="3729199" cy="2213123"/>
          </a:xfrm>
          <a:prstGeom prst="rect">
            <a:avLst/>
          </a:prstGeom>
        </p:spPr>
      </p:pic>
      <p:pic>
        <p:nvPicPr>
          <p:cNvPr id="7" name="Picture 6" descr="BbB_Emittance_SPS_BWS_41677_V_ROT_05.11.2012-16.39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58601" y="4345536"/>
            <a:ext cx="3729199" cy="22131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59200" y="3610305"/>
            <a:ext cx="3856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~ 1.4x10</a:t>
            </a:r>
            <a:r>
              <a:rPr lang="en-US" baseline="30000" dirty="0" smtClean="0"/>
              <a:t>11</a:t>
            </a:r>
            <a:r>
              <a:rPr lang="en-US" dirty="0" smtClean="0"/>
              <a:t>p/b @ injection</a:t>
            </a:r>
          </a:p>
          <a:p>
            <a:pPr algn="ctr"/>
            <a:r>
              <a:rPr lang="en-US" dirty="0" smtClean="0"/>
              <a:t>~ 1.25x10</a:t>
            </a:r>
            <a:r>
              <a:rPr lang="en-US" baseline="30000" dirty="0" smtClean="0"/>
              <a:t>11</a:t>
            </a:r>
            <a:r>
              <a:rPr lang="en-US" dirty="0" smtClean="0"/>
              <a:t>p/b @ flat top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8601" y="3610305"/>
            <a:ext cx="3856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~ 1.2x10</a:t>
            </a:r>
            <a:r>
              <a:rPr lang="en-US" baseline="30000" dirty="0" smtClean="0"/>
              <a:t>11</a:t>
            </a:r>
            <a:r>
              <a:rPr lang="en-US" dirty="0" smtClean="0"/>
              <a:t>p/b @ injection</a:t>
            </a:r>
          </a:p>
          <a:p>
            <a:pPr algn="ctr"/>
            <a:r>
              <a:rPr lang="en-US" dirty="0" smtClean="0"/>
              <a:t>~ 1.10x10</a:t>
            </a:r>
            <a:r>
              <a:rPr lang="en-US" baseline="30000" dirty="0" smtClean="0"/>
              <a:t>11</a:t>
            </a:r>
            <a:r>
              <a:rPr lang="en-US" dirty="0" smtClean="0"/>
              <a:t>p/b @ flat top</a:t>
            </a:r>
            <a:endParaRPr lang="en-US" dirty="0"/>
          </a:p>
        </p:txBody>
      </p:sp>
      <p:pic>
        <p:nvPicPr>
          <p:cNvPr id="14" name="Picture 13" descr="BbB_Emittance_SPS_BWS_41677_H_ROT_05.11.2012-15.04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5059198" y="1295399"/>
            <a:ext cx="3729201" cy="2213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rise – 1.2x10</a:t>
            </a:r>
            <a:r>
              <a:rPr lang="en-US" baseline="30000" dirty="0" smtClean="0"/>
              <a:t>11</a:t>
            </a:r>
            <a:r>
              <a:rPr lang="en-US" dirty="0" smtClean="0"/>
              <a:t>p/b @injection</a:t>
            </a:r>
            <a:endParaRPr lang="en-US" dirty="0"/>
          </a:p>
        </p:txBody>
      </p:sp>
      <p:pic>
        <p:nvPicPr>
          <p:cNvPr id="14" name="Picture 13" descr="c4_hannes_1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400" y="1168400"/>
            <a:ext cx="9786938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rise – 1.4x10</a:t>
            </a:r>
            <a:r>
              <a:rPr lang="en-US" baseline="30000" dirty="0" smtClean="0"/>
              <a:t>11</a:t>
            </a:r>
            <a:r>
              <a:rPr lang="en-US" dirty="0" smtClean="0"/>
              <a:t>p/b @injection</a:t>
            </a:r>
            <a:endParaRPr lang="en-US" dirty="0"/>
          </a:p>
        </p:txBody>
      </p:sp>
      <p:pic>
        <p:nvPicPr>
          <p:cNvPr id="6" name="Picture 5" descr="c4_hannes_9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400" y="1168400"/>
            <a:ext cx="9786938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rise – 1.6x10</a:t>
            </a:r>
            <a:r>
              <a:rPr lang="en-US" baseline="30000" dirty="0" smtClean="0"/>
              <a:t>11</a:t>
            </a:r>
            <a:r>
              <a:rPr lang="en-US" dirty="0" smtClean="0"/>
              <a:t>p/b @injection</a:t>
            </a:r>
            <a:endParaRPr lang="en-US" dirty="0"/>
          </a:p>
        </p:txBody>
      </p:sp>
      <p:pic>
        <p:nvPicPr>
          <p:cNvPr id="3" name="Picture 2" descr="c9_rf_studies_43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400" y="1168399"/>
            <a:ext cx="9786938" cy="5219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3200" y="939800"/>
            <a:ext cx="8763034" cy="5676900"/>
          </a:xfrm>
        </p:spPr>
        <p:txBody>
          <a:bodyPr>
            <a:normAutofit/>
          </a:bodyPr>
          <a:lstStyle/>
          <a:p>
            <a:r>
              <a:rPr lang="en-US" dirty="0" smtClean="0"/>
              <a:t>Nominal intensity</a:t>
            </a:r>
          </a:p>
          <a:p>
            <a:pPr lvl="1"/>
            <a:r>
              <a:rPr lang="en-US" dirty="0" smtClean="0"/>
              <a:t>In good </a:t>
            </a:r>
            <a:r>
              <a:rPr lang="en-US" smtClean="0"/>
              <a:t>shape (transverse </a:t>
            </a:r>
            <a:r>
              <a:rPr lang="en-US" dirty="0" smtClean="0"/>
              <a:t>emittance and longitudinal stability/quality at </a:t>
            </a:r>
            <a:r>
              <a:rPr lang="en-US" smtClean="0"/>
              <a:t>flat top)</a:t>
            </a:r>
          </a:p>
          <a:p>
            <a:pPr lvl="1"/>
            <a:r>
              <a:rPr lang="en-US" dirty="0" smtClean="0"/>
              <a:t>1.1x10</a:t>
            </a:r>
            <a:r>
              <a:rPr lang="en-US" baseline="30000" dirty="0" smtClean="0"/>
              <a:t>11</a:t>
            </a:r>
            <a:r>
              <a:rPr lang="en-US" dirty="0" smtClean="0"/>
              <a:t>p/b at flat top</a:t>
            </a:r>
          </a:p>
          <a:p>
            <a:r>
              <a:rPr lang="en-US" dirty="0" smtClean="0"/>
              <a:t>Higher intensity ≥ 1.4x10</a:t>
            </a:r>
            <a:r>
              <a:rPr lang="en-US" baseline="30000" dirty="0" smtClean="0"/>
              <a:t>11</a:t>
            </a:r>
            <a:r>
              <a:rPr lang="en-US" dirty="0" smtClean="0"/>
              <a:t>p/b at injection</a:t>
            </a:r>
          </a:p>
          <a:p>
            <a:pPr lvl="1"/>
            <a:r>
              <a:rPr lang="en-US" dirty="0" smtClean="0"/>
              <a:t>Need to increase chromaticity on flat bottom and probably optimize damper settings – especially in horizontal plane</a:t>
            </a:r>
          </a:p>
          <a:p>
            <a:pPr lvl="1"/>
            <a:r>
              <a:rPr lang="en-US" dirty="0" smtClean="0"/>
              <a:t>Transmission depends strongly on voltage settings on flat bottom (see Theo’s presentation)</a:t>
            </a:r>
          </a:p>
          <a:p>
            <a:pPr lvl="1"/>
            <a:r>
              <a:rPr lang="en-US" dirty="0" smtClean="0"/>
              <a:t>Pressure rise increasing with intensity – but still very small compared to early years</a:t>
            </a:r>
          </a:p>
          <a:p>
            <a:r>
              <a:rPr lang="en-US" dirty="0" smtClean="0"/>
              <a:t>Further studies needed with high intensity</a:t>
            </a:r>
          </a:p>
          <a:p>
            <a:pPr lvl="1"/>
            <a:r>
              <a:rPr lang="en-US" dirty="0" smtClean="0"/>
              <a:t>Optimization of transverse and longitudinal settings</a:t>
            </a:r>
          </a:p>
          <a:p>
            <a:r>
              <a:rPr lang="en-US" dirty="0" smtClean="0"/>
              <a:t>Beam instrumentation to be improved </a:t>
            </a:r>
          </a:p>
          <a:p>
            <a:pPr lvl="1"/>
            <a:r>
              <a:rPr lang="en-US" dirty="0" err="1" smtClean="0"/>
              <a:t>Wirescanners</a:t>
            </a:r>
            <a:r>
              <a:rPr lang="en-US" dirty="0" smtClean="0"/>
              <a:t> for high intensity</a:t>
            </a:r>
          </a:p>
          <a:p>
            <a:pPr lvl="1"/>
            <a:r>
              <a:rPr lang="en-US" dirty="0" smtClean="0"/>
              <a:t>Fast BCT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U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LIU_PowerPoint_Template</Template>
  <TotalTime>16563</TotalTime>
  <Words>455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LIU_PowerPoint_Template</vt:lpstr>
      <vt:lpstr>Observations with 25ns beam in the SPS Q20 MDs in November 2012</vt:lpstr>
      <vt:lpstr>General</vt:lpstr>
      <vt:lpstr>Transverse emittance blow-up </vt:lpstr>
      <vt:lpstr>Optimized chromaticity knob settings</vt:lpstr>
      <vt:lpstr>Bunch-by-bunch emittances – End of flat bottom</vt:lpstr>
      <vt:lpstr>Pressure rise – 1.2x1011p/b @injection</vt:lpstr>
      <vt:lpstr>Pressure rise – 1.4x1011p/b @injection</vt:lpstr>
      <vt:lpstr>Pressure rise – 1.6x1011p/b @injection</vt:lpstr>
      <vt:lpstr>Summary</vt:lpstr>
    </vt:vector>
  </TitlesOfParts>
  <Manager/>
  <Company>CERN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Hannes Bartosik</dc:creator>
  <cp:keywords/>
  <dc:description/>
  <cp:lastModifiedBy>Hannes Bartosik</cp:lastModifiedBy>
  <cp:revision>764</cp:revision>
  <dcterms:created xsi:type="dcterms:W3CDTF">2013-01-07T10:06:20Z</dcterms:created>
  <dcterms:modified xsi:type="dcterms:W3CDTF">2013-01-07T10:46:36Z</dcterms:modified>
  <cp:category/>
</cp:coreProperties>
</file>