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9" r:id="rId4"/>
    <p:sldId id="261" r:id="rId5"/>
    <p:sldId id="262" r:id="rId6"/>
    <p:sldId id="263" r:id="rId7"/>
    <p:sldId id="277" r:id="rId8"/>
    <p:sldId id="264" r:id="rId9"/>
    <p:sldId id="265" r:id="rId10"/>
    <p:sldId id="267" r:id="rId11"/>
    <p:sldId id="268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43C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243-E6BB-4EEA-96D1-1C97DAD2D575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DB602-6F08-4E86-BD0E-894F1F4A1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simulations, the voltage programme and</a:t>
            </a:r>
            <a:r>
              <a:rPr lang="en-GB" baseline="0" dirty="0" smtClean="0"/>
              <a:t> the initial particle distributions were exactly the same as during the MDs. However, simulations are idealised: single bunches, neglecting intensity effects, have been modelled.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DB602-6F08-4E86-BD0E-894F1F4A1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SPSU-BD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65921" cy="83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676400" y="1141828"/>
            <a:ext cx="7010400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  <a:effectLst/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PS-to-SPS </a:t>
            </a:r>
            <a:br>
              <a:rPr lang="en-GB" dirty="0" smtClean="0"/>
            </a:br>
            <a:r>
              <a:rPr lang="en-GB" dirty="0" smtClean="0"/>
              <a:t>Transfer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r>
              <a:rPr lang="de-CH" sz="2400" dirty="0" smtClean="0"/>
              <a:t>Helga </a:t>
            </a:r>
            <a:r>
              <a:rPr lang="de-CH" sz="2400" dirty="0" err="1" smtClean="0"/>
              <a:t>Timkó</a:t>
            </a:r>
            <a:r>
              <a:rPr lang="de-CH" sz="2400" dirty="0" smtClean="0"/>
              <a:t> </a:t>
            </a:r>
          </a:p>
          <a:p>
            <a:r>
              <a:rPr lang="de-CH" sz="2000" dirty="0" smtClean="0"/>
              <a:t>BE-RF-BR</a:t>
            </a:r>
          </a:p>
          <a:p>
            <a:r>
              <a:rPr lang="de-CH" sz="2000" i="1" dirty="0" smtClean="0"/>
              <a:t>in </a:t>
            </a:r>
            <a:r>
              <a:rPr lang="de-CH" sz="2000" i="1" dirty="0" err="1" smtClean="0"/>
              <a:t>collaboration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with</a:t>
            </a:r>
            <a:endParaRPr lang="de-CH" sz="2000" i="1" dirty="0" smtClean="0"/>
          </a:p>
          <a:p>
            <a:r>
              <a:rPr lang="de-CH" sz="2000" dirty="0" smtClean="0"/>
              <a:t>Theodoros </a:t>
            </a:r>
            <a:r>
              <a:rPr lang="de-CH" sz="2000" dirty="0" err="1"/>
              <a:t>Argyropoulos</a:t>
            </a:r>
            <a:r>
              <a:rPr lang="de-CH" sz="2000" dirty="0"/>
              <a:t>, Thomas Bohl, Heiko </a:t>
            </a:r>
            <a:r>
              <a:rPr lang="de-CH" sz="2000" dirty="0" err="1"/>
              <a:t>Damerau</a:t>
            </a:r>
            <a:r>
              <a:rPr lang="de-CH" sz="2000" dirty="0"/>
              <a:t>, Steven Hancock, Juan Esteban Müller, Elena </a:t>
            </a:r>
            <a:r>
              <a:rPr lang="de-CH" sz="2000" dirty="0" err="1" smtClean="0"/>
              <a:t>Shaposhnikova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78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Optimising </a:t>
            </a:r>
            <a:br>
              <a:rPr lang="en-GB" dirty="0"/>
            </a:br>
            <a:r>
              <a:rPr lang="en-GB" dirty="0"/>
              <a:t>the bunch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For 1+2 cavities,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optimal timing </a:t>
            </a:r>
            <a:r>
              <a:rPr lang="en-GB" dirty="0" smtClean="0"/>
              <a:t>reduces losses: </a:t>
            </a:r>
            <a:r>
              <a:rPr lang="en-GB" b="1" dirty="0" smtClean="0"/>
              <a:t>4.4 % </a:t>
            </a:r>
            <a:r>
              <a:rPr lang="en-GB" b="1" dirty="0">
                <a:sym typeface="Symbol"/>
              </a:rPr>
              <a:t></a:t>
            </a:r>
            <a:r>
              <a:rPr lang="en-GB" b="1" dirty="0" smtClean="0"/>
              <a:t> 3.5 % </a:t>
            </a:r>
          </a:p>
          <a:p>
            <a:r>
              <a:rPr lang="en-GB" dirty="0" smtClean="0"/>
              <a:t>Using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2+3 cavities </a:t>
            </a:r>
            <a:r>
              <a:rPr lang="en-GB" dirty="0" smtClean="0"/>
              <a:t>instead of 1+2: 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b="1" dirty="0" smtClean="0"/>
              <a:t>3.5 % </a:t>
            </a:r>
            <a:r>
              <a:rPr lang="en-GB" b="1" dirty="0" smtClean="0">
                <a:sym typeface="Symbol"/>
              </a:rPr>
              <a:t> 1.3 %</a:t>
            </a: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93286"/>
            <a:ext cx="5055114" cy="50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Optimising </a:t>
            </a:r>
            <a:br>
              <a:rPr lang="en-GB" dirty="0"/>
            </a:br>
            <a:r>
              <a:rPr lang="en-GB" dirty="0"/>
              <a:t>the bunch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For 1+2 cavities,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optimal timing </a:t>
            </a:r>
            <a:r>
              <a:rPr lang="en-GB" dirty="0" smtClean="0"/>
              <a:t>reduces losses: </a:t>
            </a:r>
            <a:r>
              <a:rPr lang="en-GB" b="1" dirty="0" smtClean="0"/>
              <a:t>4.4 % </a:t>
            </a:r>
            <a:r>
              <a:rPr lang="en-GB" b="1" dirty="0">
                <a:sym typeface="Symbol"/>
              </a:rPr>
              <a:t></a:t>
            </a:r>
            <a:r>
              <a:rPr lang="en-GB" b="1" dirty="0" smtClean="0"/>
              <a:t> 3.5 % </a:t>
            </a:r>
          </a:p>
          <a:p>
            <a:r>
              <a:rPr lang="en-GB" dirty="0" smtClean="0"/>
              <a:t>Using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2+3 cavities </a:t>
            </a:r>
            <a:r>
              <a:rPr lang="en-GB" dirty="0" smtClean="0"/>
              <a:t>instead of 1+2: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 smtClean="0"/>
              <a:t>    </a:t>
            </a:r>
            <a:r>
              <a:rPr lang="en-GB" b="1" dirty="0" smtClean="0"/>
              <a:t>3.5 % </a:t>
            </a:r>
            <a:r>
              <a:rPr lang="en-GB" b="1" dirty="0" smtClean="0">
                <a:sym typeface="Symbol"/>
              </a:rPr>
              <a:t> 1.3 %</a:t>
            </a:r>
            <a:endParaRPr lang="en-GB" b="1" dirty="0">
              <a:sym typeface="Symbol"/>
            </a:endParaRPr>
          </a:p>
          <a:p>
            <a:r>
              <a:rPr lang="en-GB" dirty="0" smtClean="0">
                <a:sym typeface="Symbol"/>
              </a:rPr>
              <a:t>Transmission is better in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BLM</a:t>
            </a:r>
            <a:r>
              <a:rPr lang="en-GB" dirty="0" smtClean="0">
                <a:sym typeface="Symbol"/>
              </a:rPr>
              <a:t>, but BLM is unstable</a:t>
            </a:r>
            <a:endParaRPr lang="en-GB" dirty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93286"/>
            <a:ext cx="5055114" cy="50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Optimised bunch 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00200" cy="16763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… now improved: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 smtClean="0"/>
              <a:t>tails less populated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679019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optimised timing and 900 </a:t>
            </a:r>
            <a:r>
              <a:rPr lang="en-GB" dirty="0" smtClean="0"/>
              <a:t>kV in the PS: </a:t>
            </a:r>
            <a:endParaRPr lang="en-GB" dirty="0" smtClean="0"/>
          </a:p>
          <a:p>
            <a:pPr lvl="1"/>
            <a:r>
              <a:rPr lang="en-GB" dirty="0" smtClean="0"/>
              <a:t>Losses are reduced, despite having longer bunches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514600"/>
            <a:ext cx="7857304" cy="37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FURTHER PARAMETERS OF IMPACT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PS-TO-SPS TRANSFER: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3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Injection to SPS: </a:t>
            </a:r>
            <a:br>
              <a:rPr lang="en-GB" dirty="0"/>
            </a:br>
            <a:r>
              <a:rPr lang="en-GB" dirty="0"/>
              <a:t>phase and energy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GB" dirty="0" smtClean="0"/>
              <a:t>When the timing </a:t>
            </a:r>
            <a:r>
              <a:rPr lang="en-GB" dirty="0"/>
              <a:t>t</a:t>
            </a:r>
            <a:r>
              <a:rPr lang="en-GB" baseline="-25000" dirty="0"/>
              <a:t>40 MHz</a:t>
            </a:r>
            <a:r>
              <a:rPr lang="en-GB" dirty="0" smtClean="0"/>
              <a:t> is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 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</a:rPr>
              <a:t>μ</a:t>
            </a:r>
            <a:r>
              <a:rPr lang="de-CH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</a:rPr>
              <a:t>s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</a:rPr>
              <a:t>below</a:t>
            </a:r>
            <a:r>
              <a:rPr lang="de-CH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de-CH" dirty="0" smtClean="0">
                <a:latin typeface="Verdana"/>
                <a:ea typeface="Verdana"/>
                <a:cs typeface="Verdana"/>
              </a:rPr>
              <a:t>optimal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 </a:t>
            </a:r>
            <a:r>
              <a:rPr lang="en-GB" dirty="0" smtClean="0"/>
              <a:t>to SPS: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phase and energy </a:t>
            </a:r>
            <a:r>
              <a:rPr lang="en-GB" dirty="0" smtClean="0"/>
              <a:t>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GB" dirty="0" smtClean="0"/>
              <a:t>When the timing </a:t>
            </a:r>
            <a:r>
              <a:rPr lang="en-GB" dirty="0"/>
              <a:t>t</a:t>
            </a:r>
            <a:r>
              <a:rPr lang="en-GB" baseline="-25000" dirty="0"/>
              <a:t>40 MHz</a:t>
            </a:r>
            <a:r>
              <a:rPr lang="en-GB" dirty="0" smtClean="0"/>
              <a:t> is </a:t>
            </a:r>
            <a:r>
              <a:rPr lang="de-CH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</a:rPr>
              <a:t>optimal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502920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2511816" cy="1762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4" y="4351899"/>
            <a:ext cx="2511816" cy="174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</a:t>
            </a:r>
            <a:r>
              <a:rPr lang="en-GB" dirty="0" smtClean="0"/>
              <a:t>capture </a:t>
            </a:r>
            <a:r>
              <a:rPr lang="en-GB" dirty="0" smtClean="0"/>
              <a:t>voltage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The choice of the SPS voltage at injection can largely</a:t>
            </a:r>
            <a:r>
              <a:rPr lang="de-CH" dirty="0" smtClean="0"/>
              <a:t> </a:t>
            </a:r>
            <a:r>
              <a:rPr lang="en-GB" dirty="0" smtClean="0"/>
              <a:t>influence the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losses</a:t>
            </a:r>
            <a:r>
              <a:rPr lang="en-GB" dirty="0" smtClean="0"/>
              <a:t> in the beginning of the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acceleration ramp</a:t>
            </a:r>
          </a:p>
          <a:p>
            <a:r>
              <a:rPr lang="en-GB" dirty="0" smtClean="0"/>
              <a:t>Observed ranking in measurements: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best:</a:t>
            </a:r>
            <a:r>
              <a:rPr lang="en-GB" dirty="0" smtClean="0"/>
              <a:t> 2 MV at injection, 3 MV in-between </a:t>
            </a:r>
            <a:r>
              <a:rPr lang="en-GB" dirty="0" smtClean="0"/>
              <a:t>injections (2</a:t>
            </a:r>
            <a:r>
              <a:rPr lang="en-GB" dirty="0" smtClean="0">
                <a:sym typeface="Symbol"/>
              </a:rPr>
              <a:t></a:t>
            </a:r>
            <a:r>
              <a:rPr lang="en-GB" dirty="0" smtClean="0"/>
              <a:t>3 MV)</a:t>
            </a:r>
            <a:endParaRPr lang="en-GB" dirty="0" smtClean="0"/>
          </a:p>
          <a:p>
            <a:pPr lvl="1"/>
            <a:r>
              <a:rPr lang="en-GB" dirty="0" smtClean="0"/>
              <a:t>2 MV constant and 3 MV constant result in more losses</a:t>
            </a:r>
          </a:p>
          <a:p>
            <a:pPr lvl="1"/>
            <a:r>
              <a:rPr lang="en-GB" dirty="0" smtClean="0"/>
              <a:t>Losses vary with beam intensity, emittance 800 MHz RF voltage, number of injected batches,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</a:t>
            </a:r>
            <a:r>
              <a:rPr lang="en-GB" dirty="0" smtClean="0"/>
              <a:t>capture </a:t>
            </a:r>
            <a:r>
              <a:rPr lang="en-GB" dirty="0" smtClean="0"/>
              <a:t>voltage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GB" dirty="0" smtClean="0"/>
              <a:t>Using the real voltage and momentum programme for the acceleration ramp, we simulated injection + acceleration: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953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</a:t>
            </a:r>
            <a:r>
              <a:rPr lang="en-GB" dirty="0" smtClean="0">
                <a:sym typeface="Symbol"/>
              </a:rPr>
              <a:t></a:t>
            </a:r>
            <a:r>
              <a:rPr lang="en-GB" dirty="0" smtClean="0"/>
              <a:t>3 </a:t>
            </a:r>
            <a:r>
              <a:rPr lang="en-GB" dirty="0" smtClean="0"/>
              <a:t>MV has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3-4 % better transmission </a:t>
            </a:r>
            <a:r>
              <a:rPr lang="en-GB" dirty="0" smtClean="0"/>
              <a:t>than 3 MV</a:t>
            </a:r>
          </a:p>
          <a:p>
            <a:r>
              <a:rPr lang="en-GB" dirty="0" smtClean="0"/>
              <a:t>No difference between 2 MV and </a:t>
            </a:r>
            <a:r>
              <a:rPr lang="en-GB" dirty="0" smtClean="0"/>
              <a:t>2</a:t>
            </a:r>
            <a:r>
              <a:rPr lang="en-GB" dirty="0" smtClean="0">
                <a:sym typeface="Symbol"/>
              </a:rPr>
              <a:t></a:t>
            </a:r>
            <a:r>
              <a:rPr lang="en-GB" dirty="0" smtClean="0"/>
              <a:t>3 </a:t>
            </a:r>
            <a:r>
              <a:rPr lang="en-GB" dirty="0" smtClean="0"/>
              <a:t>MV is seen in our </a:t>
            </a:r>
            <a:r>
              <a:rPr lang="en-GB" dirty="0" err="1" smtClean="0"/>
              <a:t>sims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6" y="2514600"/>
            <a:ext cx="839990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7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</a:t>
            </a:r>
            <a:r>
              <a:rPr lang="en-GB" dirty="0" smtClean="0"/>
              <a:t>capture </a:t>
            </a:r>
            <a:r>
              <a:rPr lang="en-GB" dirty="0" smtClean="0"/>
              <a:t>voltage: </a:t>
            </a:r>
            <a:r>
              <a:rPr lang="en-GB" dirty="0" smtClean="0"/>
              <a:t>interpretation </a:t>
            </a:r>
            <a:r>
              <a:rPr lang="en-GB" dirty="0" smtClean="0"/>
              <a:t>of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Constant injection voltage </a:t>
            </a:r>
            <a:r>
              <a:rPr lang="en-GB" dirty="0" smtClean="0">
                <a:sym typeface="Symbol"/>
              </a:rPr>
              <a:t> the bunch fills the bucket</a:t>
            </a:r>
          </a:p>
          <a:p>
            <a:pPr lvl="1"/>
            <a:r>
              <a:rPr lang="en-GB" dirty="0" smtClean="0">
                <a:sym typeface="Symbol"/>
              </a:rPr>
              <a:t>Higher voltage  more losses during acceleration</a:t>
            </a:r>
          </a:p>
          <a:p>
            <a:r>
              <a:rPr lang="en-GB" dirty="0" smtClean="0">
                <a:sym typeface="Symbol"/>
              </a:rPr>
              <a:t>23 </a:t>
            </a:r>
            <a:r>
              <a:rPr lang="en-GB" dirty="0" smtClean="0">
                <a:sym typeface="Symbol"/>
              </a:rPr>
              <a:t>MV behaves as 2 MV constant – at least in our simulations, where intensity effects were not considered: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0556"/>
            <a:ext cx="8229600" cy="29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GB" dirty="0"/>
              <a:t>Reminder of previous results</a:t>
            </a:r>
          </a:p>
          <a:p>
            <a:pPr lvl="1"/>
            <a:r>
              <a:rPr lang="en-GB" dirty="0"/>
              <a:t>Measurements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Simulations in BSM</a:t>
            </a:r>
          </a:p>
          <a:p>
            <a:r>
              <a:rPr lang="en-GB" dirty="0"/>
              <a:t>Optimisation of PS bunch rotation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Voltages and timings</a:t>
            </a:r>
          </a:p>
          <a:p>
            <a:r>
              <a:rPr lang="en-GB" dirty="0"/>
              <a:t>Phase and energy </a:t>
            </a:r>
            <a:r>
              <a:rPr lang="en-GB" dirty="0" smtClean="0"/>
              <a:t>errors </a:t>
            </a:r>
            <a:r>
              <a:rPr lang="en-GB" dirty="0"/>
              <a:t>at injection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Their impact on the transmission</a:t>
            </a:r>
          </a:p>
          <a:p>
            <a:r>
              <a:rPr lang="en-GB" dirty="0"/>
              <a:t>SPS voltage at injection</a:t>
            </a:r>
          </a:p>
          <a:p>
            <a:pPr lvl="1"/>
            <a:r>
              <a:rPr lang="en-GB" dirty="0"/>
              <a:t>Losses </a:t>
            </a:r>
            <a:r>
              <a:rPr lang="en-GB" dirty="0" smtClean="0"/>
              <a:t>at the start of the acceleration </a:t>
            </a:r>
            <a:r>
              <a:rPr lang="en-GB" dirty="0"/>
              <a:t>ramp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Even after optimisation, the PS “S” bunch completely fills the SPS bucket </a:t>
            </a:r>
            <a:r>
              <a:rPr lang="en-GB" dirty="0" smtClean="0">
                <a:sym typeface="Symbol"/>
              </a:rPr>
              <a:t> sensitive to settings and intensity effects</a:t>
            </a:r>
            <a:endParaRPr lang="en-GB" dirty="0" smtClean="0"/>
          </a:p>
          <a:p>
            <a:r>
              <a:rPr lang="en-GB" dirty="0" smtClean="0"/>
              <a:t>Simulations </a:t>
            </a:r>
            <a:r>
              <a:rPr lang="en-GB" dirty="0" smtClean="0"/>
              <a:t>predict: bunch shape at </a:t>
            </a:r>
            <a:r>
              <a:rPr lang="en-GB" dirty="0" smtClean="0"/>
              <a:t>transfer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be considerably optimised</a:t>
            </a:r>
            <a:r>
              <a:rPr lang="en-GB" dirty="0" smtClean="0"/>
              <a:t> by PS rotation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voltages and timing</a:t>
            </a:r>
          </a:p>
          <a:p>
            <a:pPr lvl="1"/>
            <a:r>
              <a:rPr lang="en-GB" dirty="0"/>
              <a:t>Use of 3</a:t>
            </a:r>
            <a:r>
              <a:rPr lang="en-GB" baseline="30000" dirty="0"/>
              <a:t>rd</a:t>
            </a:r>
            <a:r>
              <a:rPr lang="en-GB" dirty="0"/>
              <a:t> 80 MHz cavity gives ~ 2 % improvement in transmission</a:t>
            </a:r>
          </a:p>
          <a:p>
            <a:pPr lvl="1"/>
            <a:r>
              <a:rPr lang="en-GB" dirty="0" smtClean="0"/>
              <a:t>Use </a:t>
            </a:r>
            <a:r>
              <a:rPr lang="en-GB" dirty="0"/>
              <a:t>of 3</a:t>
            </a:r>
            <a:r>
              <a:rPr lang="en-GB" baseline="30000" dirty="0"/>
              <a:t>rd</a:t>
            </a:r>
            <a:r>
              <a:rPr lang="en-GB" dirty="0"/>
              <a:t> 40 MHz cavity gives </a:t>
            </a:r>
            <a:r>
              <a:rPr lang="en-GB" dirty="0" smtClean="0"/>
              <a:t>smaller improvement, ~ 1 %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DC143C"/>
                </a:solidFill>
              </a:rPr>
              <a:t>New optimum timings for both present configuration and additional cavities to be tested in </a:t>
            </a:r>
            <a:r>
              <a:rPr lang="en-GB" dirty="0" smtClean="0">
                <a:solidFill>
                  <a:srgbClr val="DC143C"/>
                </a:solidFill>
              </a:rPr>
              <a:t>MDs (planned 2012)</a:t>
            </a:r>
            <a:endParaRPr lang="en-GB" dirty="0" smtClean="0">
              <a:solidFill>
                <a:srgbClr val="DC143C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smtClean="0"/>
              <a:t>Injection errors in phase and energy </a:t>
            </a:r>
            <a:r>
              <a:rPr lang="en-GB" dirty="0" smtClean="0"/>
              <a:t>add ~ </a:t>
            </a:r>
            <a:r>
              <a:rPr lang="en-GB" dirty="0" smtClean="0"/>
              <a:t>1 </a:t>
            </a:r>
            <a:r>
              <a:rPr lang="en-GB" dirty="0" smtClean="0"/>
              <a:t>% losses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BSM increases losses by </a:t>
            </a:r>
            <a:r>
              <a:rPr lang="en-GB" dirty="0" smtClean="0"/>
              <a:t>~ 1 </a:t>
            </a:r>
            <a:r>
              <a:rPr lang="en-GB" dirty="0" smtClean="0"/>
              <a:t>% compared to single RF</a:t>
            </a:r>
            <a:endParaRPr lang="en-GB" dirty="0" smtClean="0"/>
          </a:p>
          <a:p>
            <a:r>
              <a:rPr lang="en-GB" dirty="0" smtClean="0"/>
              <a:t>SPS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voltage </a:t>
            </a:r>
            <a:r>
              <a:rPr lang="en-GB" dirty="0" smtClean="0"/>
              <a:t>can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affect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losses </a:t>
            </a:r>
            <a:r>
              <a:rPr lang="en-GB" dirty="0" smtClean="0"/>
              <a:t>in the beginning of the acceleration </a:t>
            </a:r>
            <a:r>
              <a:rPr lang="en-GB" dirty="0" smtClean="0"/>
              <a:t>ramp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Simulations </a:t>
            </a:r>
            <a:r>
              <a:rPr lang="en-GB" dirty="0" smtClean="0"/>
              <a:t>explain empirically found improvements for 2</a:t>
            </a:r>
            <a:r>
              <a:rPr lang="en-GB" dirty="0" smtClean="0">
                <a:sym typeface="Symbol"/>
              </a:rPr>
              <a:t></a:t>
            </a:r>
            <a:r>
              <a:rPr lang="en-GB" dirty="0" smtClean="0"/>
              <a:t>3 MV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We can expect significant increase in losses for higher emittances (intensities)</a:t>
            </a: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All simulations </a:t>
            </a:r>
            <a:r>
              <a:rPr lang="en-GB" i="1" dirty="0" smtClean="0"/>
              <a:t>so far </a:t>
            </a:r>
            <a:r>
              <a:rPr lang="en-GB" i="1" dirty="0" smtClean="0"/>
              <a:t>were done for single bunches, withou</a:t>
            </a:r>
            <a:r>
              <a:rPr lang="en-GB" i="1" dirty="0" smtClean="0"/>
              <a:t>t taking intensity effects into account.</a:t>
            </a:r>
            <a:endParaRPr lang="en-GB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PREVIOUS RESULTS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PS-TO-SPS TRANSFER: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MDs: 25 ns and 50 ns beam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50 ns: 4</a:t>
            </a:r>
            <a:r>
              <a:rPr lang="en-GB" baseline="30000" dirty="0" smtClean="0"/>
              <a:t>th</a:t>
            </a:r>
            <a:r>
              <a:rPr lang="en-GB" dirty="0" smtClean="0"/>
              <a:t> July 2011</a:t>
            </a:r>
          </a:p>
          <a:p>
            <a:r>
              <a:rPr lang="en-GB" dirty="0" smtClean="0"/>
              <a:t>25 ns: 7</a:t>
            </a:r>
            <a:r>
              <a:rPr lang="en-GB" baseline="30000" dirty="0" smtClean="0"/>
              <a:t>th</a:t>
            </a:r>
            <a:r>
              <a:rPr lang="en-GB" dirty="0" smtClean="0"/>
              <a:t> November 2011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Transmission didn’t improve using 900 kV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7857306" cy="37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 rotation timing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3" y="1899552"/>
            <a:ext cx="5017287" cy="335824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209800"/>
            <a:ext cx="3352800" cy="39163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However, in the MDs above we adjusted only t</a:t>
            </a:r>
            <a:r>
              <a:rPr lang="en-GB" baseline="-25000" dirty="0" smtClean="0"/>
              <a:t>80 MHz</a:t>
            </a: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GB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40 MHz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150 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</a:rPr>
              <a:t>μ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 </a:t>
            </a:r>
            <a:r>
              <a:rPr lang="en-GB" dirty="0" smtClean="0"/>
              <a:t>was kept the same for both 600 kV and 900 kV cases</a:t>
            </a:r>
            <a:endParaRPr lang="en-GB" baseline="-25000" dirty="0"/>
          </a:p>
          <a:p>
            <a:endParaRPr lang="en-GB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Corresponding simulations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Corrected</a:t>
            </a:r>
            <a:r>
              <a:rPr lang="en-GB" dirty="0" smtClean="0"/>
              <a:t>: now with SPS 800 MHz component in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BSM</a:t>
            </a:r>
          </a:p>
          <a:p>
            <a:r>
              <a:rPr lang="en-GB" dirty="0" smtClean="0"/>
              <a:t>Reproduce exp. results when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emittance blow-up </a:t>
            </a:r>
            <a:r>
              <a:rPr lang="en-GB" dirty="0" smtClean="0"/>
              <a:t>is added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7857306" cy="37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Emittance blow-up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 turns out to be justified (MD on 1st November 2011):</a:t>
            </a:r>
          </a:p>
          <a:p>
            <a:r>
              <a:rPr lang="en-GB" dirty="0" smtClean="0"/>
              <a:t>There is an emittance blow-up in the PS at FT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620000" cy="36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Bunch 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 look </a:t>
            </a:r>
            <a:r>
              <a:rPr lang="en-GB" dirty="0" smtClean="0"/>
              <a:t>difficult to capture: </a:t>
            </a:r>
            <a:r>
              <a:rPr lang="en-GB" dirty="0" smtClean="0"/>
              <a:t>what can we do about these long tails?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868462"/>
            <a:ext cx="8153400" cy="28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OPTIMISATION STUDIES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PS-TO-SPS TRANSFER: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4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">
      <a:dk1>
        <a:sysClr val="windowText" lastClr="000000"/>
      </a:dk1>
      <a:lt1>
        <a:sysClr val="window" lastClr="FFFFFF"/>
      </a:lt1>
      <a:dk2>
        <a:srgbClr val="2963AD"/>
      </a:dk2>
      <a:lt2>
        <a:srgbClr val="EEECE1"/>
      </a:lt2>
      <a:accent1>
        <a:srgbClr val="2963AD"/>
      </a:accent1>
      <a:accent2>
        <a:srgbClr val="000099"/>
      </a:accent2>
      <a:accent3>
        <a:srgbClr val="008080"/>
      </a:accent3>
      <a:accent4>
        <a:srgbClr val="00CC66"/>
      </a:accent4>
      <a:accent5>
        <a:srgbClr val="33CCCC"/>
      </a:accent5>
      <a:accent6>
        <a:srgbClr val="FF6600"/>
      </a:accent6>
      <a:hlink>
        <a:srgbClr val="0000FF"/>
      </a:hlink>
      <a:folHlink>
        <a:srgbClr val="800080"/>
      </a:folHlink>
    </a:clrScheme>
    <a:fontScheme name="TH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784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PS-to-SPS  Transfer Studies</vt:lpstr>
      <vt:lpstr>Outline</vt:lpstr>
      <vt:lpstr>PREVIOUS RESULTS</vt:lpstr>
      <vt:lpstr>MDs: 25 ns and 50 ns beam</vt:lpstr>
      <vt:lpstr>PS rotation timing</vt:lpstr>
      <vt:lpstr>Corresponding simulations</vt:lpstr>
      <vt:lpstr>Emittance blow-up</vt:lpstr>
      <vt:lpstr>Bunch shapes</vt:lpstr>
      <vt:lpstr>OPTIMISATION STUDIES</vt:lpstr>
      <vt:lpstr>Optimising  the bunch rotation</vt:lpstr>
      <vt:lpstr>Optimising  the bunch rotation</vt:lpstr>
      <vt:lpstr>Optimised bunch shapes</vt:lpstr>
      <vt:lpstr>Effect on transmission</vt:lpstr>
      <vt:lpstr>FURTHER PARAMETERS OF IMPACT</vt:lpstr>
      <vt:lpstr>Injection to SPS:  phase and energy errors</vt:lpstr>
      <vt:lpstr>Injection to SPS:  phase and energy errors</vt:lpstr>
      <vt:lpstr>SPS capture voltage</vt:lpstr>
      <vt:lpstr>SPS capture voltage</vt:lpstr>
      <vt:lpstr>SPS capture voltage: interpretation of results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Helga Timko</dc:creator>
  <cp:lastModifiedBy>Helga Timko</cp:lastModifiedBy>
  <cp:revision>402</cp:revision>
  <dcterms:created xsi:type="dcterms:W3CDTF">2006-08-16T00:00:00Z</dcterms:created>
  <dcterms:modified xsi:type="dcterms:W3CDTF">2012-03-21T16:41:55Z</dcterms:modified>
</cp:coreProperties>
</file>