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2" r:id="rId3"/>
    <p:sldId id="278" r:id="rId4"/>
    <p:sldId id="279" r:id="rId5"/>
    <p:sldId id="281" r:id="rId6"/>
    <p:sldId id="282" r:id="rId7"/>
    <p:sldId id="267" r:id="rId8"/>
    <p:sldId id="27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143C"/>
    <a:srgbClr val="C4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73" autoAdjust="0"/>
  </p:normalViewPr>
  <p:slideViewPr>
    <p:cSldViewPr>
      <p:cViewPr varScale="1">
        <p:scale>
          <a:sx n="126" d="100"/>
          <a:sy n="126" d="100"/>
        </p:scale>
        <p:origin x="-6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EA243-E6BB-4EEA-96D1-1C97DAD2D575}" type="datetimeFigureOut">
              <a:rPr lang="en-GB" smtClean="0"/>
              <a:t>21/06/2012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DB602-6F08-4E86-BD0E-894F1F4A1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402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31st May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43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6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31st May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SPSU-BD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31st May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SPSU-BD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31st May 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31st May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31st May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31st May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31st May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21st June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SPSU-BD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865921" cy="8382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457200" y="6324600"/>
            <a:ext cx="8229600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50000">
                  <a:schemeClr val="tx2"/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freezing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676400" y="1141828"/>
            <a:ext cx="7010400" cy="0"/>
          </a:xfrm>
          <a:prstGeom prst="line">
            <a:avLst/>
          </a:prstGeom>
          <a:ln w="15875"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50000">
                  <a:schemeClr val="tx2"/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</a:ln>
          <a:effectLst/>
          <a:scene3d>
            <a:camera prst="orthographicFront"/>
            <a:lightRig rig="freezing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72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4600"/>
        </a:lnSpc>
        <a:spcBef>
          <a:spcPct val="0"/>
        </a:spcBef>
        <a:buNone/>
        <a:defRPr sz="3200" b="1" kern="1200">
          <a:solidFill>
            <a:schemeClr val="tx2">
              <a:lumMod val="75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(Quick?) update on the</a:t>
            </a:r>
            <a:br>
              <a:rPr lang="en-GB" dirty="0" smtClean="0"/>
            </a:br>
            <a:r>
              <a:rPr lang="en-GB" dirty="0" smtClean="0"/>
              <a:t>PS-to-SPS transfer MDs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9800"/>
          </a:xfrm>
        </p:spPr>
        <p:txBody>
          <a:bodyPr>
            <a:normAutofit/>
          </a:bodyPr>
          <a:lstStyle/>
          <a:p>
            <a:r>
              <a:rPr lang="de-CH" sz="2400" dirty="0" smtClean="0"/>
              <a:t>Helga </a:t>
            </a:r>
            <a:r>
              <a:rPr lang="de-CH" sz="2400" dirty="0" err="1" smtClean="0"/>
              <a:t>Timkó</a:t>
            </a:r>
            <a:endParaRPr lang="de-CH" sz="2400" dirty="0" smtClean="0"/>
          </a:p>
          <a:p>
            <a:r>
              <a:rPr lang="de-CH" sz="2000" dirty="0" smtClean="0"/>
              <a:t>BE-RF-BR</a:t>
            </a:r>
          </a:p>
          <a:p>
            <a:r>
              <a:rPr lang="de-CH" sz="2000" i="1" dirty="0" smtClean="0"/>
              <a:t>in </a:t>
            </a:r>
            <a:r>
              <a:rPr lang="de-CH" sz="2000" i="1" dirty="0" err="1" smtClean="0"/>
              <a:t>collaboration</a:t>
            </a:r>
            <a:r>
              <a:rPr lang="de-CH" sz="2000" i="1" dirty="0" smtClean="0"/>
              <a:t> </a:t>
            </a:r>
            <a:r>
              <a:rPr lang="de-CH" sz="2000" i="1" dirty="0" err="1" smtClean="0"/>
              <a:t>with</a:t>
            </a:r>
            <a:endParaRPr lang="de-CH" sz="2000" i="1" dirty="0" smtClean="0"/>
          </a:p>
          <a:p>
            <a:r>
              <a:rPr lang="de-CH" sz="2000" dirty="0" smtClean="0"/>
              <a:t>Theodoros </a:t>
            </a:r>
            <a:r>
              <a:rPr lang="de-CH" sz="2000" dirty="0" err="1"/>
              <a:t>Argyropoulos</a:t>
            </a:r>
            <a:r>
              <a:rPr lang="de-CH" sz="2000" dirty="0"/>
              <a:t>, Thomas </a:t>
            </a:r>
            <a:r>
              <a:rPr lang="de-CH" sz="2000" dirty="0" smtClean="0"/>
              <a:t>Bohl</a:t>
            </a:r>
            <a:r>
              <a:rPr lang="de-CH" sz="2000" dirty="0"/>
              <a:t>, Heiko </a:t>
            </a:r>
            <a:r>
              <a:rPr lang="de-CH" sz="2000" dirty="0" err="1" smtClean="0"/>
              <a:t>Damerau</a:t>
            </a:r>
            <a:r>
              <a:rPr lang="de-CH" sz="2000" dirty="0" smtClean="0"/>
              <a:t>, </a:t>
            </a:r>
            <a:r>
              <a:rPr lang="de-CH" sz="2000" dirty="0"/>
              <a:t>Steven Hancock, Juan Esteban Müller, Elena </a:t>
            </a:r>
            <a:r>
              <a:rPr lang="de-CH" sz="2000" dirty="0" err="1" smtClean="0"/>
              <a:t>Shaposhnikova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5783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114800"/>
            <a:ext cx="2859685" cy="187065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We have a dedicated cycle now, </a:t>
            </a:r>
            <a:r>
              <a:rPr lang="en-GB" sz="1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LHCMDION</a:t>
            </a:r>
            <a:r>
              <a:rPr lang="en-GB" sz="2100" dirty="0" smtClean="0"/>
              <a:t>, for systematic measurements under stable conditions</a:t>
            </a:r>
          </a:p>
          <a:p>
            <a:pPr lvl="1"/>
            <a:r>
              <a:rPr lang="en-GB" dirty="0" smtClean="0"/>
              <a:t>Single </a:t>
            </a:r>
            <a:r>
              <a:rPr lang="en-GB" dirty="0" smtClean="0"/>
              <a:t>batch, </a:t>
            </a:r>
            <a:r>
              <a:rPr lang="en-GB" dirty="0" smtClean="0"/>
              <a:t>50 </a:t>
            </a:r>
            <a:r>
              <a:rPr lang="en-GB" dirty="0" smtClean="0"/>
              <a:t>ns spaced LHC-type beam, </a:t>
            </a:r>
            <a:r>
              <a:rPr lang="en-GB" dirty="0" smtClean="0"/>
              <a:t>36 </a:t>
            </a:r>
            <a:r>
              <a:rPr lang="en-GB" dirty="0" smtClean="0"/>
              <a:t>bunches</a:t>
            </a:r>
          </a:p>
          <a:p>
            <a:pPr lvl="1"/>
            <a:r>
              <a:rPr lang="en-GB" dirty="0" smtClean="0"/>
              <a:t>I</a:t>
            </a:r>
            <a:r>
              <a:rPr lang="en-GB" dirty="0" smtClean="0"/>
              <a:t>ntensity</a:t>
            </a:r>
            <a:r>
              <a:rPr lang="en-GB" dirty="0"/>
              <a:t>:</a:t>
            </a:r>
            <a:r>
              <a:rPr lang="en-GB" dirty="0" smtClean="0"/>
              <a:t> 1.6-1.7</a:t>
            </a:r>
            <a:r>
              <a:rPr lang="en-GB" dirty="0" smtClean="0">
                <a:sym typeface="Symbol"/>
              </a:rPr>
              <a:t> </a:t>
            </a:r>
            <a:r>
              <a:rPr lang="en-GB" dirty="0" smtClean="0">
                <a:sym typeface="Symbol"/>
              </a:rPr>
              <a:t>10</a:t>
            </a:r>
            <a:r>
              <a:rPr lang="en-GB" baseline="30000" dirty="0" smtClean="0">
                <a:sym typeface="Symbol"/>
              </a:rPr>
              <a:t>11</a:t>
            </a:r>
            <a:r>
              <a:rPr lang="en-GB" dirty="0" smtClean="0">
                <a:sym typeface="Symbol"/>
              </a:rPr>
              <a:t> </a:t>
            </a:r>
            <a:r>
              <a:rPr lang="en-GB" dirty="0" smtClean="0">
                <a:sym typeface="Symbol"/>
              </a:rPr>
              <a:t>ppb</a:t>
            </a:r>
          </a:p>
          <a:p>
            <a:pPr lvl="1"/>
            <a:r>
              <a:rPr lang="en-GB" dirty="0" smtClean="0">
                <a:sym typeface="Symbol"/>
              </a:rPr>
              <a:t>Varying </a:t>
            </a:r>
            <a:r>
              <a:rPr lang="en-GB" dirty="0" smtClean="0">
                <a:sym typeface="Symbol"/>
              </a:rPr>
              <a:t>the </a:t>
            </a:r>
            <a:r>
              <a:rPr lang="en-GB" dirty="0" smtClean="0">
                <a:sym typeface="Symbol"/>
              </a:rPr>
              <a:t>PS rotation </a:t>
            </a:r>
            <a:r>
              <a:rPr lang="en-GB" dirty="0" smtClean="0">
                <a:sym typeface="Symbol"/>
              </a:rPr>
              <a:t>timings </a:t>
            </a: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  <a:sym typeface="Symbol"/>
              </a:rPr>
              <a:t>t</a:t>
            </a:r>
            <a:r>
              <a:rPr lang="en-GB" baseline="-25000" dirty="0" smtClean="0">
                <a:solidFill>
                  <a:schemeClr val="accent2">
                    <a:lumMod val="40000"/>
                    <a:lumOff val="60000"/>
                  </a:schemeClr>
                </a:solidFill>
                <a:sym typeface="Symbol"/>
              </a:rPr>
              <a:t>40 MHz</a:t>
            </a: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  <a:sym typeface="Symbol"/>
              </a:rPr>
              <a:t> and t</a:t>
            </a:r>
            <a:r>
              <a:rPr lang="en-GB" baseline="-25000" dirty="0" smtClean="0">
                <a:solidFill>
                  <a:schemeClr val="accent2">
                    <a:lumMod val="40000"/>
                    <a:lumOff val="60000"/>
                  </a:schemeClr>
                </a:solidFill>
                <a:sym typeface="Symbol"/>
              </a:rPr>
              <a:t>80 </a:t>
            </a:r>
            <a:r>
              <a:rPr lang="en-GB" baseline="-25000" dirty="0" smtClean="0">
                <a:solidFill>
                  <a:schemeClr val="accent2">
                    <a:lumMod val="40000"/>
                    <a:lumOff val="60000"/>
                  </a:schemeClr>
                </a:solidFill>
                <a:sym typeface="Symbol"/>
              </a:rPr>
              <a:t>MHz</a:t>
            </a:r>
          </a:p>
          <a:p>
            <a:pPr lvl="1"/>
            <a:r>
              <a:rPr lang="en-GB" dirty="0" smtClean="0">
                <a:sym typeface="Symbol"/>
              </a:rPr>
              <a:t>SPS voltage as usual</a:t>
            </a:r>
          </a:p>
          <a:p>
            <a:pPr lvl="1"/>
            <a:r>
              <a:rPr lang="en-GB" dirty="0" smtClean="0">
                <a:sym typeface="Symbol"/>
              </a:rPr>
              <a:t>SPS FB is shortened to 1260 </a:t>
            </a:r>
            <a:r>
              <a:rPr lang="en-GB" dirty="0" err="1" smtClean="0">
                <a:sym typeface="Symbol"/>
              </a:rPr>
              <a:t>ms</a:t>
            </a:r>
            <a:endParaRPr lang="en-GB" dirty="0" smtClean="0">
              <a:sym typeface="Symbol"/>
            </a:endParaRPr>
          </a:p>
          <a:p>
            <a:pPr lvl="1">
              <a:spcAft>
                <a:spcPts val="600"/>
              </a:spcAft>
            </a:pPr>
            <a:r>
              <a:rPr lang="en-GB" dirty="0" smtClean="0">
                <a:sym typeface="Symbol"/>
              </a:rPr>
              <a:t>SPS acceleration ramp only until at 30 </a:t>
            </a:r>
            <a:r>
              <a:rPr lang="en-GB" dirty="0" err="1" smtClean="0">
                <a:sym typeface="Symbol"/>
              </a:rPr>
              <a:t>GeV</a:t>
            </a:r>
            <a:endParaRPr lang="en-GB" dirty="0" smtClean="0">
              <a:sym typeface="Symbol"/>
            </a:endParaRPr>
          </a:p>
          <a:p>
            <a:pPr>
              <a:spcAft>
                <a:spcPts val="600"/>
              </a:spcAft>
            </a:pP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  <a:sym typeface="Symbol"/>
              </a:rPr>
              <a:t>Bunch </a:t>
            </a: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  <a:sym typeface="Symbol"/>
              </a:rPr>
              <a:t>length: </a:t>
            </a:r>
            <a:endParaRPr lang="en-GB" dirty="0" smtClean="0">
              <a:solidFill>
                <a:schemeClr val="accent2">
                  <a:lumMod val="40000"/>
                  <a:lumOff val="60000"/>
                </a:schemeClr>
              </a:solidFill>
              <a:sym typeface="Symbol"/>
            </a:endParaRPr>
          </a:p>
          <a:p>
            <a:pPr lvl="1">
              <a:spcAft>
                <a:spcPts val="600"/>
              </a:spcAft>
            </a:pPr>
            <a:r>
              <a:rPr lang="en-GB" dirty="0" smtClean="0">
                <a:sym typeface="Symbol"/>
              </a:rPr>
              <a:t>at PS ejection</a:t>
            </a:r>
            <a:endParaRPr lang="en-GB" dirty="0" smtClean="0">
              <a:sym typeface="Symbol"/>
            </a:endParaRPr>
          </a:p>
          <a:p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  <a:sym typeface="Symbol"/>
              </a:rPr>
              <a:t>Transmission:</a:t>
            </a:r>
            <a:r>
              <a:rPr lang="en-GB" dirty="0" smtClean="0">
                <a:sym typeface="Symbol"/>
              </a:rPr>
              <a:t> </a:t>
            </a:r>
            <a:endParaRPr lang="en-GB" dirty="0" smtClean="0">
              <a:sym typeface="Symbol"/>
            </a:endParaRPr>
          </a:p>
          <a:p>
            <a:pPr lvl="1"/>
            <a:r>
              <a:rPr lang="en-GB" dirty="0" smtClean="0">
                <a:sym typeface="Symbol"/>
              </a:rPr>
              <a:t>(intensity at 30 </a:t>
            </a:r>
            <a:r>
              <a:rPr lang="en-GB" dirty="0" err="1" smtClean="0">
                <a:sym typeface="Symbol"/>
              </a:rPr>
              <a:t>GeV</a:t>
            </a:r>
            <a:r>
              <a:rPr lang="en-GB" dirty="0" smtClean="0">
                <a:sym typeface="Symbol"/>
              </a:rPr>
              <a:t>) / (injected intensity)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Measurement conditions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31st May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7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0" y="3733800"/>
            <a:ext cx="5257800" cy="25466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</a:t>
            </a:r>
            <a:r>
              <a:rPr lang="en-GB" dirty="0" smtClean="0">
                <a:sym typeface="Symbol"/>
              </a:rPr>
              <a:t>40 MHz, 280 MHz cavities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19200"/>
            <a:ext cx="5334000" cy="249278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31st May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98115" y="1970400"/>
            <a:ext cx="6364759" cy="1464303"/>
            <a:chOff x="2041115" y="2288785"/>
            <a:chExt cx="6364759" cy="1464303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10" name="Oval 9"/>
            <p:cNvSpPr/>
            <p:nvPr/>
          </p:nvSpPr>
          <p:spPr>
            <a:xfrm>
              <a:off x="7120900" y="2288785"/>
              <a:ext cx="468000" cy="468000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7937874" y="2288785"/>
              <a:ext cx="468000" cy="468000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/>
            <p:cNvCxnSpPr>
              <a:stCxn id="10" idx="1"/>
              <a:endCxn id="14" idx="3"/>
            </p:cNvCxnSpPr>
            <p:nvPr/>
          </p:nvCxnSpPr>
          <p:spPr>
            <a:xfrm flipH="1">
              <a:off x="4267201" y="2357322"/>
              <a:ext cx="2922236" cy="669015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1" idx="3"/>
              <a:endCxn id="14" idx="3"/>
            </p:cNvCxnSpPr>
            <p:nvPr/>
          </p:nvCxnSpPr>
          <p:spPr>
            <a:xfrm flipH="1">
              <a:off x="4267201" y="2688248"/>
              <a:ext cx="3739210" cy="338089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>
              <a:off x="2041115" y="2299585"/>
              <a:ext cx="2226086" cy="1453503"/>
            </a:xfrm>
            <a:prstGeom prst="roundRect">
              <a:avLst/>
            </a:prstGeom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 smtClean="0">
                  <a:solidFill>
                    <a:schemeClr val="bg1"/>
                  </a:solidFill>
                </a:rPr>
                <a:t>Gain:</a:t>
              </a:r>
              <a:r>
                <a:rPr lang="en-GB" b="1" dirty="0" smtClean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en-GB" b="1" dirty="0" smtClean="0">
                  <a:solidFill>
                    <a:schemeClr val="bg1"/>
                  </a:solidFill>
                </a:rPr>
                <a:t>T</a:t>
              </a:r>
              <a:r>
                <a:rPr lang="en-GB" b="1" baseline="-25000" dirty="0" smtClean="0">
                  <a:solidFill>
                    <a:schemeClr val="bg1"/>
                  </a:solidFill>
                </a:rPr>
                <a:t>OP</a:t>
              </a:r>
              <a:r>
                <a:rPr lang="en-GB" b="1" dirty="0" smtClean="0">
                  <a:solidFill>
                    <a:schemeClr val="bg1"/>
                  </a:solidFill>
                </a:rPr>
                <a:t> = 96.2 %</a:t>
              </a:r>
            </a:p>
            <a:p>
              <a:pPr algn="ctr"/>
              <a:r>
                <a:rPr lang="en-GB" b="1" dirty="0" smtClean="0">
                  <a:solidFill>
                    <a:schemeClr val="bg1"/>
                  </a:solidFill>
                </a:rPr>
                <a:t>T</a:t>
              </a:r>
              <a:r>
                <a:rPr lang="en-GB" b="1" baseline="-25000" dirty="0" smtClean="0">
                  <a:solidFill>
                    <a:schemeClr val="bg1"/>
                  </a:solidFill>
                </a:rPr>
                <a:t>MAX</a:t>
              </a:r>
              <a:r>
                <a:rPr lang="en-GB" b="1" dirty="0" smtClean="0">
                  <a:solidFill>
                    <a:schemeClr val="bg1"/>
                  </a:solidFill>
                </a:rPr>
                <a:t> = 97.1 %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114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 in agreement with the previous MD &amp; simulations…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31st May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800" y="1219198"/>
            <a:ext cx="5364000" cy="2537062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800" y="3689485"/>
            <a:ext cx="5364000" cy="2537063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152400" y="1676400"/>
            <a:ext cx="2971800" cy="1600200"/>
          </a:xfrm>
          <a:prstGeom prst="cloudCallout">
            <a:avLst>
              <a:gd name="adj1" fmla="val 68783"/>
              <a:gd name="adj2" fmla="val 1810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dirty="0" smtClean="0"/>
              <a:t>Previous MD w/ 25 ns, different intensity, cycle, etc.</a:t>
            </a:r>
            <a:endParaRPr lang="en-GB" dirty="0"/>
          </a:p>
        </p:txBody>
      </p:sp>
      <p:sp>
        <p:nvSpPr>
          <p:cNvPr id="12" name="Cloud Callout 11"/>
          <p:cNvSpPr/>
          <p:nvPr/>
        </p:nvSpPr>
        <p:spPr>
          <a:xfrm>
            <a:off x="628492" y="4166249"/>
            <a:ext cx="2019615" cy="1328484"/>
          </a:xfrm>
          <a:prstGeom prst="cloudCallout">
            <a:avLst>
              <a:gd name="adj1" fmla="val 89065"/>
              <a:gd name="adj2" fmla="val -3902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dirty="0" smtClean="0"/>
              <a:t>Simulated T &amp; </a:t>
            </a:r>
            <a:r>
              <a:rPr lang="el-GR" dirty="0" smtClean="0">
                <a:latin typeface="Calibri"/>
                <a:cs typeface="Calibri"/>
              </a:rPr>
              <a:t>τ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5842732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FAIRLY REPRODUCIBLE!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63948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0" y="3743593"/>
            <a:ext cx="5257800" cy="2527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</a:t>
            </a:r>
            <a:r>
              <a:rPr lang="en-GB" dirty="0" smtClean="0">
                <a:sym typeface="Symbol"/>
              </a:rPr>
              <a:t>40 MHz, 380 MHz cavities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872" y="1219200"/>
            <a:ext cx="5319456" cy="249278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31st May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98115" y="1513200"/>
            <a:ext cx="5959885" cy="2677800"/>
            <a:chOff x="2041115" y="1831585"/>
            <a:chExt cx="5959885" cy="2677800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10" name="Oval 9"/>
            <p:cNvSpPr/>
            <p:nvPr/>
          </p:nvSpPr>
          <p:spPr>
            <a:xfrm>
              <a:off x="5902806" y="1831585"/>
              <a:ext cx="468000" cy="468000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7533000" y="2229229"/>
              <a:ext cx="468000" cy="468000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/>
            <p:cNvCxnSpPr>
              <a:stCxn id="10" idx="1"/>
              <a:endCxn id="14" idx="3"/>
            </p:cNvCxnSpPr>
            <p:nvPr/>
          </p:nvCxnSpPr>
          <p:spPr>
            <a:xfrm flipH="1">
              <a:off x="4267201" y="1900122"/>
              <a:ext cx="1704142" cy="1504363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1" idx="3"/>
              <a:endCxn id="14" idx="3"/>
            </p:cNvCxnSpPr>
            <p:nvPr/>
          </p:nvCxnSpPr>
          <p:spPr>
            <a:xfrm flipH="1">
              <a:off x="4267201" y="2628692"/>
              <a:ext cx="3334336" cy="775793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>
              <a:off x="2041115" y="2299585"/>
              <a:ext cx="2226086" cy="2209800"/>
            </a:xfrm>
            <a:prstGeom prst="roundRect">
              <a:avLst/>
            </a:prstGeom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 smtClean="0">
                  <a:solidFill>
                    <a:schemeClr val="bg1"/>
                  </a:solidFill>
                </a:rPr>
                <a:t>Gain:</a:t>
              </a:r>
              <a:r>
                <a:rPr lang="en-GB" b="1" dirty="0" smtClean="0">
                  <a:solidFill>
                    <a:schemeClr val="bg1"/>
                  </a:solidFill>
                </a:rPr>
                <a:t> </a:t>
              </a:r>
            </a:p>
            <a:p>
              <a:pPr algn="ctr">
                <a:spcAft>
                  <a:spcPts val="600"/>
                </a:spcAft>
              </a:pPr>
              <a:r>
                <a:rPr lang="en-GB" b="1" dirty="0" smtClean="0">
                  <a:solidFill>
                    <a:schemeClr val="bg1"/>
                  </a:solidFill>
                </a:rPr>
                <a:t>T</a:t>
              </a:r>
              <a:r>
                <a:rPr lang="en-GB" b="1" baseline="-25000" dirty="0" smtClean="0">
                  <a:solidFill>
                    <a:schemeClr val="bg1"/>
                  </a:solidFill>
                </a:rPr>
                <a:t>OP</a:t>
              </a:r>
              <a:r>
                <a:rPr lang="en-GB" b="1" dirty="0" smtClean="0">
                  <a:solidFill>
                    <a:schemeClr val="bg1"/>
                  </a:solidFill>
                </a:rPr>
                <a:t> = 95.4 % (1+2 </a:t>
              </a:r>
              <a:r>
                <a:rPr lang="en-GB" b="1" dirty="0" err="1" smtClean="0">
                  <a:solidFill>
                    <a:schemeClr val="bg1"/>
                  </a:solidFill>
                </a:rPr>
                <a:t>cav’s</a:t>
              </a:r>
              <a:r>
                <a:rPr lang="en-GB" b="1" dirty="0" smtClean="0">
                  <a:solidFill>
                    <a:schemeClr val="bg1"/>
                  </a:solidFill>
                </a:rPr>
                <a:t>)</a:t>
              </a:r>
            </a:p>
            <a:p>
              <a:pPr algn="ctr"/>
              <a:r>
                <a:rPr lang="en-GB" b="1" dirty="0" smtClean="0">
                  <a:solidFill>
                    <a:schemeClr val="bg1"/>
                  </a:solidFill>
                </a:rPr>
                <a:t>T</a:t>
              </a:r>
              <a:r>
                <a:rPr lang="en-GB" b="1" baseline="-25000" dirty="0" smtClean="0">
                  <a:solidFill>
                    <a:schemeClr val="bg1"/>
                  </a:solidFill>
                </a:rPr>
                <a:t>MAX</a:t>
              </a:r>
              <a:r>
                <a:rPr lang="en-GB" b="1" dirty="0" smtClean="0">
                  <a:solidFill>
                    <a:schemeClr val="bg1"/>
                  </a:solidFill>
                </a:rPr>
                <a:t> = 96.3 % (1+3 </a:t>
              </a:r>
              <a:r>
                <a:rPr lang="en-GB" b="1" dirty="0" err="1" smtClean="0">
                  <a:solidFill>
                    <a:schemeClr val="bg1"/>
                  </a:solidFill>
                </a:rPr>
                <a:t>cav’s</a:t>
              </a:r>
              <a:r>
                <a:rPr lang="en-GB" b="1" dirty="0" smtClean="0">
                  <a:solidFill>
                    <a:schemeClr val="bg1"/>
                  </a:solidFill>
                </a:rPr>
                <a:t>)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81000" y="4948170"/>
            <a:ext cx="3114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N.B. we used larger </a:t>
            </a:r>
            <a:r>
              <a:rPr lang="el-GR" sz="1600" b="1" dirty="0" smtClean="0">
                <a:latin typeface="Verdana"/>
                <a:ea typeface="Verdana"/>
                <a:cs typeface="Verdana"/>
              </a:rPr>
              <a:t>ε</a:t>
            </a:r>
            <a:r>
              <a:rPr lang="de-CH" sz="1600" b="1" baseline="-25000" dirty="0" err="1" smtClean="0">
                <a:latin typeface="Verdana"/>
                <a:ea typeface="Verdana"/>
                <a:cs typeface="Verdana"/>
              </a:rPr>
              <a:t>long</a:t>
            </a:r>
            <a:r>
              <a:rPr lang="de-CH" sz="1600" b="1" dirty="0" smtClean="0">
                <a:latin typeface="Verdana"/>
                <a:ea typeface="Verdana"/>
                <a:cs typeface="Verdana"/>
              </a:rPr>
              <a:t> </a:t>
            </a:r>
            <a:r>
              <a:rPr lang="de-CH" sz="1600" b="1" dirty="0" err="1" smtClean="0">
                <a:latin typeface="Verdana"/>
                <a:ea typeface="Verdana"/>
                <a:cs typeface="Verdana"/>
              </a:rPr>
              <a:t>than</a:t>
            </a:r>
            <a:r>
              <a:rPr lang="de-CH" sz="1600" b="1" dirty="0" smtClean="0">
                <a:latin typeface="Verdana"/>
                <a:ea typeface="Verdana"/>
                <a:cs typeface="Verdana"/>
              </a:rPr>
              <a:t> </a:t>
            </a:r>
            <a:r>
              <a:rPr lang="de-CH" sz="1600" b="1" dirty="0" smtClean="0">
                <a:ea typeface="Verdana"/>
                <a:cs typeface="Verdana"/>
              </a:rPr>
              <a:t>operational, also </a:t>
            </a:r>
            <a:r>
              <a:rPr lang="de-CH" sz="1600" b="1" dirty="0" err="1" smtClean="0">
                <a:ea typeface="Verdana"/>
                <a:cs typeface="Verdana"/>
              </a:rPr>
              <a:t>for</a:t>
            </a:r>
            <a:r>
              <a:rPr lang="de-CH" sz="1600" b="1" dirty="0" smtClean="0">
                <a:ea typeface="Verdana"/>
                <a:cs typeface="Verdana"/>
              </a:rPr>
              <a:t> </a:t>
            </a:r>
            <a:r>
              <a:rPr lang="de-CH" sz="1600" b="1" dirty="0" err="1" smtClean="0">
                <a:ea typeface="Verdana"/>
                <a:cs typeface="Verdana"/>
              </a:rPr>
              <a:t>measuring</a:t>
            </a:r>
            <a:r>
              <a:rPr lang="de-CH" sz="1600" b="1" dirty="0" smtClean="0">
                <a:ea typeface="Verdana"/>
                <a:cs typeface="Verdana"/>
              </a:rPr>
              <a:t> T</a:t>
            </a:r>
            <a:r>
              <a:rPr lang="de-CH" sz="1600" b="1" baseline="-25000" dirty="0" smtClean="0">
                <a:ea typeface="Verdana"/>
                <a:cs typeface="Verdana"/>
              </a:rPr>
              <a:t>OP</a:t>
            </a:r>
            <a:endParaRPr lang="de-CH" sz="1600" b="1" dirty="0" smtClean="0">
              <a:ea typeface="Verdana"/>
              <a:cs typeface="Verdana"/>
            </a:endParaRPr>
          </a:p>
          <a:p>
            <a:endParaRPr lang="de-CH" sz="1600" b="1" dirty="0">
              <a:ea typeface="Verdana"/>
              <a:cs typeface="Verdana"/>
            </a:endParaRPr>
          </a:p>
          <a:p>
            <a:r>
              <a:rPr lang="de-CH" sz="1600" b="1" dirty="0" smtClean="0">
                <a:latin typeface="Verdana"/>
                <a:ea typeface="Verdana"/>
                <a:cs typeface="Verdana"/>
                <a:sym typeface="Symbol"/>
              </a:rPr>
              <a:t> </a:t>
            </a:r>
            <a:r>
              <a:rPr lang="de-CH" sz="1600" b="1" dirty="0" smtClean="0">
                <a:latin typeface="Verdana"/>
                <a:ea typeface="Verdana"/>
                <a:cs typeface="Verdana"/>
              </a:rPr>
              <a:t>not a </a:t>
            </a:r>
            <a:r>
              <a:rPr lang="de-CH" sz="1600" b="1" dirty="0" err="1" smtClean="0">
                <a:latin typeface="Verdana"/>
                <a:ea typeface="Verdana"/>
                <a:cs typeface="Verdana"/>
              </a:rPr>
              <a:t>perfect</a:t>
            </a:r>
            <a:r>
              <a:rPr lang="de-CH" sz="1600" b="1" dirty="0" smtClean="0">
                <a:latin typeface="Verdana"/>
                <a:ea typeface="Verdana"/>
                <a:cs typeface="Verdana"/>
              </a:rPr>
              <a:t> </a:t>
            </a:r>
            <a:r>
              <a:rPr lang="de-CH" sz="1600" b="1" dirty="0" err="1" smtClean="0">
                <a:latin typeface="Verdana"/>
                <a:ea typeface="Verdana"/>
                <a:cs typeface="Verdana"/>
              </a:rPr>
              <a:t>reference</a:t>
            </a:r>
            <a:endParaRPr lang="de-CH" sz="1600" b="1" dirty="0" smtClean="0"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6458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198" y="1219200"/>
            <a:ext cx="4388402" cy="31165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</a:t>
            </a:r>
            <a:r>
              <a:rPr lang="en-GB" dirty="0" smtClean="0">
                <a:sym typeface="Symbol"/>
              </a:rPr>
              <a:t>40 MHz, 280 MHz cavities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4360599" cy="310277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31st May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09600" y="1524000"/>
            <a:ext cx="4495800" cy="4555944"/>
            <a:chOff x="741075" y="-46559"/>
            <a:chExt cx="4495800" cy="4555944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10" name="Oval 9"/>
            <p:cNvSpPr/>
            <p:nvPr/>
          </p:nvSpPr>
          <p:spPr>
            <a:xfrm>
              <a:off x="2482875" y="-46559"/>
              <a:ext cx="468000" cy="468000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1949475" y="486841"/>
              <a:ext cx="468000" cy="468000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/>
            <p:cNvCxnSpPr>
              <a:stCxn id="10" idx="5"/>
              <a:endCxn id="14" idx="0"/>
            </p:cNvCxnSpPr>
            <p:nvPr/>
          </p:nvCxnSpPr>
          <p:spPr>
            <a:xfrm>
              <a:off x="2882338" y="352904"/>
              <a:ext cx="106637" cy="2800937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1" idx="3"/>
              <a:endCxn id="14" idx="0"/>
            </p:cNvCxnSpPr>
            <p:nvPr/>
          </p:nvCxnSpPr>
          <p:spPr>
            <a:xfrm>
              <a:off x="2018012" y="886304"/>
              <a:ext cx="970963" cy="2267537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>
              <a:off x="741075" y="3153841"/>
              <a:ext cx="4495800" cy="1355544"/>
            </a:xfrm>
            <a:prstGeom prst="roundRect">
              <a:avLst/>
            </a:prstGeom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 smtClean="0">
                  <a:solidFill>
                    <a:schemeClr val="bg1"/>
                  </a:solidFill>
                </a:rPr>
                <a:t>Gain:</a:t>
              </a:r>
              <a:r>
                <a:rPr lang="en-GB" b="1" dirty="0" smtClean="0">
                  <a:solidFill>
                    <a:schemeClr val="bg1"/>
                  </a:solidFill>
                </a:rPr>
                <a:t> </a:t>
              </a:r>
            </a:p>
            <a:p>
              <a:pPr algn="ctr">
                <a:spcAft>
                  <a:spcPts val="600"/>
                </a:spcAft>
              </a:pPr>
              <a:r>
                <a:rPr lang="en-GB" b="1" dirty="0" smtClean="0">
                  <a:solidFill>
                    <a:schemeClr val="bg1"/>
                  </a:solidFill>
                </a:rPr>
                <a:t>T</a:t>
              </a:r>
              <a:r>
                <a:rPr lang="en-GB" b="1" baseline="-25000" dirty="0" smtClean="0">
                  <a:solidFill>
                    <a:schemeClr val="bg1"/>
                  </a:solidFill>
                </a:rPr>
                <a:t>OP</a:t>
              </a:r>
              <a:r>
                <a:rPr lang="en-GB" b="1" dirty="0" smtClean="0">
                  <a:solidFill>
                    <a:schemeClr val="bg1"/>
                  </a:solidFill>
                </a:rPr>
                <a:t> ≈ 94.8 % (1+2 </a:t>
              </a:r>
              <a:r>
                <a:rPr lang="en-GB" b="1" dirty="0" err="1" smtClean="0">
                  <a:solidFill>
                    <a:schemeClr val="bg1"/>
                  </a:solidFill>
                </a:rPr>
                <a:t>cav’s</a:t>
              </a:r>
              <a:r>
                <a:rPr lang="en-GB" b="1" dirty="0" smtClean="0">
                  <a:solidFill>
                    <a:schemeClr val="bg1"/>
                  </a:solidFill>
                </a:rPr>
                <a:t>)</a:t>
              </a:r>
            </a:p>
            <a:p>
              <a:pPr algn="ctr"/>
              <a:r>
                <a:rPr lang="en-GB" b="1" dirty="0" smtClean="0">
                  <a:solidFill>
                    <a:schemeClr val="bg1"/>
                  </a:solidFill>
                </a:rPr>
                <a:t>T</a:t>
              </a:r>
              <a:r>
                <a:rPr lang="en-GB" b="1" baseline="-25000" dirty="0" smtClean="0">
                  <a:solidFill>
                    <a:schemeClr val="bg1"/>
                  </a:solidFill>
                </a:rPr>
                <a:t>MAX</a:t>
              </a:r>
              <a:r>
                <a:rPr lang="en-GB" b="1" dirty="0" smtClean="0">
                  <a:solidFill>
                    <a:schemeClr val="bg1"/>
                  </a:solidFill>
                </a:rPr>
                <a:t> = 97.7 % (1+3 </a:t>
              </a:r>
              <a:r>
                <a:rPr lang="en-GB" b="1" dirty="0" err="1" smtClean="0">
                  <a:solidFill>
                    <a:schemeClr val="bg1"/>
                  </a:solidFill>
                </a:rPr>
                <a:t>cav’s</a:t>
              </a:r>
              <a:r>
                <a:rPr lang="en-GB" b="1" dirty="0" smtClean="0">
                  <a:solidFill>
                    <a:schemeClr val="bg1"/>
                  </a:solidFill>
                </a:rPr>
                <a:t>)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729240" y="4876800"/>
            <a:ext cx="29686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As predicted by </a:t>
            </a:r>
            <a:r>
              <a:rPr lang="en-GB" sz="1600" b="1" dirty="0" err="1" smtClean="0"/>
              <a:t>sim’s</a:t>
            </a:r>
            <a:r>
              <a:rPr lang="en-GB" sz="1600" b="1" dirty="0" smtClean="0"/>
              <a:t>…</a:t>
            </a:r>
          </a:p>
          <a:p>
            <a:endParaRPr lang="en-GB" sz="1600" b="1" dirty="0"/>
          </a:p>
          <a:p>
            <a:r>
              <a:rPr lang="en-GB" sz="1600" b="1" dirty="0"/>
              <a:t>N.B. we used larger </a:t>
            </a:r>
            <a:r>
              <a:rPr lang="el-GR" sz="1600" b="1" dirty="0">
                <a:ea typeface="Verdana"/>
                <a:cs typeface="Verdana"/>
              </a:rPr>
              <a:t>ε</a:t>
            </a:r>
            <a:r>
              <a:rPr lang="de-CH" sz="1600" b="1" baseline="-25000" dirty="0" err="1" smtClean="0">
                <a:ea typeface="Verdana"/>
                <a:cs typeface="Verdana"/>
              </a:rPr>
              <a:t>long</a:t>
            </a:r>
            <a:r>
              <a:rPr lang="de-CH" sz="1600" b="1" dirty="0" smtClean="0">
                <a:ea typeface="Verdana"/>
                <a:cs typeface="Verdana"/>
              </a:rPr>
              <a:t> </a:t>
            </a:r>
            <a:r>
              <a:rPr lang="de-CH" sz="1600" b="1" dirty="0" err="1" smtClean="0">
                <a:ea typeface="Verdana"/>
                <a:cs typeface="Verdana"/>
              </a:rPr>
              <a:t>than</a:t>
            </a:r>
            <a:r>
              <a:rPr lang="de-CH" sz="1600" b="1" dirty="0" smtClean="0">
                <a:ea typeface="Verdana"/>
                <a:cs typeface="Verdana"/>
              </a:rPr>
              <a:t> operational, but not </a:t>
            </a:r>
            <a:r>
              <a:rPr lang="de-CH" sz="1600" b="1" dirty="0" err="1" smtClean="0">
                <a:ea typeface="Verdana"/>
                <a:cs typeface="Verdana"/>
              </a:rPr>
              <a:t>for</a:t>
            </a:r>
            <a:r>
              <a:rPr lang="de-CH" sz="1600" b="1" dirty="0" smtClean="0">
                <a:ea typeface="Verdana"/>
                <a:cs typeface="Verdana"/>
              </a:rPr>
              <a:t> T</a:t>
            </a:r>
            <a:r>
              <a:rPr lang="de-CH" sz="1600" b="1" baseline="-25000" dirty="0" smtClean="0">
                <a:ea typeface="Verdana"/>
                <a:cs typeface="Verdana"/>
              </a:rPr>
              <a:t>OP</a:t>
            </a:r>
          </a:p>
        </p:txBody>
      </p:sp>
    </p:spTree>
    <p:extLst>
      <p:ext uri="{BB962C8B-B14F-4D97-AF65-F5344CB8AC3E}">
        <p14:creationId xmlns:p14="http://schemas.microsoft.com/office/powerpoint/2010/main" val="14762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Loss balance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571999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GB" dirty="0" smtClean="0"/>
              <a:t>Simulated:</a:t>
            </a:r>
          </a:p>
          <a:p>
            <a:pPr marL="504000" lvl="1"/>
            <a:r>
              <a:rPr lang="en-GB" sz="1700" dirty="0" smtClean="0"/>
              <a:t>L</a:t>
            </a:r>
            <a:r>
              <a:rPr lang="en-GB" sz="1700" baseline="-25000" dirty="0" smtClean="0"/>
              <a:t>OP</a:t>
            </a:r>
            <a:r>
              <a:rPr lang="en-GB" sz="1700" dirty="0" smtClean="0"/>
              <a:t> = </a:t>
            </a:r>
            <a:r>
              <a:rPr lang="en-GB" sz="17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4.4 %</a:t>
            </a:r>
          </a:p>
          <a:p>
            <a:pPr marL="504000" lvl="1"/>
            <a:r>
              <a:rPr lang="en-GB" sz="1700" dirty="0" smtClean="0"/>
              <a:t>L</a:t>
            </a:r>
            <a:r>
              <a:rPr lang="en-GB" sz="1700" baseline="-25000" dirty="0" smtClean="0"/>
              <a:t>MIN,1+2cav</a:t>
            </a:r>
            <a:r>
              <a:rPr lang="en-GB" sz="1700" dirty="0" smtClean="0"/>
              <a:t> = 3.5 %</a:t>
            </a:r>
          </a:p>
          <a:p>
            <a:pPr marL="504000" lvl="1"/>
            <a:r>
              <a:rPr lang="en-GB" sz="1700" dirty="0" smtClean="0"/>
              <a:t>L</a:t>
            </a:r>
            <a:r>
              <a:rPr lang="en-GB" sz="1700" baseline="-25000" dirty="0" smtClean="0"/>
              <a:t>MIN,1+3cav</a:t>
            </a:r>
            <a:r>
              <a:rPr lang="en-GB" sz="1700" dirty="0" smtClean="0"/>
              <a:t>= 2.1 %</a:t>
            </a:r>
          </a:p>
          <a:p>
            <a:pPr marL="504000" lvl="1"/>
            <a:r>
              <a:rPr lang="en-GB" sz="1700" dirty="0" smtClean="0"/>
              <a:t>L</a:t>
            </a:r>
            <a:r>
              <a:rPr lang="en-GB" sz="1700" baseline="-25000" dirty="0" smtClean="0"/>
              <a:t>MIN,2+2cav</a:t>
            </a:r>
            <a:r>
              <a:rPr lang="en-GB" sz="1700" dirty="0" smtClean="0"/>
              <a:t> = 1.9 %</a:t>
            </a:r>
          </a:p>
          <a:p>
            <a:pPr marL="504000" lvl="1">
              <a:spcAft>
                <a:spcPts val="1200"/>
              </a:spcAft>
            </a:pPr>
            <a:r>
              <a:rPr lang="en-GB" sz="1700" dirty="0" smtClean="0"/>
              <a:t>L</a:t>
            </a:r>
            <a:r>
              <a:rPr lang="en-GB" sz="1700" baseline="-25000" dirty="0" smtClean="0"/>
              <a:t>MIN,2+3cav</a:t>
            </a:r>
            <a:r>
              <a:rPr lang="en-GB" sz="1700" dirty="0" smtClean="0"/>
              <a:t> = </a:t>
            </a:r>
            <a:r>
              <a:rPr lang="en-GB" sz="17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1.3 %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en-GB" dirty="0" smtClean="0"/>
              <a:t>Measured:</a:t>
            </a:r>
          </a:p>
          <a:p>
            <a:pPr marL="504000" lvl="1"/>
            <a:r>
              <a:rPr lang="en-GB" sz="1700" dirty="0" smtClean="0"/>
              <a:t>1+2 cav.: 3.8 </a:t>
            </a:r>
            <a:r>
              <a:rPr lang="en-GB" sz="1700" dirty="0" smtClean="0">
                <a:sym typeface="Symbol"/>
              </a:rPr>
              <a:t> 2.9 </a:t>
            </a:r>
            <a:r>
              <a:rPr lang="en-GB" sz="1700" dirty="0" smtClean="0"/>
              <a:t>%</a:t>
            </a:r>
            <a:endParaRPr lang="en-GB" sz="1700" dirty="0"/>
          </a:p>
          <a:p>
            <a:pPr marL="504000" lvl="1"/>
            <a:r>
              <a:rPr lang="en-GB" sz="1700" dirty="0" smtClean="0"/>
              <a:t>1+3 cav.: 4.6(?) </a:t>
            </a:r>
            <a:r>
              <a:rPr lang="en-GB" sz="1700" dirty="0" smtClean="0">
                <a:sym typeface="Symbol"/>
              </a:rPr>
              <a:t> 3.7 %</a:t>
            </a:r>
            <a:endParaRPr lang="en-GB" sz="1700" dirty="0"/>
          </a:p>
          <a:p>
            <a:pPr marL="504000" lvl="1">
              <a:spcAft>
                <a:spcPts val="1200"/>
              </a:spcAft>
            </a:pPr>
            <a:r>
              <a:rPr lang="en-GB" sz="1700" dirty="0" smtClean="0"/>
              <a:t>2+2 cav.: </a:t>
            </a:r>
            <a:r>
              <a:rPr lang="en-GB" sz="17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5.2 </a:t>
            </a:r>
            <a:r>
              <a:rPr lang="en-GB" sz="1700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 2.3 %</a:t>
            </a:r>
            <a:endParaRPr lang="en-GB" sz="1700" dirty="0">
              <a:solidFill>
                <a:schemeClr val="accent2">
                  <a:lumMod val="60000"/>
                  <a:lumOff val="40000"/>
                </a:schemeClr>
              </a:solidFill>
              <a:sym typeface="Symbol"/>
            </a:endParaRPr>
          </a:p>
          <a:p>
            <a:pPr marL="103950"/>
            <a:r>
              <a:rPr lang="en-GB" sz="1900" dirty="0" smtClean="0">
                <a:sym typeface="Symbol"/>
              </a:rPr>
              <a:t>Optima in the predicted places </a:t>
            </a:r>
            <a:endParaRPr lang="en-GB" sz="1900" dirty="0">
              <a:sym typeface="Symbol"/>
            </a:endParaRPr>
          </a:p>
          <a:p>
            <a:pPr marL="103950"/>
            <a:r>
              <a:rPr lang="en-GB" sz="1900" dirty="0" smtClean="0">
                <a:sym typeface="Symbol"/>
              </a:rPr>
              <a:t>Optimum ‘corridor’ slope as expected, too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31st May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193286"/>
            <a:ext cx="5055114" cy="505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4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GB" dirty="0" smtClean="0"/>
              <a:t>We have now a set of systematic, reproducible measurements for different voltage options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The ‘2+2 cavity’ case shows </a:t>
            </a: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significant improvement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The ‘1+3 cavity’ case should be repeated for completeness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An additional measurement of the optimal timings with different voltages and one single reference point is also necessary to </a:t>
            </a: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correctly estimate the gain in the different cases</a:t>
            </a:r>
            <a:endParaRPr lang="en-GB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GB" dirty="0" smtClean="0"/>
              <a:t>We used larger </a:t>
            </a:r>
            <a:r>
              <a:rPr lang="en-GB" dirty="0" err="1" smtClean="0">
                <a:latin typeface="Verdana"/>
                <a:ea typeface="Verdana"/>
                <a:cs typeface="Verdana"/>
              </a:rPr>
              <a:t>ε</a:t>
            </a:r>
            <a:r>
              <a:rPr lang="en-GB" baseline="-25000" dirty="0" err="1" smtClean="0">
                <a:latin typeface="Verdana"/>
                <a:ea typeface="Verdana"/>
                <a:cs typeface="Verdana"/>
              </a:rPr>
              <a:t>long</a:t>
            </a:r>
            <a:r>
              <a:rPr lang="en-GB" dirty="0" smtClean="0">
                <a:latin typeface="Verdana"/>
                <a:ea typeface="Verdana"/>
                <a:cs typeface="Verdana"/>
              </a:rPr>
              <a:t> than usual for the measurements with spare cavities</a:t>
            </a:r>
          </a:p>
          <a:p>
            <a:pPr lvl="1">
              <a:spcAft>
                <a:spcPts val="600"/>
              </a:spcAft>
            </a:pPr>
            <a:r>
              <a:rPr lang="en-GB" dirty="0" smtClean="0">
                <a:latin typeface="Verdana"/>
                <a:ea typeface="Verdana"/>
                <a:cs typeface="Verdana"/>
              </a:rPr>
              <a:t>For 1+2 cavities, once we also tried the optimal timing when additional blow-up was applied in the PS; the transmission got slightly worse</a:t>
            </a:r>
          </a:p>
          <a:p>
            <a:pPr lvl="1">
              <a:spcAft>
                <a:spcPts val="600"/>
              </a:spcAft>
            </a:pPr>
            <a:r>
              <a:rPr lang="en-GB" dirty="0" smtClean="0">
                <a:latin typeface="Verdana"/>
                <a:ea typeface="Verdana"/>
                <a:cs typeface="Verdana"/>
              </a:rPr>
              <a:t>Need further studies on the </a:t>
            </a: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Verdana"/>
                <a:ea typeface="Verdana"/>
                <a:cs typeface="Verdana"/>
              </a:rPr>
              <a:t>emittance margin</a:t>
            </a:r>
          </a:p>
          <a:p>
            <a:pPr>
              <a:spcAft>
                <a:spcPts val="600"/>
              </a:spcAft>
            </a:pPr>
            <a:r>
              <a:rPr lang="en-GB" i="1" dirty="0" smtClean="0">
                <a:latin typeface="Verdana"/>
                <a:ea typeface="Verdana"/>
                <a:cs typeface="Verdana"/>
              </a:rPr>
              <a:t>Only 3 weeks left to complete our studies, to verify the above!</a:t>
            </a:r>
            <a:endParaRPr lang="en-GB" i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31st May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2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H">
      <a:dk1>
        <a:sysClr val="windowText" lastClr="000000"/>
      </a:dk1>
      <a:lt1>
        <a:sysClr val="window" lastClr="FFFFFF"/>
      </a:lt1>
      <a:dk2>
        <a:srgbClr val="2963AD"/>
      </a:dk2>
      <a:lt2>
        <a:srgbClr val="EEECE1"/>
      </a:lt2>
      <a:accent1>
        <a:srgbClr val="2963AD"/>
      </a:accent1>
      <a:accent2>
        <a:srgbClr val="000099"/>
      </a:accent2>
      <a:accent3>
        <a:srgbClr val="008080"/>
      </a:accent3>
      <a:accent4>
        <a:srgbClr val="00CC66"/>
      </a:accent4>
      <a:accent5>
        <a:srgbClr val="33CCCC"/>
      </a:accent5>
      <a:accent6>
        <a:srgbClr val="FF6600"/>
      </a:accent6>
      <a:hlink>
        <a:srgbClr val="0000FF"/>
      </a:hlink>
      <a:folHlink>
        <a:srgbClr val="800080"/>
      </a:folHlink>
    </a:clrScheme>
    <a:fontScheme name="TH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4979</TotalTime>
  <Words>481</Words>
  <Application>Microsoft Office PowerPoint</Application>
  <PresentationFormat>On-screen Show (4:3)</PresentationFormat>
  <Paragraphs>82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(Quick?) update on the PS-to-SPS transfer MDs</vt:lpstr>
      <vt:lpstr>Measurement conditions</vt:lpstr>
      <vt:lpstr>140 MHz, 280 MHz cavities</vt:lpstr>
      <vt:lpstr>… in agreement with the previous MD &amp; simulations…</vt:lpstr>
      <vt:lpstr>140 MHz, 380 MHz cavities</vt:lpstr>
      <vt:lpstr>240 MHz, 280 MHz cavities</vt:lpstr>
      <vt:lpstr>Loss balance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Helga Timko</dc:creator>
  <cp:lastModifiedBy>Helga Timko</cp:lastModifiedBy>
  <cp:revision>522</cp:revision>
  <dcterms:created xsi:type="dcterms:W3CDTF">2006-08-16T00:00:00Z</dcterms:created>
  <dcterms:modified xsi:type="dcterms:W3CDTF">2012-06-21T11:48:55Z</dcterms:modified>
</cp:coreProperties>
</file>