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A6868-47C5-4717-835D-3EE4D2973325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57DC3-308C-4364-9DAC-FF0838B44A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5920-B471-45C9-979E-DC29DAB97D73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B3ED-E8EE-41E1-928B-AB9DB443BA74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2E4C-3D37-4646-98CA-1636EABAF301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C44A-CE85-48AE-8609-CC9BD9D1855D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1E7A-1F25-48B1-B2F6-6E770DDD8B89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21C2-98C8-4BF9-95FF-65BBCBC52F53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AE57-4229-4E88-B3CA-9D2AD7794DA9}" type="datetime1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AF85-FA4F-48E6-A582-231C5DC797F9}" type="datetime1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B01F-8C7D-4D8D-BD0C-56EAB72E6C4C}" type="datetime1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FE1-5467-489B-8339-AF17521E693F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197C-6587-4A07-BA71-54AE9FF97CCE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360A-D1C7-42D4-A9FF-18F7605CCC9D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897C-CE2F-4329-BEE1-81E0AD3D6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527175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RF measurements during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floating MD in Week 46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15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of November 2012 </a:t>
            </a: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6324600" y="6488113"/>
            <a:ext cx="27790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LIU-SPS BD WG </a:t>
            </a:r>
            <a:r>
              <a:rPr lang="en-US" dirty="0" smtClean="0">
                <a:latin typeface="Calibri" pitchFamily="34" charset="0"/>
              </a:rPr>
              <a:t>13/12/2012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09600" y="43434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u="sng" dirty="0">
                <a:latin typeface="Arial" pitchFamily="34" charset="0"/>
                <a:cs typeface="Arial" pitchFamily="34" charset="0"/>
              </a:rPr>
              <a:t>Participants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Argyropoulos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H.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Bartosik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Bohl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J.F. Esteban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Muller,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Shaposhnikova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Timko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tint val="75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tint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BEC3C-C7EC-487A-A540-7E75C8E557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General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1430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762000" y="1219200"/>
            <a:ext cx="838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cs typeface="Arial" charset="0"/>
              </a:rPr>
              <a:t>MD title</a:t>
            </a:r>
            <a:r>
              <a:rPr lang="en-US" dirty="0">
                <a:cs typeface="Arial" charset="0"/>
              </a:rPr>
              <a:t>: </a:t>
            </a:r>
          </a:p>
          <a:p>
            <a:r>
              <a:rPr lang="en-US" dirty="0">
                <a:cs typeface="Arial" charset="0"/>
              </a:rPr>
              <a:t>       Longitudinal set up of the </a:t>
            </a:r>
            <a:r>
              <a:rPr lang="en-US" dirty="0" smtClean="0">
                <a:cs typeface="Arial" charset="0"/>
              </a:rPr>
              <a:t>25 </a:t>
            </a:r>
            <a:r>
              <a:rPr lang="en-US" dirty="0">
                <a:cs typeface="Arial" charset="0"/>
              </a:rPr>
              <a:t>ns LHC beam with </a:t>
            </a:r>
            <a:r>
              <a:rPr lang="en-US" b="1" dirty="0">
                <a:cs typeface="Arial" charset="0"/>
              </a:rPr>
              <a:t>Q20</a:t>
            </a:r>
            <a:r>
              <a:rPr lang="en-US" dirty="0">
                <a:cs typeface="Arial" charset="0"/>
              </a:rPr>
              <a:t> optics</a:t>
            </a:r>
          </a:p>
          <a:p>
            <a:endParaRPr lang="en-US" dirty="0">
              <a:cs typeface="Arial" charset="0"/>
            </a:endParaRPr>
          </a:p>
          <a:p>
            <a:r>
              <a:rPr lang="en-US" b="1" dirty="0">
                <a:cs typeface="Arial" charset="0"/>
              </a:rPr>
              <a:t>MD aim</a:t>
            </a:r>
            <a:r>
              <a:rPr lang="en-US" dirty="0">
                <a:cs typeface="Arial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Achieve beam stability and acceptable beam parameters at flat top</a:t>
            </a:r>
          </a:p>
          <a:p>
            <a:pPr lvl="1"/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for high intensities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Focused on the first batch: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this suffers more </a:t>
            </a:r>
            <a:r>
              <a:rPr lang="en-US" dirty="0" smtClean="0">
                <a:cs typeface="Arial" charset="0"/>
                <a:sym typeface="Wingdings" pitchFamily="2" charset="2"/>
              </a:rPr>
              <a:t> </a:t>
            </a:r>
            <a:r>
              <a:rPr lang="en-US" b="1" dirty="0" smtClean="0">
                <a:cs typeface="Arial" charset="0"/>
                <a:sym typeface="Wingdings" pitchFamily="2" charset="2"/>
              </a:rPr>
              <a:t>phase loop + bunch length</a:t>
            </a:r>
          </a:p>
          <a:p>
            <a:pPr lvl="1"/>
            <a:r>
              <a:rPr lang="en-US" b="1" dirty="0">
                <a:cs typeface="Arial" charset="0"/>
                <a:sym typeface="Wingdings" pitchFamily="2" charset="2"/>
              </a:rPr>
              <a:t> </a:t>
            </a:r>
            <a:r>
              <a:rPr lang="en-US" b="1" dirty="0" smtClean="0">
                <a:cs typeface="Arial" charset="0"/>
                <a:sym typeface="Wingdings" pitchFamily="2" charset="2"/>
              </a:rPr>
              <a:t>  decreasing along the flat bottom</a:t>
            </a:r>
            <a:r>
              <a:rPr lang="en-US" dirty="0" smtClean="0">
                <a:cs typeface="Arial" charset="0"/>
                <a:sym typeface="Wingdings" pitchFamily="2" charset="2"/>
              </a:rPr>
              <a:t>  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smaller bunch lengths (</a:t>
            </a:r>
            <a:r>
              <a:rPr lang="en-US" dirty="0" err="1" smtClean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emittances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)</a:t>
            </a:r>
            <a:endParaRPr lang="en-US" dirty="0" smtClean="0">
              <a:solidFill>
                <a:srgbClr val="C00000"/>
              </a:solidFill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r>
              <a:rPr lang="en-US" b="1" dirty="0">
                <a:cs typeface="Arial" charset="0"/>
              </a:rPr>
              <a:t>Beam conditions</a:t>
            </a:r>
            <a:r>
              <a:rPr lang="en-US" dirty="0">
                <a:cs typeface="Arial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Single batch of </a:t>
            </a:r>
            <a:r>
              <a:rPr lang="en-US" dirty="0" smtClean="0"/>
              <a:t>72 </a:t>
            </a:r>
            <a:r>
              <a:rPr lang="en-US" dirty="0"/>
              <a:t>bunches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Intensities at injection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dirty="0" smtClean="0"/>
              <a:t>~(1.6-1.7) x10</a:t>
            </a:r>
            <a:r>
              <a:rPr lang="en-US" baseline="30000" dirty="0" smtClean="0"/>
              <a:t>11</a:t>
            </a:r>
            <a:r>
              <a:rPr lang="en-US" dirty="0" smtClean="0"/>
              <a:t> p/b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~(1.31-1.4) x10</a:t>
            </a:r>
            <a:r>
              <a:rPr lang="en-US" baseline="30000" dirty="0" smtClean="0"/>
              <a:t>11</a:t>
            </a:r>
            <a:r>
              <a:rPr lang="en-US" dirty="0" smtClean="0">
                <a:sym typeface="Wingdings" pitchFamily="2" charset="2"/>
              </a:rPr>
              <a:t> at FT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Large incoming  longitudinal </a:t>
            </a:r>
            <a:r>
              <a:rPr lang="en-US" dirty="0" err="1" smtClean="0"/>
              <a:t>emittances</a:t>
            </a:r>
            <a:r>
              <a:rPr lang="en-US" dirty="0" smtClean="0"/>
              <a:t>  from the beginning (</a:t>
            </a:r>
            <a:r>
              <a:rPr lang="el-GR" dirty="0" smtClean="0"/>
              <a:t>τ</a:t>
            </a:r>
            <a:r>
              <a:rPr lang="en-US" baseline="-25000" dirty="0" err="1" smtClean="0"/>
              <a:t>avg</a:t>
            </a:r>
            <a:r>
              <a:rPr lang="en-US" dirty="0" smtClean="0"/>
              <a:t> ~ 4.2 ns)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Varying parameters @SPS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TWC 200 MHz voltage amplitude at FB (operation </a:t>
            </a:r>
            <a:r>
              <a:rPr lang="en-US" dirty="0"/>
              <a:t>always in double RF)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 Longitudinal emittance blow-up </a:t>
            </a:r>
            <a:r>
              <a:rPr lang="en-US" dirty="0" smtClean="0"/>
              <a:t>(amplitude and only at the very end)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71CBC-C434-4AE9-939E-3FDD046E46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Summary (of previous MD@5-11-2012)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62000" y="838200"/>
            <a:ext cx="8382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700" dirty="0">
                <a:cs typeface="Arial" charset="0"/>
              </a:rPr>
              <a:t> </a:t>
            </a:r>
            <a:r>
              <a:rPr lang="en-US" sz="1700" dirty="0">
                <a:solidFill>
                  <a:srgbClr val="C00000"/>
                </a:solidFill>
                <a:cs typeface="Arial" charset="0"/>
              </a:rPr>
              <a:t>Bad transmission</a:t>
            </a:r>
            <a:r>
              <a:rPr lang="en-US" sz="1700" dirty="0">
                <a:cs typeface="Arial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1700" dirty="0">
                <a:cs typeface="Arial" charset="0"/>
              </a:rPr>
              <a:t> ~85-89 % with </a:t>
            </a:r>
            <a:r>
              <a:rPr lang="en-US" sz="1700" dirty="0" smtClean="0">
                <a:cs typeface="Arial" charset="0"/>
              </a:rPr>
              <a:t>single batch</a:t>
            </a:r>
          </a:p>
          <a:p>
            <a:pPr lvl="1">
              <a:buFont typeface="Wingdings" pitchFamily="2" charset="2"/>
              <a:buChar char="§"/>
            </a:pPr>
            <a:r>
              <a:rPr lang="en-US" sz="1700" dirty="0" smtClean="0">
                <a:cs typeface="Arial" charset="0"/>
              </a:rPr>
              <a:t> ~90-92 % with 4 batches</a:t>
            </a:r>
          </a:p>
          <a:p>
            <a:pPr lvl="1"/>
            <a:endParaRPr lang="en-US" sz="1700" dirty="0" smtClean="0">
              <a:cs typeface="Arial" charset="0"/>
            </a:endParaRPr>
          </a:p>
          <a:p>
            <a:pPr lvl="1"/>
            <a:endParaRPr lang="en-US" sz="1700" dirty="0" smtClean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700" dirty="0" smtClean="0">
                <a:cs typeface="Arial" charset="0"/>
              </a:rPr>
              <a:t> </a:t>
            </a:r>
            <a:r>
              <a:rPr lang="en-US" sz="1700" dirty="0">
                <a:solidFill>
                  <a:srgbClr val="008000"/>
                </a:solidFill>
                <a:cs typeface="Arial" charset="0"/>
              </a:rPr>
              <a:t>Optimal </a:t>
            </a:r>
            <a:r>
              <a:rPr lang="en-US" sz="1700" dirty="0">
                <a:cs typeface="Arial" charset="0"/>
              </a:rPr>
              <a:t>machine conditions for N</a:t>
            </a:r>
            <a:r>
              <a:rPr lang="en-US" sz="1700" baseline="-25000" dirty="0">
                <a:cs typeface="Arial" charset="0"/>
              </a:rPr>
              <a:t>p</a:t>
            </a:r>
            <a:r>
              <a:rPr lang="en-US" sz="1700" dirty="0">
                <a:cs typeface="Arial" charset="0"/>
              </a:rPr>
              <a:t>~1.3x10</a:t>
            </a:r>
            <a:r>
              <a:rPr lang="en-US" sz="1700" baseline="30000" dirty="0">
                <a:cs typeface="Arial" charset="0"/>
              </a:rPr>
              <a:t>11</a:t>
            </a:r>
            <a:r>
              <a:rPr lang="en-US" sz="1700" dirty="0">
                <a:cs typeface="Arial" charset="0"/>
              </a:rPr>
              <a:t> p/b at FT</a:t>
            </a:r>
          </a:p>
          <a:p>
            <a:r>
              <a:rPr lang="en-US" sz="1700" dirty="0">
                <a:cs typeface="Arial" charset="0"/>
              </a:rPr>
              <a:t>    </a:t>
            </a:r>
            <a:r>
              <a:rPr lang="en-US" sz="1700" dirty="0">
                <a:solidFill>
                  <a:srgbClr val="C00000"/>
                </a:solidFill>
                <a:cs typeface="Arial" charset="0"/>
              </a:rPr>
              <a:t>Not yet for higher intensities</a:t>
            </a:r>
          </a:p>
          <a:p>
            <a:pPr>
              <a:buFont typeface="Wingdings" pitchFamily="2" charset="2"/>
              <a:buChar char="q"/>
            </a:pPr>
            <a:endParaRPr lang="en-US" sz="1700" dirty="0" smtClean="0">
              <a:solidFill>
                <a:srgbClr val="008000"/>
              </a:solidFill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endParaRPr lang="en-US" sz="1700" dirty="0">
              <a:solidFill>
                <a:srgbClr val="008000"/>
              </a:solidFill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700" dirty="0">
                <a:cs typeface="Arial" charset="0"/>
              </a:rPr>
              <a:t> </a:t>
            </a:r>
            <a:r>
              <a:rPr lang="en-US" sz="1700" b="1" dirty="0">
                <a:cs typeface="Arial" charset="0"/>
              </a:rPr>
              <a:t>Significant improvement with longer incoming bunches (</a:t>
            </a:r>
            <a:r>
              <a:rPr lang="el-GR" sz="1700" b="1" dirty="0">
                <a:cs typeface="Arial" charset="0"/>
              </a:rPr>
              <a:t>τ</a:t>
            </a:r>
            <a:r>
              <a:rPr lang="en-US" sz="1700" b="1" baseline="-25000" dirty="0" err="1">
                <a:cs typeface="Arial" charset="0"/>
              </a:rPr>
              <a:t>inj</a:t>
            </a:r>
            <a:r>
              <a:rPr lang="el-GR" sz="1700" b="1" dirty="0">
                <a:cs typeface="Arial" charset="0"/>
              </a:rPr>
              <a:t> ~</a:t>
            </a:r>
            <a:r>
              <a:rPr lang="en-US" sz="1700" b="1" dirty="0">
                <a:cs typeface="Arial" charset="0"/>
              </a:rPr>
              <a:t>4.2 ns)</a:t>
            </a:r>
          </a:p>
          <a:p>
            <a:r>
              <a:rPr lang="en-US" sz="1700" dirty="0">
                <a:cs typeface="Arial" charset="0"/>
              </a:rPr>
              <a:t>    as in the operational 50 ns beam. </a:t>
            </a:r>
            <a:r>
              <a:rPr lang="en-US" sz="1700" dirty="0">
                <a:cs typeface="Arial" charset="0"/>
                <a:sym typeface="Wingdings" pitchFamily="2" charset="2"/>
              </a:rPr>
              <a:t> </a:t>
            </a:r>
            <a:r>
              <a:rPr lang="en-US" sz="1700" dirty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more losses </a:t>
            </a:r>
            <a:r>
              <a:rPr lang="en-US" sz="1700" dirty="0">
                <a:cs typeface="Arial" charset="0"/>
                <a:sym typeface="Wingdings" pitchFamily="2" charset="2"/>
              </a:rPr>
              <a:t>(1-2% ?)</a:t>
            </a:r>
          </a:p>
          <a:p>
            <a:endParaRPr lang="en-US" sz="1700" dirty="0" smtClean="0">
              <a:solidFill>
                <a:srgbClr val="C00000"/>
              </a:solidFill>
              <a:cs typeface="Arial" charset="0"/>
              <a:sym typeface="Wingdings" pitchFamily="2" charset="2"/>
            </a:endParaRPr>
          </a:p>
          <a:p>
            <a:endParaRPr lang="en-US" sz="1700" dirty="0">
              <a:solidFill>
                <a:srgbClr val="C00000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1700" dirty="0">
                <a:cs typeface="Arial" charset="0"/>
                <a:sym typeface="Wingdings" pitchFamily="2" charset="2"/>
              </a:rPr>
              <a:t> It seams that for </a:t>
            </a:r>
            <a:r>
              <a:rPr lang="en-US" sz="1700" b="1" dirty="0">
                <a:cs typeface="Arial" charset="0"/>
                <a:sym typeface="Wingdings" pitchFamily="2" charset="2"/>
              </a:rPr>
              <a:t>smaller bunches </a:t>
            </a:r>
            <a:r>
              <a:rPr lang="en-US" sz="1700" dirty="0">
                <a:cs typeface="Arial" charset="0"/>
                <a:sym typeface="Wingdings" pitchFamily="2" charset="2"/>
              </a:rPr>
              <a:t>with </a:t>
            </a:r>
            <a:r>
              <a:rPr lang="en-US" sz="1700" b="1" dirty="0">
                <a:cs typeface="Arial" charset="0"/>
                <a:sym typeface="Wingdings" pitchFamily="2" charset="2"/>
              </a:rPr>
              <a:t>higher intensities BUP</a:t>
            </a:r>
            <a:r>
              <a:rPr lang="en-US" sz="1700" dirty="0">
                <a:cs typeface="Arial" charset="0"/>
                <a:sym typeface="Wingdings" pitchFamily="2" charset="2"/>
              </a:rPr>
              <a:t> is more </a:t>
            </a:r>
            <a:r>
              <a:rPr lang="en-US" sz="1700" b="1" dirty="0">
                <a:cs typeface="Arial" charset="0"/>
                <a:sym typeface="Wingdings" pitchFamily="2" charset="2"/>
              </a:rPr>
              <a:t>difficult</a:t>
            </a:r>
            <a:r>
              <a:rPr lang="en-US" sz="1700" dirty="0">
                <a:cs typeface="Arial" charset="0"/>
                <a:sym typeface="Wingdings" pitchFamily="2" charset="2"/>
              </a:rPr>
              <a:t> </a:t>
            </a:r>
          </a:p>
          <a:p>
            <a:r>
              <a:rPr lang="en-US" sz="1700" dirty="0">
                <a:cs typeface="Arial" charset="0"/>
                <a:sym typeface="Wingdings" pitchFamily="2" charset="2"/>
              </a:rPr>
              <a:t>    to optimize (observed also in the past)  more </a:t>
            </a:r>
            <a:r>
              <a:rPr lang="en-US" sz="1700" b="1" dirty="0">
                <a:cs typeface="Arial" charset="0"/>
                <a:sym typeface="Wingdings" pitchFamily="2" charset="2"/>
              </a:rPr>
              <a:t>induce voltage </a:t>
            </a:r>
            <a:r>
              <a:rPr lang="en-US" sz="1700" dirty="0">
                <a:cs typeface="Arial" charset="0"/>
                <a:sym typeface="Wingdings" pitchFamily="2" charset="2"/>
              </a:rPr>
              <a:t> effect on the </a:t>
            </a:r>
          </a:p>
          <a:p>
            <a:r>
              <a:rPr lang="en-US" sz="1700" b="1" dirty="0">
                <a:cs typeface="Arial" charset="0"/>
                <a:sym typeface="Wingdings" pitchFamily="2" charset="2"/>
              </a:rPr>
              <a:t>    shape </a:t>
            </a:r>
            <a:r>
              <a:rPr lang="en-US" sz="1700" dirty="0">
                <a:cs typeface="Arial" charset="0"/>
                <a:sym typeface="Wingdings" pitchFamily="2" charset="2"/>
              </a:rPr>
              <a:t>of the incoherent </a:t>
            </a:r>
            <a:r>
              <a:rPr lang="en-US" sz="1700" b="1" dirty="0">
                <a:cs typeface="Arial" charset="0"/>
                <a:sym typeface="Wingdings" pitchFamily="2" charset="2"/>
              </a:rPr>
              <a:t>synchrotron frequency spread </a:t>
            </a:r>
            <a:r>
              <a:rPr lang="en-US" sz="1700" dirty="0">
                <a:cs typeface="Arial" charset="0"/>
                <a:sym typeface="Wingdings" pitchFamily="2" charset="2"/>
              </a:rPr>
              <a:t>(?) </a:t>
            </a:r>
            <a:endParaRPr lang="en-US" sz="1700" dirty="0">
              <a:cs typeface="Arial" charset="0"/>
            </a:endParaRPr>
          </a:p>
          <a:p>
            <a:pPr lvl="1"/>
            <a:endParaRPr lang="en-US" sz="1700" dirty="0" smtClean="0">
              <a:cs typeface="Arial" charset="0"/>
            </a:endParaRPr>
          </a:p>
          <a:p>
            <a:pPr lvl="1"/>
            <a:endParaRPr lang="en-US" sz="1700" dirty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 Comparison with the MD@2012-10-03 before the low level set-up (</a:t>
            </a:r>
            <a:r>
              <a:rPr lang="en-US" sz="1600" dirty="0">
                <a:solidFill>
                  <a:srgbClr val="C00000"/>
                </a:solidFill>
              </a:rPr>
              <a:t>beam was unstable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   for </a:t>
            </a:r>
            <a:r>
              <a:rPr lang="en-US" sz="1600" dirty="0" err="1">
                <a:solidFill>
                  <a:srgbClr val="C00000"/>
                </a:solidFill>
                <a:cs typeface="Arial" charset="0"/>
              </a:rPr>
              <a:t>N</a:t>
            </a:r>
            <a:r>
              <a:rPr lang="en-US" sz="1600" baseline="-25000" dirty="0" err="1">
                <a:solidFill>
                  <a:srgbClr val="C00000"/>
                </a:solidFill>
                <a:cs typeface="Arial" charset="0"/>
              </a:rPr>
              <a:t>p</a:t>
            </a:r>
            <a:r>
              <a:rPr lang="en-US" sz="1600" dirty="0">
                <a:solidFill>
                  <a:srgbClr val="C00000"/>
                </a:solidFill>
                <a:cs typeface="Arial" charset="0"/>
              </a:rPr>
              <a:t>&gt;1.4x10</a:t>
            </a:r>
            <a:r>
              <a:rPr lang="en-US" sz="1600" baseline="30000" dirty="0">
                <a:solidFill>
                  <a:srgbClr val="C00000"/>
                </a:solidFill>
                <a:cs typeface="Arial" charset="0"/>
              </a:rPr>
              <a:t>11</a:t>
            </a:r>
            <a:r>
              <a:rPr lang="en-US" sz="1600" dirty="0">
                <a:solidFill>
                  <a:srgbClr val="C00000"/>
                </a:solidFill>
                <a:cs typeface="Arial" charset="0"/>
              </a:rPr>
              <a:t> p/b at injection</a:t>
            </a:r>
            <a:r>
              <a:rPr lang="en-US" sz="1600" dirty="0">
                <a:cs typeface="Arial" charset="0"/>
              </a:rPr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Smaller bunch lengths at injection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>
                <a:solidFill>
                  <a:srgbClr val="008000"/>
                </a:solidFill>
                <a:sym typeface="Wingdings" pitchFamily="2" charset="2"/>
              </a:rPr>
              <a:t>Similar at flat bottom after capture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b="1" dirty="0">
                <a:sym typeface="Wingdings" pitchFamily="2" charset="2"/>
              </a:rPr>
              <a:t>Beam was stable in the MD@2012-11-05</a:t>
            </a:r>
            <a:endParaRPr lang="en-US" sz="1700" b="1" dirty="0">
              <a:sym typeface="Wingdings" pitchFamily="2" charset="2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886200" y="990600"/>
            <a:ext cx="304800" cy="685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143000"/>
            <a:ext cx="359694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solidFill>
                  <a:srgbClr val="C00000"/>
                </a:solidFill>
              </a:rPr>
              <a:t>Even more losses this time ~ 15 – 19 %</a:t>
            </a:r>
            <a:endParaRPr lang="en-US" sz="1700" dirty="0">
              <a:solidFill>
                <a:srgbClr val="C0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791200" y="2133600"/>
            <a:ext cx="304800" cy="685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057400"/>
            <a:ext cx="2291397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smtClean="0"/>
              <a:t>Only high intensities </a:t>
            </a:r>
            <a:r>
              <a:rPr lang="en-US" sz="1700" dirty="0" smtClean="0">
                <a:sym typeface="Wingdings" pitchFamily="2" charset="2"/>
              </a:rPr>
              <a:t> </a:t>
            </a:r>
          </a:p>
          <a:p>
            <a:pPr algn="ctr"/>
            <a:r>
              <a:rPr lang="en-US" sz="1700" dirty="0" smtClean="0">
                <a:solidFill>
                  <a:srgbClr val="00B050"/>
                </a:solidFill>
                <a:sym typeface="Wingdings" pitchFamily="2" charset="2"/>
              </a:rPr>
              <a:t>optimized</a:t>
            </a:r>
            <a:r>
              <a:rPr lang="en-US" sz="17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1700" dirty="0" smtClean="0">
                <a:sym typeface="Wingdings" pitchFamily="2" charset="2"/>
              </a:rPr>
              <a:t>but still </a:t>
            </a:r>
          </a:p>
          <a:p>
            <a:pPr algn="ctr"/>
            <a:r>
              <a:rPr lang="en-US" sz="1700" dirty="0" smtClean="0">
                <a:solidFill>
                  <a:srgbClr val="C00000"/>
                </a:solidFill>
                <a:sym typeface="Wingdings" pitchFamily="2" charset="2"/>
              </a:rPr>
              <a:t>some time is needed</a:t>
            </a:r>
            <a:endParaRPr lang="en-US" sz="1700" dirty="0">
              <a:solidFill>
                <a:srgbClr val="C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934200" y="3200400"/>
            <a:ext cx="304800" cy="6096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303657"/>
            <a:ext cx="181492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smtClean="0"/>
              <a:t>Only long bunches</a:t>
            </a:r>
            <a:endParaRPr lang="en-US" sz="17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4191000"/>
            <a:ext cx="7467600" cy="99060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38200"/>
            <a:ext cx="786765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Previous observations (Q26)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6248400"/>
            <a:ext cx="2936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T. </a:t>
            </a:r>
            <a:r>
              <a:rPr lang="en-US" dirty="0" err="1" smtClean="0"/>
              <a:t>Bohl</a:t>
            </a:r>
            <a:r>
              <a:rPr lang="en-US" dirty="0" smtClean="0"/>
              <a:t>, LIU-SPSU 21/06/2012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2209800"/>
            <a:ext cx="1828800" cy="175432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Difference</a:t>
            </a:r>
            <a:r>
              <a:rPr lang="en-US" dirty="0"/>
              <a:t>: uniformity of CPS spill: </a:t>
            </a:r>
            <a:endParaRPr lang="en-US" dirty="0" smtClean="0"/>
          </a:p>
          <a:p>
            <a:r>
              <a:rPr lang="el-GR" dirty="0" smtClean="0"/>
              <a:t>λ</a:t>
            </a:r>
            <a:r>
              <a:rPr lang="en-US" baseline="-25000" dirty="0" smtClean="0"/>
              <a:t>pp</a:t>
            </a:r>
            <a:r>
              <a:rPr lang="en-US" dirty="0" smtClean="0"/>
              <a:t> </a:t>
            </a:r>
            <a:r>
              <a:rPr lang="en-US" dirty="0"/>
              <a:t>= 0:29 ns versus</a:t>
            </a:r>
          </a:p>
          <a:p>
            <a:r>
              <a:rPr lang="el-GR" dirty="0" smtClean="0"/>
              <a:t>λ</a:t>
            </a:r>
            <a:r>
              <a:rPr lang="en-US" baseline="-25000" dirty="0" smtClean="0"/>
              <a:t>pp</a:t>
            </a:r>
            <a:r>
              <a:rPr lang="en-US" dirty="0" smtClean="0"/>
              <a:t> </a:t>
            </a:r>
            <a:r>
              <a:rPr lang="en-US" dirty="0"/>
              <a:t>= 0:13 </a:t>
            </a:r>
            <a:r>
              <a:rPr lang="en-US" dirty="0" smtClean="0"/>
              <a:t>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562600" y="3581400"/>
            <a:ext cx="1752600" cy="1600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5144869"/>
            <a:ext cx="2050818" cy="64633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Almost same </a:t>
            </a:r>
            <a:r>
              <a:rPr lang="el-GR" dirty="0" smtClean="0"/>
              <a:t>τ</a:t>
            </a:r>
            <a:r>
              <a:rPr lang="en-US" baseline="-25000" dirty="0" err="1" smtClean="0"/>
              <a:t>avg</a:t>
            </a:r>
            <a:r>
              <a:rPr lang="en-US" baseline="-25000" dirty="0" smtClean="0"/>
              <a:t> </a:t>
            </a:r>
          </a:p>
          <a:p>
            <a:r>
              <a:rPr lang="en-US" dirty="0" smtClean="0"/>
              <a:t>but much lower </a:t>
            </a:r>
            <a:r>
              <a:rPr lang="el-GR" dirty="0" smtClean="0"/>
              <a:t>τ</a:t>
            </a:r>
            <a:r>
              <a:rPr lang="en-US" baseline="-25000" dirty="0" smtClean="0"/>
              <a:t>min</a:t>
            </a:r>
            <a:endParaRPr lang="en-US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048000" y="3352800"/>
            <a:ext cx="4267200" cy="1828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Controlled emittance BUP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85800" y="990600"/>
            <a:ext cx="8382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At that time we were also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sensitive at FB </a:t>
            </a:r>
            <a:r>
              <a:rPr lang="en-US" b="1" dirty="0" smtClean="0">
                <a:cs typeface="Arial" charset="0"/>
                <a:sym typeface="Wingdings" pitchFamily="2" charset="2"/>
              </a:rPr>
              <a:t> </a:t>
            </a:r>
            <a:r>
              <a:rPr lang="en-US" dirty="0" smtClean="0">
                <a:cs typeface="Arial" charset="0"/>
                <a:sym typeface="Wingdings" pitchFamily="2" charset="2"/>
              </a:rPr>
              <a:t>one of the motivations to </a:t>
            </a:r>
            <a:r>
              <a:rPr lang="en-US" b="1" dirty="0" smtClean="0">
                <a:cs typeface="Arial" charset="0"/>
                <a:sym typeface="Wingdings" pitchFamily="2" charset="2"/>
              </a:rPr>
              <a:t>go to Q20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cs typeface="Arial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Arial" charset="0"/>
                <a:sym typeface="Wingdings" pitchFamily="2" charset="2"/>
              </a:rPr>
              <a:t>Similar issues </a:t>
            </a:r>
            <a:r>
              <a:rPr lang="en-US" dirty="0" smtClean="0">
                <a:cs typeface="Arial" charset="0"/>
                <a:sym typeface="Wingdings" pitchFamily="2" charset="2"/>
              </a:rPr>
              <a:t>with the injected bunch lengths and their spread </a:t>
            </a:r>
            <a:r>
              <a:rPr lang="en-US" dirty="0" smtClean="0">
                <a:cs typeface="Arial" charset="0"/>
              </a:rPr>
              <a:t> inside the batch</a:t>
            </a:r>
          </a:p>
          <a:p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still present</a:t>
            </a:r>
          </a:p>
          <a:p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Why the incoming </a:t>
            </a:r>
            <a:r>
              <a:rPr lang="en-US" i="1" dirty="0" err="1" smtClean="0">
                <a:cs typeface="Arial" charset="0"/>
              </a:rPr>
              <a:t>emittances</a:t>
            </a:r>
            <a:r>
              <a:rPr lang="en-US" i="1" dirty="0" smtClean="0">
                <a:cs typeface="Arial" charset="0"/>
              </a:rPr>
              <a:t> are so important since we blow-up the beam in the </a:t>
            </a:r>
          </a:p>
          <a:p>
            <a:r>
              <a:rPr lang="en-US" i="1" dirty="0" smtClean="0">
                <a:cs typeface="Arial" charset="0"/>
              </a:rPr>
              <a:t>     SPS (form </a:t>
            </a:r>
            <a:r>
              <a:rPr lang="el-GR" i="1" dirty="0" smtClean="0">
                <a:cs typeface="Arial" charset="0"/>
              </a:rPr>
              <a:t>ε</a:t>
            </a:r>
            <a:r>
              <a:rPr lang="en-US" i="1" baseline="-25000" dirty="0" smtClean="0">
                <a:cs typeface="Arial" charset="0"/>
              </a:rPr>
              <a:t>l</a:t>
            </a:r>
            <a:r>
              <a:rPr lang="en-US" i="1" dirty="0" smtClean="0">
                <a:cs typeface="Arial" charset="0"/>
              </a:rPr>
              <a:t> ~ 0.35 </a:t>
            </a:r>
            <a:r>
              <a:rPr lang="en-US" i="1" dirty="0" err="1" smtClean="0">
                <a:cs typeface="Arial" charset="0"/>
              </a:rPr>
              <a:t>eVs</a:t>
            </a:r>
            <a:r>
              <a:rPr lang="en-US" i="1" dirty="0" smtClean="0">
                <a:cs typeface="Arial" charset="0"/>
              </a:rPr>
              <a:t> to ~ 0.6 </a:t>
            </a:r>
            <a:r>
              <a:rPr lang="en-US" i="1" dirty="0" err="1" smtClean="0">
                <a:cs typeface="Arial" charset="0"/>
              </a:rPr>
              <a:t>eVs</a:t>
            </a:r>
            <a:r>
              <a:rPr lang="en-US" i="1" dirty="0" smtClean="0">
                <a:cs typeface="Arial" charset="0"/>
              </a:rPr>
              <a:t>) ?? </a:t>
            </a:r>
          </a:p>
          <a:p>
            <a:r>
              <a:rPr lang="en-US" i="1" dirty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   Instability in the SPS is </a:t>
            </a:r>
          </a:p>
          <a:p>
            <a:r>
              <a:rPr lang="en-US" i="1" dirty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  not observed before the BUP:</a:t>
            </a:r>
          </a:p>
          <a:p>
            <a:endParaRPr lang="en-US" dirty="0" smtClean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 smtClean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 smtClean="0">
              <a:cs typeface="Arial" charset="0"/>
            </a:endParaRPr>
          </a:p>
          <a:p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cs typeface="Arial" charset="0"/>
              </a:rPr>
              <a:t> </a:t>
            </a:r>
            <a:r>
              <a:rPr lang="en-US" b="1" dirty="0" smtClean="0">
                <a:cs typeface="Arial" charset="0"/>
              </a:rPr>
              <a:t>Controlled emittance blow-up is difficult  to be optimized  for high intensities and </a:t>
            </a:r>
          </a:p>
          <a:p>
            <a:r>
              <a:rPr lang="en-US" b="1" dirty="0">
                <a:cs typeface="Arial" charset="0"/>
              </a:rPr>
              <a:t> </a:t>
            </a:r>
            <a:r>
              <a:rPr lang="en-US" b="1" dirty="0" smtClean="0">
                <a:cs typeface="Arial" charset="0"/>
              </a:rPr>
              <a:t>    when the spread in bunch lengths is big due to </a:t>
            </a:r>
            <a:r>
              <a:rPr lang="en-US" b="1" dirty="0" smtClean="0">
                <a:cs typeface="Arial" charset="0"/>
              </a:rPr>
              <a:t>the potential well distortion and </a:t>
            </a:r>
            <a:r>
              <a:rPr lang="en-US" b="1" dirty="0" smtClean="0">
                <a:cs typeface="Arial" charset="0"/>
              </a:rPr>
              <a:t>the </a:t>
            </a:r>
          </a:p>
          <a:p>
            <a:r>
              <a:rPr lang="en-US" b="1" dirty="0">
                <a:cs typeface="Arial" charset="0"/>
              </a:rPr>
              <a:t> </a:t>
            </a:r>
            <a:r>
              <a:rPr lang="en-US" b="1" dirty="0" smtClean="0">
                <a:cs typeface="Arial" charset="0"/>
              </a:rPr>
              <a:t>    large variation of  the incoherent synchrotron  frequency shifts  (~</a:t>
            </a:r>
            <a:r>
              <a:rPr lang="el-GR" b="1" dirty="0" smtClean="0">
                <a:cs typeface="Arial" charset="0"/>
              </a:rPr>
              <a:t>Ν</a:t>
            </a:r>
            <a:r>
              <a:rPr lang="en-US" b="1" dirty="0" smtClean="0">
                <a:cs typeface="Arial" charset="0"/>
              </a:rPr>
              <a:t>/</a:t>
            </a:r>
            <a:r>
              <a:rPr lang="el-GR" b="1" dirty="0" smtClean="0">
                <a:cs typeface="Arial" charset="0"/>
              </a:rPr>
              <a:t>τ</a:t>
            </a:r>
            <a:r>
              <a:rPr lang="el-GR" b="1" baseline="30000" dirty="0" smtClean="0">
                <a:cs typeface="Arial" charset="0"/>
              </a:rPr>
              <a:t>3</a:t>
            </a:r>
            <a:r>
              <a:rPr lang="el-GR" b="1" dirty="0" smtClean="0">
                <a:cs typeface="Arial" charset="0"/>
              </a:rPr>
              <a:t>)</a:t>
            </a:r>
            <a:r>
              <a:rPr lang="en-US" b="1" dirty="0" smtClean="0">
                <a:cs typeface="Arial" charset="0"/>
              </a:rPr>
              <a:t>(?)</a:t>
            </a:r>
            <a:r>
              <a:rPr lang="en-US" dirty="0" smtClean="0">
                <a:cs typeface="Arial" charset="0"/>
              </a:rPr>
              <a:t>. </a:t>
            </a:r>
          </a:p>
          <a:p>
            <a:endParaRPr lang="en-US" dirty="0"/>
          </a:p>
        </p:txBody>
      </p:sp>
      <p:pic>
        <p:nvPicPr>
          <p:cNvPr id="8194" name="Picture 2" descr="C:\MatlabFiles\MD_2012_11_15_analysis\analysis_plots\MD159_bl_evolu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694" y="2982159"/>
            <a:ext cx="2933706" cy="2199441"/>
          </a:xfrm>
          <a:prstGeom prst="rect">
            <a:avLst/>
          </a:prstGeom>
          <a:noFill/>
        </p:spPr>
      </p:pic>
      <p:pic>
        <p:nvPicPr>
          <p:cNvPr id="8195" name="Picture 3" descr="C:\MatlabFiles\MD_2012_11_15_analysis\analysis_plots\MD159_quadOs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105908"/>
            <a:ext cx="2671578" cy="1999492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Examples of this MD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C:\MatlabFiles\MD_2012_11_15_analysis\analysis_plots\Avg_BL_Inj_SB_Un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59422"/>
            <a:ext cx="3733808" cy="2799289"/>
          </a:xfrm>
          <a:prstGeom prst="rect">
            <a:avLst/>
          </a:prstGeom>
          <a:noFill/>
        </p:spPr>
      </p:pic>
      <p:pic>
        <p:nvPicPr>
          <p:cNvPr id="10" name="Picture 7" descr="C:\MatlabFiles\MD_2012_11_15_analysis\analysis_plots\Avg_BL_FT_SB_Un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256" y="4058711"/>
            <a:ext cx="3733808" cy="2799289"/>
          </a:xfrm>
          <a:prstGeom prst="rect">
            <a:avLst/>
          </a:prstGeom>
          <a:noFill/>
        </p:spPr>
      </p:pic>
      <p:pic>
        <p:nvPicPr>
          <p:cNvPr id="12" name="Picture 3" descr="C:\MatlabFiles\MD_2012_11_15_analysis\analysis_plots\Avg_BL_Inj_SB_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9256" y="1260647"/>
            <a:ext cx="3733808" cy="2799289"/>
          </a:xfrm>
          <a:prstGeom prst="rect">
            <a:avLst/>
          </a:prstGeom>
          <a:noFill/>
        </p:spPr>
      </p:pic>
      <p:pic>
        <p:nvPicPr>
          <p:cNvPr id="13" name="Picture 5" descr="C:\MatlabFiles\MD_2012_11_15_analysis\analysis_plots\Avg_BL_FT_SB_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192" y="4058711"/>
            <a:ext cx="3733808" cy="279928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29400" y="1066800"/>
            <a:ext cx="2402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Unstable</a:t>
            </a:r>
            <a:r>
              <a:rPr lang="en-US" dirty="0" smtClean="0"/>
              <a:t>: </a:t>
            </a:r>
            <a:r>
              <a:rPr lang="el-GR" dirty="0" smtClean="0"/>
              <a:t>Δτ</a:t>
            </a:r>
            <a:r>
              <a:rPr lang="en-US" baseline="-25000" dirty="0" smtClean="0"/>
              <a:t>max</a:t>
            </a:r>
            <a:r>
              <a:rPr lang="el-GR" dirty="0" smtClean="0"/>
              <a:t>≥0.15</a:t>
            </a:r>
            <a:r>
              <a:rPr lang="en-US" dirty="0" smtClean="0"/>
              <a:t> ns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91400" y="1600200"/>
            <a:ext cx="1752600" cy="2554545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 Same </a:t>
            </a:r>
            <a:r>
              <a:rPr lang="el-GR" sz="1600" b="1" dirty="0" smtClean="0"/>
              <a:t>τ</a:t>
            </a:r>
            <a:r>
              <a:rPr lang="en-US" sz="1600" b="1" baseline="-25000" dirty="0" err="1" smtClean="0"/>
              <a:t>avg</a:t>
            </a:r>
            <a:r>
              <a:rPr lang="en-US" sz="1600" b="1" dirty="0" smtClean="0"/>
              <a:t> </a:t>
            </a:r>
            <a:r>
              <a:rPr lang="en-US" sz="1600" dirty="0" smtClean="0"/>
              <a:t>but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smaller spread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</a:t>
            </a:r>
            <a:r>
              <a:rPr lang="en-US" sz="1600" dirty="0" smtClean="0"/>
              <a:t>in the stable case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(</a:t>
            </a:r>
            <a:r>
              <a:rPr lang="en-US" sz="1600" b="1" dirty="0" smtClean="0"/>
              <a:t>higher </a:t>
            </a:r>
            <a:r>
              <a:rPr lang="el-GR" sz="1600" b="1" dirty="0" smtClean="0"/>
              <a:t>τ</a:t>
            </a:r>
            <a:r>
              <a:rPr lang="en-US" sz="1600" b="1" baseline="-25000" dirty="0" smtClean="0"/>
              <a:t>min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average over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cases with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C00000"/>
                </a:solidFill>
              </a:rPr>
              <a:t>different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  conditions </a:t>
            </a:r>
            <a:r>
              <a:rPr lang="en-US" sz="1600" dirty="0" smtClean="0"/>
              <a:t>(RF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Voltage)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932427" y="838200"/>
            <a:ext cx="2907463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Average of all measurements</a:t>
            </a:r>
            <a:endParaRPr lang="en-US" baseline="-250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Examples of this MD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MatlabFiles\MD_2012_11_15_analysis\analysis_plots\Compar_MDs159-160_blInje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2" y="1239311"/>
            <a:ext cx="3733808" cy="2799289"/>
          </a:xfrm>
          <a:prstGeom prst="rect">
            <a:avLst/>
          </a:prstGeom>
          <a:noFill/>
        </p:spPr>
      </p:pic>
      <p:pic>
        <p:nvPicPr>
          <p:cNvPr id="9219" name="Picture 3" descr="C:\MatlabFiles\MD_2012_11_15_analysis\analysis_plots\Compar_MDs159-160_B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2" y="4038600"/>
            <a:ext cx="3733808" cy="2799289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953000" y="1606927"/>
            <a:ext cx="3352800" cy="4031873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1" dirty="0" smtClean="0"/>
              <a:t> Same </a:t>
            </a:r>
            <a:r>
              <a:rPr lang="el-GR" sz="1600" b="1" dirty="0" smtClean="0"/>
              <a:t>τ</a:t>
            </a:r>
            <a:r>
              <a:rPr lang="en-US" sz="1600" b="1" baseline="-25000" dirty="0" err="1" smtClean="0"/>
              <a:t>avg</a:t>
            </a:r>
            <a:r>
              <a:rPr lang="en-US" sz="1600" b="1" dirty="0" smtClean="0"/>
              <a:t> and even </a:t>
            </a:r>
            <a:r>
              <a:rPr lang="el-GR" sz="1600" b="1" dirty="0" smtClean="0"/>
              <a:t>τ</a:t>
            </a:r>
            <a:r>
              <a:rPr lang="en-US" sz="1600" b="1" baseline="-25000" dirty="0" smtClean="0"/>
              <a:t>min</a:t>
            </a:r>
            <a:r>
              <a:rPr lang="en-US" sz="1600" dirty="0"/>
              <a:t> </a:t>
            </a:r>
            <a:r>
              <a:rPr lang="en-US" sz="1600" dirty="0" smtClean="0"/>
              <a:t>at injection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    </a:t>
            </a:r>
            <a:r>
              <a:rPr lang="el-GR" sz="1600" dirty="0" smtClean="0">
                <a:solidFill>
                  <a:srgbClr val="00B050"/>
                </a:solidFill>
              </a:rPr>
              <a:t>τ</a:t>
            </a:r>
            <a:r>
              <a:rPr lang="en-US" sz="1600" baseline="-25000" dirty="0" err="1" smtClean="0">
                <a:solidFill>
                  <a:srgbClr val="00B050"/>
                </a:solidFill>
              </a:rPr>
              <a:t>avg</a:t>
            </a:r>
            <a:r>
              <a:rPr lang="en-US" sz="1600" dirty="0" smtClean="0">
                <a:solidFill>
                  <a:srgbClr val="00B050"/>
                </a:solidFill>
              </a:rPr>
              <a:t> = 4.27 ns  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C00000"/>
                </a:solidFill>
              </a:rPr>
              <a:t>τ</a:t>
            </a:r>
            <a:r>
              <a:rPr lang="en-US" sz="1600" baseline="-25000" dirty="0" err="1" smtClean="0">
                <a:solidFill>
                  <a:srgbClr val="C00000"/>
                </a:solidFill>
              </a:rPr>
              <a:t>avg</a:t>
            </a:r>
            <a:r>
              <a:rPr lang="en-US" sz="1600" dirty="0" smtClean="0">
                <a:solidFill>
                  <a:srgbClr val="C00000"/>
                </a:solidFill>
              </a:rPr>
              <a:t> = 4.26 ns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      </a:t>
            </a:r>
            <a:r>
              <a:rPr lang="el-GR" sz="1600" dirty="0" smtClean="0">
                <a:solidFill>
                  <a:srgbClr val="00B050"/>
                </a:solidFill>
              </a:rPr>
              <a:t>τ</a:t>
            </a:r>
            <a:r>
              <a:rPr lang="en-US" sz="1600" baseline="-25000" dirty="0" smtClean="0">
                <a:solidFill>
                  <a:srgbClr val="00B050"/>
                </a:solidFill>
              </a:rPr>
              <a:t>min</a:t>
            </a:r>
            <a:r>
              <a:rPr lang="en-US" sz="1600" dirty="0" smtClean="0">
                <a:solidFill>
                  <a:srgbClr val="00B050"/>
                </a:solidFill>
              </a:rPr>
              <a:t> = 4.04 ns </a:t>
            </a:r>
            <a:r>
              <a:rPr lang="en-US" sz="1600" dirty="0" smtClean="0"/>
              <a:t>-</a:t>
            </a:r>
            <a:r>
              <a:rPr lang="en-US" sz="1600" dirty="0" smtClean="0">
                <a:solidFill>
                  <a:srgbClr val="00B050"/>
                </a:solidFill>
              </a:rPr>
              <a:t>  </a:t>
            </a:r>
            <a:r>
              <a:rPr lang="el-GR" sz="1600" dirty="0" smtClean="0">
                <a:solidFill>
                  <a:srgbClr val="C00000"/>
                </a:solidFill>
              </a:rPr>
              <a:t>τ</a:t>
            </a:r>
            <a:r>
              <a:rPr lang="en-US" sz="1600" baseline="-25000" dirty="0" smtClean="0">
                <a:solidFill>
                  <a:srgbClr val="C00000"/>
                </a:solidFill>
              </a:rPr>
              <a:t>min</a:t>
            </a:r>
            <a:r>
              <a:rPr lang="en-US" sz="1600" dirty="0" smtClean="0">
                <a:solidFill>
                  <a:srgbClr val="C00000"/>
                </a:solidFill>
              </a:rPr>
              <a:t> = 4.07 ns</a:t>
            </a:r>
          </a:p>
          <a:p>
            <a:endParaRPr lang="en-US" sz="1600" dirty="0" smtClean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More bunches with lower bunch </a:t>
            </a:r>
          </a:p>
          <a:p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  length in the unstable case</a:t>
            </a:r>
          </a:p>
          <a:p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Small bunches </a:t>
            </a:r>
            <a:r>
              <a:rPr lang="en-US" sz="1600" b="1" dirty="0" smtClean="0"/>
              <a:t>at the end </a:t>
            </a:r>
            <a:r>
              <a:rPr lang="en-US" sz="1600" dirty="0" smtClean="0"/>
              <a:t>of the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b="1" dirty="0" smtClean="0"/>
              <a:t>batch</a:t>
            </a:r>
            <a:r>
              <a:rPr lang="en-US" sz="1600" dirty="0" smtClean="0"/>
              <a:t> are </a:t>
            </a:r>
            <a:r>
              <a:rPr lang="en-US" sz="1600" b="1" dirty="0" smtClean="0"/>
              <a:t>blown-up more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effectively </a:t>
            </a:r>
            <a:r>
              <a:rPr lang="en-US" sz="1600" dirty="0" smtClean="0"/>
              <a:t>due to the </a:t>
            </a:r>
            <a:r>
              <a:rPr lang="en-US" sz="1600" b="1" dirty="0" smtClean="0"/>
              <a:t>effect of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beam loading </a:t>
            </a:r>
            <a:r>
              <a:rPr lang="en-US" sz="1600" dirty="0" smtClean="0">
                <a:sym typeface="Wingdings" pitchFamily="2" charset="2"/>
              </a:rPr>
              <a:t>  </a:t>
            </a:r>
            <a:r>
              <a:rPr lang="en-US" sz="1600" dirty="0" smtClean="0">
                <a:solidFill>
                  <a:srgbClr val="00B050"/>
                </a:solidFill>
                <a:sym typeface="Wingdings" pitchFamily="2" charset="2"/>
              </a:rPr>
              <a:t>remain stable</a:t>
            </a:r>
          </a:p>
          <a:p>
            <a:endParaRPr lang="en-US" sz="1600" dirty="0">
              <a:solidFill>
                <a:srgbClr val="00B05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ym typeface="Wingdings" pitchFamily="2" charset="2"/>
              </a:rPr>
              <a:t> Bunches in the middle of the batch </a:t>
            </a:r>
          </a:p>
          <a:p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suffer more  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lower values of </a:t>
            </a:r>
          </a:p>
          <a:p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 bunch lengths for the unstable case </a:t>
            </a:r>
          </a:p>
          <a:p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  before the BUP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914400"/>
            <a:ext cx="3487173" cy="36933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Examples with the same conditions</a:t>
            </a:r>
            <a:endParaRPr lang="en-US" baseline="-25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-381000" y="-76200"/>
            <a:ext cx="998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Incoherent Synchrotron frequency shift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85800" y="990600"/>
            <a:ext cx="838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For typical bunch lengths before controlled emittance BUP and for 100 </a:t>
            </a:r>
            <a:r>
              <a:rPr lang="en-US" dirty="0" err="1" smtClean="0">
                <a:cs typeface="Arial" charset="0"/>
              </a:rPr>
              <a:t>ps</a:t>
            </a:r>
            <a:r>
              <a:rPr lang="en-US" dirty="0" smtClean="0">
                <a:cs typeface="Arial" charset="0"/>
              </a:rPr>
              <a:t> difference </a:t>
            </a:r>
          </a:p>
          <a:p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in the bunch length, </a:t>
            </a:r>
            <a:r>
              <a:rPr lang="el-GR" dirty="0" smtClean="0">
                <a:cs typeface="Arial" charset="0"/>
              </a:rPr>
              <a:t>ω</a:t>
            </a:r>
            <a:r>
              <a:rPr lang="en-US" baseline="-25000" dirty="0" smtClean="0">
                <a:cs typeface="Arial" charset="0"/>
              </a:rPr>
              <a:t>s</a:t>
            </a:r>
            <a:r>
              <a:rPr lang="en-US" dirty="0" smtClean="0">
                <a:cs typeface="Arial" charset="0"/>
              </a:rPr>
              <a:t>(0) can change by more than 3 % only by the potential well </a:t>
            </a:r>
          </a:p>
          <a:p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distortion.</a:t>
            </a:r>
          </a:p>
          <a:p>
            <a:endParaRPr lang="en-US" b="1" dirty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In the center of the batch the synchrotron frequency distribution (</a:t>
            </a:r>
            <a:r>
              <a:rPr lang="en-US" dirty="0" err="1" smtClean="0">
                <a:cs typeface="Arial" charset="0"/>
              </a:rPr>
              <a:t>fs</a:t>
            </a:r>
            <a:r>
              <a:rPr lang="en-US" dirty="0" smtClean="0">
                <a:cs typeface="Arial" charset="0"/>
              </a:rPr>
              <a:t>(J),  J: action)  is </a:t>
            </a:r>
          </a:p>
          <a:p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monotonic and with big slope </a:t>
            </a:r>
            <a:r>
              <a:rPr lang="en-US" dirty="0" smtClean="0">
                <a:cs typeface="Arial" charset="0"/>
                <a:sym typeface="Wingdings" pitchFamily="2" charset="2"/>
              </a:rPr>
              <a:t> the effect of the frequency shift is quite strong!</a:t>
            </a:r>
          </a:p>
          <a:p>
            <a:endParaRPr lang="en-US" b="1" dirty="0" smtClean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For smaller bunches the effect of the 800 MHz impedance is also </a:t>
            </a:r>
            <a:r>
              <a:rPr lang="en-US" dirty="0" smtClean="0">
                <a:cs typeface="Arial" charset="0"/>
              </a:rPr>
              <a:t>stronger  (beam </a:t>
            </a:r>
          </a:p>
          <a:p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</a:t>
            </a:r>
            <a:r>
              <a:rPr lang="en-US" dirty="0" smtClean="0">
                <a:cs typeface="Arial" charset="0"/>
              </a:rPr>
              <a:t>loading)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endParaRPr lang="en-US" b="1" dirty="0"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endParaRPr lang="en-US" b="1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This issue will be further investigated next year: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>
                <a:cs typeface="Arial" charset="0"/>
              </a:rPr>
              <a:t> systematic </a:t>
            </a:r>
            <a:r>
              <a:rPr lang="en-US" dirty="0" smtClean="0">
                <a:cs typeface="Arial" charset="0"/>
              </a:rPr>
              <a:t>analysis of all the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come-up eventually with specifications for the injected beam parameters</a:t>
            </a:r>
          </a:p>
          <a:p>
            <a:pPr lvl="1"/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for high intensities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97C-CE2F-4329-BEE1-81E0AD3D66F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1393</TotalTime>
  <Words>802</Words>
  <Application>Microsoft Office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General</vt:lpstr>
      <vt:lpstr>Slide 3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teoarg</dc:creator>
  <cp:lastModifiedBy>teoarg</cp:lastModifiedBy>
  <cp:revision>141</cp:revision>
  <dcterms:created xsi:type="dcterms:W3CDTF">2012-12-12T14:47:37Z</dcterms:created>
  <dcterms:modified xsi:type="dcterms:W3CDTF">2012-12-13T14:01:00Z</dcterms:modified>
</cp:coreProperties>
</file>