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58" r:id="rId5"/>
    <p:sldId id="262" r:id="rId6"/>
    <p:sldId id="257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B0775-3F96-46F4-825B-BB9735B1D77F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2FEE9-CB0A-471B-9D9E-0DD12D903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64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FEE9-CB0A-471B-9D9E-0DD12D9033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69A8-8CD3-48C6-9DBE-17409A62282C}" type="datetime1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5671-E00C-4510-8097-6B629919BDDF}" type="datetime1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6E5D-80B6-49FD-BE1D-5AF1244C14F5}" type="datetime1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8869-331E-4476-A888-D310AA024B3D}" type="datetime1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5B90-672B-44F7-9929-3D174D243EF8}" type="datetime1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227E-B120-4215-9037-693FD65253DA}" type="datetime1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B7ED-B855-4C6D-A147-62D0526C4F94}" type="datetime1">
              <a:rPr lang="en-US" smtClean="0"/>
              <a:pPr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7A33-BCC1-4AF2-BF79-436D28535D97}" type="datetime1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16BE-6258-4C65-86A8-6BE9CDE348B5}" type="datetime1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D11-AD24-43AE-AEA6-2DBAB245F842}" type="datetime1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C237-78DC-4510-B52B-7F7CC571CC31}" type="datetime1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1FCF-37C9-4BDB-A049-AD3EE88E8B59}" type="datetime1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MDs in 2013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E. </a:t>
            </a:r>
            <a:r>
              <a:rPr lang="en-US" sz="2400" dirty="0" err="1" smtClean="0"/>
              <a:t>Shaposhnikova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LIU- SPS-BD WG meeting</a:t>
            </a:r>
            <a:endParaRPr lang="en-US" sz="2400" dirty="0" smtClean="0"/>
          </a:p>
          <a:p>
            <a:r>
              <a:rPr lang="en-US" sz="2400" dirty="0" smtClean="0"/>
              <a:t>13.12.2012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2012 requests should be based</a:t>
            </a:r>
            <a:br>
              <a:rPr lang="en-US" sz="3600" dirty="0" smtClean="0"/>
            </a:br>
            <a:r>
              <a:rPr lang="en-US" sz="3600" dirty="0" smtClean="0"/>
              <a:t> on results of MDs in 2011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MDs in 2011 not yet completed, but only one dedicated period is left (W45, ions), probably one floating MD and some parallel MDs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Pending issues:</a:t>
            </a:r>
          </a:p>
          <a:p>
            <a:pPr lvl="1"/>
            <a:r>
              <a:rPr lang="en-US" dirty="0" smtClean="0"/>
              <a:t>limitations for </a:t>
            </a:r>
            <a:r>
              <a:rPr lang="en-US" dirty="0" smtClean="0">
                <a:solidFill>
                  <a:srgbClr val="7030A0"/>
                </a:solidFill>
              </a:rPr>
              <a:t>ultimate</a:t>
            </a:r>
            <a:r>
              <a:rPr lang="en-US" dirty="0" smtClean="0"/>
              <a:t> 50 ns and 25 ns beams in Q26</a:t>
            </a:r>
          </a:p>
          <a:p>
            <a:pPr lvl="2"/>
            <a:r>
              <a:rPr lang="en-US" dirty="0" smtClean="0"/>
              <a:t>involves a lot of time for optimization (tunes and </a:t>
            </a:r>
            <a:r>
              <a:rPr lang="en-US" dirty="0" err="1" smtClean="0"/>
              <a:t>chroma</a:t>
            </a:r>
            <a:r>
              <a:rPr lang="en-US" dirty="0" smtClean="0"/>
              <a:t> settings, voltage program, LLRF, controlled </a:t>
            </a:r>
            <a:r>
              <a:rPr lang="en-US" dirty="0" err="1" smtClean="0"/>
              <a:t>emittance</a:t>
            </a:r>
            <a:r>
              <a:rPr lang="en-US" dirty="0" smtClean="0"/>
              <a:t> blow-up)</a:t>
            </a:r>
          </a:p>
          <a:p>
            <a:pPr lvl="1"/>
            <a:r>
              <a:rPr lang="en-US" dirty="0" smtClean="0"/>
              <a:t>multi-bunch beams in Q20 optics:</a:t>
            </a:r>
          </a:p>
          <a:p>
            <a:pPr lvl="2"/>
            <a:r>
              <a:rPr lang="en-US" dirty="0" smtClean="0"/>
              <a:t>longitudinal stability limits with 800 MHz off  and </a:t>
            </a:r>
            <a:r>
              <a:rPr lang="en-US" dirty="0" smtClean="0">
                <a:solidFill>
                  <a:srgbClr val="7030A0"/>
                </a:solidFill>
              </a:rPr>
              <a:t>on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transverse damper </a:t>
            </a:r>
            <a:r>
              <a:rPr lang="en-US" dirty="0" smtClean="0"/>
              <a:t>set-up</a:t>
            </a:r>
          </a:p>
          <a:p>
            <a:pPr lvl="2"/>
            <a:r>
              <a:rPr lang="en-US" dirty="0" smtClean="0"/>
              <a:t>transverse </a:t>
            </a:r>
            <a:r>
              <a:rPr lang="en-US" dirty="0" err="1" smtClean="0"/>
              <a:t>emittance</a:t>
            </a:r>
            <a:r>
              <a:rPr lang="en-US" dirty="0" smtClean="0"/>
              <a:t> blow-up, </a:t>
            </a:r>
            <a:r>
              <a:rPr lang="en-US" dirty="0" smtClean="0">
                <a:solidFill>
                  <a:srgbClr val="7030A0"/>
                </a:solidFill>
              </a:rPr>
              <a:t>e-cloud</a:t>
            </a:r>
          </a:p>
          <a:p>
            <a:pPr lvl="1"/>
            <a:r>
              <a:rPr lang="en-US" dirty="0" smtClean="0"/>
              <a:t>PS-SPS transfer: </a:t>
            </a:r>
          </a:p>
          <a:p>
            <a:pPr lvl="2"/>
            <a:r>
              <a:rPr lang="en-US" dirty="0" smtClean="0"/>
              <a:t>SPS transmission as a function of PS parameter space  </a:t>
            </a:r>
            <a:endParaRPr lang="en-US" dirty="0" smtClean="0">
              <a:solidFill>
                <a:srgbClr val="00B0F0"/>
              </a:solidFill>
            </a:endParaRPr>
          </a:p>
          <a:p>
            <a:pPr lvl="2"/>
            <a:r>
              <a:rPr lang="en-US" dirty="0" smtClean="0"/>
              <a:t>requires </a:t>
            </a:r>
            <a:r>
              <a:rPr lang="en-US" dirty="0" err="1" smtClean="0">
                <a:solidFill>
                  <a:srgbClr val="7030A0"/>
                </a:solidFill>
              </a:rPr>
              <a:t>optimisation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in the SPS  (simulations started)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space charge limit </a:t>
            </a:r>
            <a:r>
              <a:rPr lang="en-US" dirty="0" smtClean="0"/>
              <a:t>(for HL-LHC scaling)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Some important questions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 we continue in 2012 MDs with two optics in parallel?</a:t>
            </a:r>
          </a:p>
          <a:p>
            <a:pPr lvl="1"/>
            <a:r>
              <a:rPr lang="en-US" dirty="0" smtClean="0"/>
              <a:t>need significantly more time and manpower</a:t>
            </a:r>
          </a:p>
          <a:p>
            <a:pPr lvl="1"/>
            <a:r>
              <a:rPr lang="en-US" dirty="0" smtClean="0"/>
              <a:t>but probably not ready yet to go for Q20</a:t>
            </a:r>
          </a:p>
          <a:p>
            <a:r>
              <a:rPr lang="en-US" dirty="0" smtClean="0"/>
              <a:t>Validation of e-cloud mitigation (coating)</a:t>
            </a:r>
          </a:p>
          <a:p>
            <a:pPr lvl="1"/>
            <a:r>
              <a:rPr lang="en-US" dirty="0" smtClean="0"/>
              <a:t>is e-cloud still a limitation? </a:t>
            </a:r>
          </a:p>
          <a:p>
            <a:pPr lvl="2"/>
            <a:r>
              <a:rPr lang="en-US" dirty="0" smtClean="0"/>
              <a:t>transverse </a:t>
            </a:r>
            <a:r>
              <a:rPr lang="en-US" dirty="0" err="1" smtClean="0"/>
              <a:t>emittance</a:t>
            </a:r>
            <a:r>
              <a:rPr lang="en-US" dirty="0" smtClean="0"/>
              <a:t> blow-up (50 ns </a:t>
            </a:r>
            <a:r>
              <a:rPr lang="en-US" dirty="0" err="1" smtClean="0"/>
              <a:t>vs</a:t>
            </a:r>
            <a:r>
              <a:rPr lang="en-US" dirty="0" smtClean="0"/>
              <a:t> 25 ns)</a:t>
            </a:r>
          </a:p>
          <a:p>
            <a:pPr lvl="2"/>
            <a:r>
              <a:rPr lang="en-US" dirty="0" smtClean="0"/>
              <a:t>losses (need careful setting-up)</a:t>
            </a:r>
          </a:p>
          <a:p>
            <a:pPr lvl="1"/>
            <a:r>
              <a:rPr lang="en-US" dirty="0" smtClean="0"/>
              <a:t>would it be a limitation in future (HL-LHC beam)?</a:t>
            </a:r>
          </a:p>
          <a:p>
            <a:pPr lvl="1"/>
            <a:r>
              <a:rPr lang="en-US" dirty="0" smtClean="0"/>
              <a:t>what can be achieved by scrubbing</a:t>
            </a:r>
          </a:p>
          <a:p>
            <a:pPr lvl="1"/>
            <a:r>
              <a:rPr lang="en-US" dirty="0" smtClean="0"/>
              <a:t>role of high bandwidth transverse feedback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+mn-lt"/>
              </a:rPr>
              <a:t>Proposed MD studies for 2012 (1/3)</a:t>
            </a:r>
            <a:endParaRPr lang="en-US" sz="32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re-establish low-loss nominal 25 ns beam  (careful OP and LLRF set-up</a:t>
            </a:r>
            <a:r>
              <a:rPr lang="en-US" sz="2400" dirty="0" smtClean="0"/>
              <a:t>)</a:t>
            </a:r>
            <a:endParaRPr lang="en-US" sz="1800" dirty="0" smtClean="0"/>
          </a:p>
          <a:p>
            <a:r>
              <a:rPr lang="en-US" sz="2400" dirty="0" smtClean="0"/>
              <a:t>scrubbing (reference measurements for e-cloud) – 3 days</a:t>
            </a:r>
            <a:r>
              <a:rPr lang="en-US" sz="2400" dirty="0" smtClean="0"/>
              <a:t>?</a:t>
            </a:r>
            <a:endParaRPr lang="en-US" sz="2000" dirty="0" smtClean="0"/>
          </a:p>
          <a:p>
            <a:r>
              <a:rPr lang="en-US" sz="2400" dirty="0" smtClean="0"/>
              <a:t>limitations with “above nominal” intensity beams</a:t>
            </a:r>
            <a:r>
              <a:rPr lang="en-US" sz="2400" dirty="0"/>
              <a:t>,</a:t>
            </a:r>
            <a:r>
              <a:rPr lang="en-US" sz="2400" dirty="0" smtClean="0"/>
              <a:t> increase of intensity in steps with time for </a:t>
            </a:r>
            <a:r>
              <a:rPr lang="en-US" sz="2400" dirty="0" err="1" smtClean="0"/>
              <a:t>optimisation</a:t>
            </a:r>
            <a:r>
              <a:rPr lang="en-US" sz="2400" dirty="0" smtClean="0"/>
              <a:t> (50 ns beam with 1.4E11 is operational) </a:t>
            </a:r>
          </a:p>
          <a:p>
            <a:pPr lvl="1"/>
            <a:r>
              <a:rPr lang="en-US" sz="2000" dirty="0" smtClean="0"/>
              <a:t>50 ns and then 25 ns beam</a:t>
            </a:r>
          </a:p>
          <a:p>
            <a:pPr lvl="1"/>
            <a:r>
              <a:rPr lang="en-US" sz="2000" dirty="0" smtClean="0"/>
              <a:t>each MD block, 24 hours  minimum</a:t>
            </a:r>
          </a:p>
          <a:p>
            <a:r>
              <a:rPr lang="en-US" sz="2400" dirty="0" smtClean="0"/>
              <a:t>e-cloud mitigation</a:t>
            </a:r>
          </a:p>
          <a:p>
            <a:pPr lvl="1"/>
            <a:r>
              <a:rPr lang="en-US" sz="2000" dirty="0" smtClean="0"/>
              <a:t>transverse </a:t>
            </a:r>
            <a:r>
              <a:rPr lang="en-US" sz="2000" dirty="0" err="1" smtClean="0"/>
              <a:t>emittance</a:t>
            </a:r>
            <a:r>
              <a:rPr lang="en-US" sz="2000" dirty="0" smtClean="0"/>
              <a:t> blow-up (systematic measurements during each MD with BI expert)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F69A5-33DB-4FC1-842D-3E5ADAFBEA1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+mn-lt"/>
              </a:rPr>
              <a:t>Proposed MD studies for 2012 (2/3)</a:t>
            </a:r>
            <a:endParaRPr lang="en-US" sz="32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impedance identification (transverse + HOM longitudinal)</a:t>
            </a:r>
          </a:p>
          <a:p>
            <a:pPr lvl="1"/>
            <a:r>
              <a:rPr lang="en-US" sz="1800" dirty="0" smtClean="0"/>
              <a:t>transverse – parallel MDs </a:t>
            </a:r>
          </a:p>
          <a:p>
            <a:pPr lvl="1"/>
            <a:r>
              <a:rPr lang="en-US" sz="1800" dirty="0" smtClean="0"/>
              <a:t>longitudinal </a:t>
            </a:r>
            <a:r>
              <a:rPr lang="en-US" sz="1800" smtClean="0"/>
              <a:t>- with </a:t>
            </a:r>
            <a:r>
              <a:rPr lang="en-US" sz="1800" dirty="0" smtClean="0"/>
              <a:t>50 ns and 25 ns beam of variable (low) intensity</a:t>
            </a:r>
          </a:p>
          <a:p>
            <a:r>
              <a:rPr lang="en-US" sz="2400" dirty="0" smtClean="0"/>
              <a:t>TMCI – single bunch - parallel MDs</a:t>
            </a:r>
          </a:p>
          <a:p>
            <a:pPr lvl="1"/>
            <a:r>
              <a:rPr lang="en-US" sz="1800" dirty="0" smtClean="0"/>
              <a:t>threshold in a double RF system</a:t>
            </a:r>
          </a:p>
          <a:p>
            <a:pPr lvl="1"/>
            <a:r>
              <a:rPr lang="en-US" sz="1800" dirty="0" smtClean="0"/>
              <a:t>multi-bunch stability</a:t>
            </a:r>
          </a:p>
          <a:p>
            <a:r>
              <a:rPr lang="en-US" sz="2400" dirty="0" smtClean="0"/>
              <a:t>double RF system </a:t>
            </a:r>
          </a:p>
          <a:p>
            <a:pPr lvl="1"/>
            <a:r>
              <a:rPr lang="en-US" sz="1800" dirty="0" smtClean="0"/>
              <a:t>stability  (for high intensity beams)</a:t>
            </a:r>
          </a:p>
          <a:p>
            <a:pPr lvl="1"/>
            <a:r>
              <a:rPr lang="en-US" sz="1800" dirty="0" smtClean="0"/>
              <a:t>controlled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 blow-up  </a:t>
            </a:r>
            <a:endParaRPr lang="en-US" sz="2200" dirty="0" smtClean="0"/>
          </a:p>
          <a:p>
            <a:r>
              <a:rPr lang="en-US" sz="2400" dirty="0" smtClean="0">
                <a:cs typeface="Times New Roman"/>
              </a:rPr>
              <a:t>working point </a:t>
            </a:r>
            <a:r>
              <a:rPr lang="en-US" sz="2400" dirty="0" err="1" smtClean="0">
                <a:cs typeface="Times New Roman"/>
              </a:rPr>
              <a:t>optimisation</a:t>
            </a:r>
            <a:r>
              <a:rPr lang="en-US" sz="2400" dirty="0" smtClean="0">
                <a:cs typeface="Times New Roman"/>
              </a:rPr>
              <a:t> (“space charge” limit)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F69A5-33DB-4FC1-842D-3E5ADAFBEA1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Proposed MD studies for 2012 (3/3):</a:t>
            </a:r>
            <a:br>
              <a:rPr lang="en-US" sz="3200" dirty="0" smtClean="0">
                <a:solidFill>
                  <a:srgbClr val="7030A0"/>
                </a:solidFill>
              </a:rPr>
            </a:br>
            <a:r>
              <a:rPr lang="en-US" sz="3200" dirty="0" smtClean="0"/>
              <a:t>low gamma transition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optics studies (tunes, chromaticity, orbit)</a:t>
            </a:r>
          </a:p>
          <a:p>
            <a:r>
              <a:rPr lang="en-US" sz="2400" dirty="0" smtClean="0"/>
              <a:t>transverse damper </a:t>
            </a:r>
          </a:p>
          <a:p>
            <a:r>
              <a:rPr lang="en-US" sz="2400" dirty="0" smtClean="0"/>
              <a:t>ultimate LHC beams  (long dedicated MDs)</a:t>
            </a:r>
          </a:p>
          <a:p>
            <a:r>
              <a:rPr lang="en-US" sz="2400" dirty="0" smtClean="0"/>
              <a:t>minimum longitudinal 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/bunch length at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/c sufficient for beam stability</a:t>
            </a:r>
          </a:p>
          <a:p>
            <a:r>
              <a:rPr lang="en-US" sz="2400" dirty="0" smtClean="0">
                <a:cs typeface="Times New Roman"/>
              </a:rPr>
              <a:t>different optics for fast cycles? </a:t>
            </a:r>
          </a:p>
          <a:p>
            <a:r>
              <a:rPr lang="en-US" sz="2400" dirty="0" smtClean="0">
                <a:cs typeface="Times New Roman"/>
              </a:rPr>
              <a:t>e-cloud stability</a:t>
            </a:r>
          </a:p>
          <a:p>
            <a:r>
              <a:rPr lang="en-US" sz="2400" dirty="0" smtClean="0">
                <a:cs typeface="Times New Roman"/>
              </a:rPr>
              <a:t>SPS-LHC beam transfer : any problems with lower </a:t>
            </a:r>
            <a:r>
              <a:rPr lang="en-US" sz="2400" dirty="0" err="1" smtClean="0">
                <a:cs typeface="Times New Roman"/>
              </a:rPr>
              <a:t>emittance</a:t>
            </a:r>
            <a:r>
              <a:rPr lang="en-US" sz="2400" dirty="0" smtClean="0">
                <a:cs typeface="Times New Roman"/>
              </a:rPr>
              <a:t> (IBS, stability) or longer bunches (losses)  </a:t>
            </a:r>
            <a:r>
              <a:rPr lang="en-US" sz="2400" dirty="0" smtClean="0"/>
              <a:t>in LHC itself?</a:t>
            </a:r>
            <a:endParaRPr lang="en-US" sz="2400" dirty="0" smtClean="0"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 for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Test scrubbing as e-cloud mitigation</a:t>
            </a:r>
          </a:p>
          <a:p>
            <a:r>
              <a:rPr lang="en-US" dirty="0" smtClean="0"/>
              <a:t>Q20 multi-bunch injected to LHC, tested for other cycles – different MD scheme (H.B.)?</a:t>
            </a:r>
          </a:p>
          <a:p>
            <a:r>
              <a:rPr lang="en-US" dirty="0" smtClean="0"/>
              <a:t>Push up intensity for 25 ns beam (Q20?) to see possible limitations – the way to go after LS1 (clear message from LHC experiments about role of pile-up)</a:t>
            </a:r>
          </a:p>
          <a:p>
            <a:r>
              <a:rPr lang="en-US" dirty="0" smtClean="0"/>
              <a:t>Double RF system  </a:t>
            </a:r>
          </a:p>
          <a:p>
            <a:pPr lvl="1"/>
            <a:r>
              <a:rPr lang="en-US" dirty="0" smtClean="0"/>
              <a:t>stability  </a:t>
            </a:r>
          </a:p>
          <a:p>
            <a:pPr lvl="1"/>
            <a:r>
              <a:rPr lang="en-US" dirty="0" smtClean="0"/>
              <a:t>controlled </a:t>
            </a:r>
            <a:r>
              <a:rPr lang="en-US" dirty="0" err="1" smtClean="0"/>
              <a:t>emittance</a:t>
            </a:r>
            <a:r>
              <a:rPr lang="en-US" dirty="0" smtClean="0"/>
              <a:t> blow-up  </a:t>
            </a:r>
            <a:endParaRPr lang="en-US" sz="4700" dirty="0" smtClean="0"/>
          </a:p>
          <a:p>
            <a:r>
              <a:rPr lang="en-US" dirty="0" smtClean="0"/>
              <a:t>Impedance identification (reference measurements &lt; LS1</a:t>
            </a:r>
            <a:r>
              <a:rPr lang="en-US" dirty="0" smtClean="0"/>
              <a:t>)</a:t>
            </a:r>
            <a:r>
              <a:rPr lang="en-US" sz="4100" dirty="0" smtClean="0">
                <a:solidFill>
                  <a:srgbClr val="FF0000"/>
                </a:solidFill>
              </a:rPr>
              <a:t> </a:t>
            </a:r>
            <a:endParaRPr lang="en-US" sz="4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4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Priorities for </a:t>
            </a:r>
            <a:r>
              <a:rPr lang="en-US" dirty="0" smtClean="0"/>
              <a:t>MDs in 2013</a:t>
            </a:r>
            <a:br>
              <a:rPr lang="en-US" dirty="0" smtClean="0"/>
            </a:br>
            <a:r>
              <a:rPr lang="en-US" sz="3600" dirty="0" smtClean="0"/>
              <a:t>(one</a:t>
            </a:r>
            <a:r>
              <a:rPr lang="en-US" sz="3600" dirty="0" smtClean="0"/>
              <a:t> month period)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Reference impedance measurements (</a:t>
            </a:r>
            <a:r>
              <a:rPr lang="en-US" dirty="0" err="1" smtClean="0"/>
              <a:t>quadrupole</a:t>
            </a:r>
            <a:r>
              <a:rPr lang="en-US" dirty="0" smtClean="0"/>
              <a:t> synchrotron frequency shift) in Q26 with single bunches of:</a:t>
            </a:r>
          </a:p>
          <a:p>
            <a:pPr lvl="1"/>
            <a:r>
              <a:rPr lang="en-US" dirty="0" smtClean="0"/>
              <a:t>variable, in range (1-15)x10</a:t>
            </a:r>
            <a:r>
              <a:rPr lang="en-US" baseline="30000" dirty="0" smtClean="0"/>
              <a:t>10 </a:t>
            </a:r>
            <a:r>
              <a:rPr lang="en-US" dirty="0" smtClean="0"/>
              <a:t>, intensity (relatively easy)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onstant small (0.25 </a:t>
            </a:r>
            <a:r>
              <a:rPr lang="en-US" dirty="0" err="1" smtClean="0"/>
              <a:t>eVs</a:t>
            </a:r>
            <a:r>
              <a:rPr lang="en-US" dirty="0" smtClean="0"/>
              <a:t>) longitudinal </a:t>
            </a:r>
            <a:r>
              <a:rPr lang="en-US" dirty="0" err="1" smtClean="0"/>
              <a:t>emittance</a:t>
            </a:r>
            <a:r>
              <a:rPr lang="en-US" dirty="0" smtClean="0"/>
              <a:t> (difficult)</a:t>
            </a:r>
            <a:endParaRPr lang="en-US" dirty="0" smtClean="0"/>
          </a:p>
          <a:p>
            <a:r>
              <a:rPr lang="en-US" dirty="0"/>
              <a:t>Impedance </a:t>
            </a:r>
            <a:r>
              <a:rPr lang="en-US" dirty="0" smtClean="0"/>
              <a:t>identification: long bunches with RF off in Q20 (very high intensity ~ 8x3x10</a:t>
            </a:r>
            <a:r>
              <a:rPr lang="en-US" baseline="30000" dirty="0" smtClean="0"/>
              <a:t>11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Single bunch stability in Q26 and Q20  (effect of bunch distribution due to the PS bunch rotation)</a:t>
            </a:r>
            <a:endParaRPr lang="en-US" dirty="0" smtClean="0"/>
          </a:p>
          <a:p>
            <a:r>
              <a:rPr lang="en-US" dirty="0" smtClean="0"/>
              <a:t>Single bunch stability in double </a:t>
            </a:r>
            <a:r>
              <a:rPr lang="en-US" dirty="0" smtClean="0"/>
              <a:t>RF system  </a:t>
            </a:r>
            <a:r>
              <a:rPr lang="en-US" dirty="0" smtClean="0"/>
              <a:t>(Q26&amp;Q20)</a:t>
            </a:r>
            <a:endParaRPr lang="en-US" dirty="0" smtClean="0"/>
          </a:p>
          <a:p>
            <a:pPr algn="ctr">
              <a:buNone/>
            </a:pPr>
            <a:r>
              <a:rPr lang="en-US" sz="4100" dirty="0" smtClean="0">
                <a:solidFill>
                  <a:srgbClr val="FF0000"/>
                </a:solidFill>
              </a:rPr>
              <a:t>Happy </a:t>
            </a:r>
            <a:r>
              <a:rPr lang="en-US" sz="4100" dirty="0">
                <a:solidFill>
                  <a:srgbClr val="FF0000"/>
                </a:solidFill>
              </a:rPr>
              <a:t>New Year!</a:t>
            </a:r>
          </a:p>
          <a:p>
            <a:pPr algn="ctr">
              <a:buNone/>
            </a:pPr>
            <a:endParaRPr lang="en-US" sz="41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4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617</Words>
  <Application>Microsoft Office PowerPoint</Application>
  <PresentationFormat>On-screen Show (4:3)</PresentationFormat>
  <Paragraphs>79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MDs in 2013</vt:lpstr>
      <vt:lpstr>The 2012 requests should be based  on results of MDs in 2011</vt:lpstr>
      <vt:lpstr>Some important questions</vt:lpstr>
      <vt:lpstr>Proposed MD studies for 2012 (1/3)</vt:lpstr>
      <vt:lpstr>Proposed MD studies for 2012 (2/3)</vt:lpstr>
      <vt:lpstr>Proposed MD studies for 2012 (3/3): low gamma transition  </vt:lpstr>
      <vt:lpstr>Priorities for 2012</vt:lpstr>
      <vt:lpstr>Priorities for MDs in 2013 (one month period)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MDs for 2011</dc:title>
  <dc:creator>Elena Chapochnikova</dc:creator>
  <cp:lastModifiedBy>Elena Chapochnikova</cp:lastModifiedBy>
  <cp:revision>40</cp:revision>
  <dcterms:created xsi:type="dcterms:W3CDTF">2010-12-15T13:10:07Z</dcterms:created>
  <dcterms:modified xsi:type="dcterms:W3CDTF">2012-12-13T13:46:16Z</dcterms:modified>
</cp:coreProperties>
</file>