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82" r:id="rId4"/>
    <p:sldId id="283" r:id="rId5"/>
    <p:sldId id="284" r:id="rId6"/>
    <p:sldId id="285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A06"/>
    <a:srgbClr val="FFCC00"/>
    <a:srgbClr val="DC143C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A243-E6BB-4EEA-96D1-1C97DAD2D575}" type="datetimeFigureOut">
              <a:rPr lang="en-GB" smtClean="0"/>
              <a:t>01/08/2012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DB602-6F08-4E86-BD0E-894F1F4A1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SPSU-BD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65921" cy="83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676400" y="1141828"/>
            <a:ext cx="7010400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</a:ln>
          <a:effectLst/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3200" b="1" kern="1200"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Emittance and intensity dependence </a:t>
            </a:r>
            <a:br>
              <a:rPr lang="en-GB" dirty="0" smtClean="0"/>
            </a:br>
            <a:r>
              <a:rPr lang="en-GB" dirty="0" smtClean="0"/>
              <a:t>of PS-to-SPS transfer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r>
              <a:rPr lang="de-CH" sz="2400" dirty="0" smtClean="0"/>
              <a:t>Helga </a:t>
            </a:r>
            <a:r>
              <a:rPr lang="de-CH" sz="2400" dirty="0" err="1" smtClean="0"/>
              <a:t>Timkó</a:t>
            </a:r>
            <a:endParaRPr lang="de-CH" sz="2400" dirty="0" smtClean="0"/>
          </a:p>
          <a:p>
            <a:r>
              <a:rPr lang="de-CH" sz="2000" dirty="0" smtClean="0"/>
              <a:t>BE-RF-BR</a:t>
            </a:r>
          </a:p>
          <a:p>
            <a:r>
              <a:rPr lang="de-CH" sz="2000" i="1" dirty="0" smtClean="0"/>
              <a:t>in </a:t>
            </a:r>
            <a:r>
              <a:rPr lang="de-CH" sz="2000" i="1" dirty="0" err="1" smtClean="0"/>
              <a:t>collaboration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with</a:t>
            </a:r>
            <a:endParaRPr lang="de-CH" sz="2000" i="1" dirty="0" smtClean="0"/>
          </a:p>
          <a:p>
            <a:r>
              <a:rPr lang="de-CH" sz="2000" dirty="0" smtClean="0"/>
              <a:t>Theodoros </a:t>
            </a:r>
            <a:r>
              <a:rPr lang="de-CH" sz="2000" dirty="0" err="1"/>
              <a:t>Argyropoulos</a:t>
            </a:r>
            <a:r>
              <a:rPr lang="de-CH" sz="2000" dirty="0"/>
              <a:t>, Thomas </a:t>
            </a:r>
            <a:r>
              <a:rPr lang="de-CH" sz="2000" dirty="0" smtClean="0"/>
              <a:t>Bohl</a:t>
            </a:r>
            <a:r>
              <a:rPr lang="de-CH" sz="2000" dirty="0"/>
              <a:t>, Heiko </a:t>
            </a:r>
            <a:r>
              <a:rPr lang="de-CH" sz="2000" dirty="0" err="1" smtClean="0"/>
              <a:t>Damerau</a:t>
            </a:r>
            <a:r>
              <a:rPr lang="de-CH" sz="2000" dirty="0" smtClean="0"/>
              <a:t>, </a:t>
            </a:r>
            <a:r>
              <a:rPr lang="de-CH" sz="2000" dirty="0"/>
              <a:t>Steven Hancock, Juan Esteban Müller, Elena </a:t>
            </a:r>
            <a:r>
              <a:rPr lang="de-CH" sz="2000" dirty="0" err="1" smtClean="0"/>
              <a:t>Shaposhnikova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578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14800"/>
            <a:ext cx="2859685" cy="187065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Dedicated cycle: </a:t>
            </a:r>
            <a:r>
              <a:rPr lang="en-GB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LHCMDION</a:t>
            </a:r>
            <a:endParaRPr lang="en-GB" sz="2100" dirty="0" smtClean="0"/>
          </a:p>
          <a:p>
            <a:pPr lvl="1"/>
            <a:r>
              <a:rPr lang="en-GB" dirty="0" smtClean="0"/>
              <a:t>Single batch, 50 ns spaced LHC-type beam, 36 bunches</a:t>
            </a:r>
          </a:p>
          <a:p>
            <a:pPr lvl="1"/>
            <a:r>
              <a:rPr lang="en-GB" dirty="0" smtClean="0"/>
              <a:t>Intensity</a:t>
            </a:r>
            <a:r>
              <a:rPr lang="en-GB" dirty="0"/>
              <a:t>:</a:t>
            </a:r>
            <a:r>
              <a:rPr lang="en-GB" dirty="0" smtClean="0"/>
              <a:t> ~1.6</a:t>
            </a:r>
            <a:r>
              <a:rPr lang="en-GB" dirty="0" smtClean="0">
                <a:sym typeface="Symbol"/>
              </a:rPr>
              <a:t> 10</a:t>
            </a:r>
            <a:r>
              <a:rPr lang="en-GB" baseline="30000" dirty="0" smtClean="0">
                <a:sym typeface="Symbol"/>
              </a:rPr>
              <a:t>11</a:t>
            </a:r>
            <a:r>
              <a:rPr lang="en-GB" dirty="0" smtClean="0">
                <a:sym typeface="Symbol"/>
              </a:rPr>
              <a:t> ppb, unless stated otherwise</a:t>
            </a:r>
          </a:p>
          <a:p>
            <a:pPr lvl="1"/>
            <a:r>
              <a:rPr lang="en-GB" dirty="0" smtClean="0">
                <a:sym typeface="Symbol"/>
              </a:rPr>
              <a:t>Varying the PS rotation timings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t</a:t>
            </a:r>
            <a:r>
              <a:rPr lang="en-GB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40 MHz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 and t</a:t>
            </a:r>
            <a:r>
              <a:rPr lang="en-GB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80 MHz</a:t>
            </a:r>
          </a:p>
          <a:p>
            <a:pPr lvl="1"/>
            <a:r>
              <a:rPr lang="en-GB" dirty="0" smtClean="0">
                <a:sym typeface="Symbol"/>
              </a:rPr>
              <a:t>SPS voltage as usual</a:t>
            </a:r>
          </a:p>
          <a:p>
            <a:pPr lvl="1"/>
            <a:r>
              <a:rPr lang="en-GB" dirty="0" smtClean="0">
                <a:sym typeface="Symbol"/>
              </a:rPr>
              <a:t>SPS FB is shortened to 1260 </a:t>
            </a:r>
            <a:r>
              <a:rPr lang="en-GB" dirty="0" err="1" smtClean="0">
                <a:sym typeface="Symbol"/>
              </a:rPr>
              <a:t>ms</a:t>
            </a:r>
            <a:endParaRPr lang="en-GB" dirty="0" smtClean="0">
              <a:sym typeface="Symbol"/>
            </a:endParaRP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Symbol"/>
              </a:rPr>
              <a:t>SPS acceleration ramp only until at 30 </a:t>
            </a:r>
            <a:r>
              <a:rPr lang="en-GB" dirty="0" err="1" smtClean="0">
                <a:sym typeface="Symbol"/>
              </a:rPr>
              <a:t>GeV</a:t>
            </a:r>
            <a:endParaRPr lang="en-GB" dirty="0" smtClean="0">
              <a:sym typeface="Symbol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Bunch length: 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Symbol"/>
              </a:rPr>
              <a:t>at PS ejection</a:t>
            </a:r>
          </a:p>
          <a:p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Transmission:</a:t>
            </a:r>
            <a:r>
              <a:rPr lang="en-GB" dirty="0" smtClean="0">
                <a:sym typeface="Symbol"/>
              </a:rPr>
              <a:t> </a:t>
            </a:r>
          </a:p>
          <a:p>
            <a:pPr lvl="1"/>
            <a:r>
              <a:rPr lang="en-GB" dirty="0" smtClean="0">
                <a:sym typeface="Symbol"/>
              </a:rPr>
              <a:t>(intensity at 30 </a:t>
            </a:r>
            <a:r>
              <a:rPr lang="en-GB" dirty="0" err="1" smtClean="0">
                <a:sym typeface="Symbol"/>
              </a:rPr>
              <a:t>GeV</a:t>
            </a:r>
            <a:r>
              <a:rPr lang="en-GB" dirty="0" smtClean="0">
                <a:sym typeface="Symbol"/>
              </a:rPr>
              <a:t>) / (injected intensity)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conditions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8" y="1219200"/>
            <a:ext cx="4388402" cy="3116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360599" cy="310277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600" y="1524000"/>
            <a:ext cx="4495800" cy="4555944"/>
            <a:chOff x="741075" y="-46559"/>
            <a:chExt cx="4495800" cy="455594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0" name="Oval 9"/>
            <p:cNvSpPr/>
            <p:nvPr/>
          </p:nvSpPr>
          <p:spPr>
            <a:xfrm>
              <a:off x="2482875" y="-46559"/>
              <a:ext cx="468000" cy="4680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949475" y="486841"/>
              <a:ext cx="468000" cy="4680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5"/>
              <a:endCxn id="14" idx="0"/>
            </p:cNvCxnSpPr>
            <p:nvPr/>
          </p:nvCxnSpPr>
          <p:spPr>
            <a:xfrm>
              <a:off x="2882338" y="352904"/>
              <a:ext cx="106637" cy="280093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3"/>
              <a:endCxn id="14" idx="0"/>
            </p:cNvCxnSpPr>
            <p:nvPr/>
          </p:nvCxnSpPr>
          <p:spPr>
            <a:xfrm>
              <a:off x="2018012" y="886304"/>
              <a:ext cx="970963" cy="226753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741075" y="3153841"/>
              <a:ext cx="4495800" cy="1355544"/>
            </a:xfrm>
            <a:prstGeom prst="roundRect">
              <a:avLst/>
            </a:prstGeom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Gain: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spcAft>
                  <a:spcPts val="600"/>
                </a:spcAft>
              </a:pPr>
              <a:r>
                <a:rPr lang="en-GB" b="1" dirty="0" smtClean="0">
                  <a:solidFill>
                    <a:schemeClr val="bg1"/>
                  </a:solidFill>
                </a:rPr>
                <a:t>T</a:t>
              </a:r>
              <a:r>
                <a:rPr lang="en-GB" b="1" baseline="-25000" dirty="0" smtClean="0">
                  <a:solidFill>
                    <a:schemeClr val="bg1"/>
                  </a:solidFill>
                </a:rPr>
                <a:t>OP</a:t>
              </a:r>
              <a:r>
                <a:rPr lang="en-GB" b="1" dirty="0" smtClean="0">
                  <a:solidFill>
                    <a:schemeClr val="bg1"/>
                  </a:solidFill>
                </a:rPr>
                <a:t> ≈ 94.8 % (1+2 </a:t>
              </a:r>
              <a:r>
                <a:rPr lang="en-GB" b="1" dirty="0" err="1" smtClean="0">
                  <a:solidFill>
                    <a:schemeClr val="bg1"/>
                  </a:solidFill>
                </a:rPr>
                <a:t>cav’s</a:t>
              </a:r>
              <a:r>
                <a:rPr lang="en-GB" b="1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T</a:t>
              </a:r>
              <a:r>
                <a:rPr lang="en-GB" b="1" baseline="-25000" dirty="0" smtClean="0">
                  <a:solidFill>
                    <a:schemeClr val="bg1"/>
                  </a:solidFill>
                </a:rPr>
                <a:t>MAX</a:t>
              </a:r>
              <a:r>
                <a:rPr lang="en-GB" b="1" dirty="0" smtClean="0">
                  <a:solidFill>
                    <a:schemeClr val="bg1"/>
                  </a:solidFill>
                </a:rPr>
                <a:t> = 97.7 % (2+2 </a:t>
              </a:r>
              <a:r>
                <a:rPr lang="en-GB" b="1" dirty="0" err="1" smtClean="0">
                  <a:solidFill>
                    <a:schemeClr val="bg1"/>
                  </a:solidFill>
                </a:rPr>
                <a:t>cav’s</a:t>
              </a:r>
              <a:r>
                <a:rPr lang="en-GB" b="1" dirty="0" smtClean="0">
                  <a:solidFill>
                    <a:schemeClr val="bg1"/>
                  </a:solidFill>
                </a:rPr>
                <a:t>)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29240" y="4876800"/>
            <a:ext cx="296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err="1" smtClean="0"/>
              <a:t>Highest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loss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reduction</a:t>
            </a:r>
            <a:r>
              <a:rPr lang="de-CH" sz="1600" b="1" dirty="0" smtClean="0"/>
              <a:t> was </a:t>
            </a:r>
            <a:r>
              <a:rPr lang="de-CH" sz="1600" b="1" dirty="0" err="1" smtClean="0"/>
              <a:t>achieved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when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switching</a:t>
            </a:r>
            <a:r>
              <a:rPr lang="de-CH" sz="1600" b="1" dirty="0" smtClean="0"/>
              <a:t> on </a:t>
            </a:r>
            <a:r>
              <a:rPr lang="de-CH" sz="1600" b="1" dirty="0" err="1" smtClean="0"/>
              <a:t>the</a:t>
            </a:r>
            <a:r>
              <a:rPr lang="de-CH" sz="1600" b="1" dirty="0" smtClean="0"/>
              <a:t> spare 40 MHz </a:t>
            </a:r>
            <a:r>
              <a:rPr lang="de-CH" sz="1600" b="1" dirty="0" err="1" smtClean="0"/>
              <a:t>cavity</a:t>
            </a:r>
            <a:endParaRPr lang="de-CH" sz="1600" b="1" baseline="-25000" dirty="0" smtClean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76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we not see an improvement earlier?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Reproducing last year’s MD results: optimising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r>
              <a:rPr lang="en-GB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80MHz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based on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</a:rPr>
              <a:t>τ</a:t>
            </a:r>
            <a:r>
              <a:rPr lang="en-GB" dirty="0" smtClean="0">
                <a:latin typeface="Verdana"/>
                <a:ea typeface="Verdana"/>
                <a:cs typeface="Verdana"/>
              </a:rPr>
              <a:t> doesn’t help; need to optimise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</a:rPr>
              <a:t>t</a:t>
            </a:r>
            <a:r>
              <a:rPr lang="en-GB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</a:rPr>
              <a:t>40MHz</a:t>
            </a:r>
            <a:r>
              <a:rPr lang="en-GB" dirty="0" smtClean="0">
                <a:latin typeface="Verdana"/>
                <a:ea typeface="Verdana"/>
                <a:cs typeface="Verdana"/>
              </a:rPr>
              <a:t> as well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8109585" cy="38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settings: 2+2 cavities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Even with an emittance increased by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50 %</a:t>
            </a:r>
            <a:r>
              <a:rPr lang="en-GB" dirty="0" smtClean="0"/>
              <a:t>, we can achieve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similar transmission </a:t>
            </a:r>
            <a:r>
              <a:rPr lang="en-GB" dirty="0" smtClean="0"/>
              <a:t>to currently operational settings!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362200"/>
            <a:ext cx="8109583" cy="38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Intensity 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About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~ 15 % </a:t>
            </a:r>
            <a:r>
              <a:rPr lang="en-GB" dirty="0" smtClean="0"/>
              <a:t>intensity margin for the same transmission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80071"/>
            <a:ext cx="7239000" cy="410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376000" y="2556000"/>
            <a:ext cx="1295400" cy="228600"/>
          </a:xfrm>
          <a:prstGeom prst="roundRect">
            <a:avLst/>
          </a:prstGeom>
          <a:solidFill>
            <a:srgbClr val="D7FA06">
              <a:alpha val="3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334000" y="2895600"/>
            <a:ext cx="1295400" cy="228600"/>
          </a:xfrm>
          <a:prstGeom prst="roundRect">
            <a:avLst/>
          </a:prstGeom>
          <a:solidFill>
            <a:srgbClr val="D7FA06">
              <a:alpha val="3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334000" y="5562600"/>
            <a:ext cx="1295400" cy="228600"/>
          </a:xfrm>
          <a:prstGeom prst="roundRect">
            <a:avLst/>
          </a:prstGeom>
          <a:solidFill>
            <a:srgbClr val="D7FA06">
              <a:alpha val="3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352893" y="5832000"/>
            <a:ext cx="1295400" cy="228600"/>
          </a:xfrm>
          <a:prstGeom prst="roundRect">
            <a:avLst/>
          </a:prstGeom>
          <a:solidFill>
            <a:srgbClr val="D7FA06">
              <a:alpha val="3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066800" y="5562600"/>
            <a:ext cx="914400" cy="228600"/>
          </a:xfrm>
          <a:prstGeom prst="roundRect">
            <a:avLst/>
          </a:prstGeom>
          <a:solidFill>
            <a:srgbClr val="D7FA06">
              <a:alpha val="3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1066800" y="5832000"/>
            <a:ext cx="914400" cy="228600"/>
          </a:xfrm>
          <a:prstGeom prst="roundRect">
            <a:avLst/>
          </a:prstGeom>
          <a:solidFill>
            <a:srgbClr val="D7FA06">
              <a:alpha val="3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376000" y="5257800"/>
            <a:ext cx="1295400" cy="228600"/>
          </a:xfrm>
          <a:prstGeom prst="roundRect">
            <a:avLst/>
          </a:prstGeom>
          <a:solidFill>
            <a:srgbClr val="D7FA06">
              <a:alpha val="3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We have performed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 MDs </a:t>
            </a:r>
            <a:r>
              <a:rPr lang="en-GB" dirty="0" smtClean="0"/>
              <a:t>with a dedicated cycle, 1 batch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Results are reproducible and consistent with simulations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Preferred settings: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V</a:t>
            </a:r>
            <a:r>
              <a:rPr lang="en-GB" baseline="-25000" dirty="0" smtClean="0"/>
              <a:t>40MHz</a:t>
            </a:r>
            <a:r>
              <a:rPr lang="en-GB" dirty="0" smtClean="0"/>
              <a:t> = 600 kV, V</a:t>
            </a:r>
            <a:r>
              <a:rPr lang="en-GB" baseline="-25000" dirty="0" smtClean="0"/>
              <a:t>80MHz</a:t>
            </a:r>
            <a:r>
              <a:rPr lang="en-GB" dirty="0" smtClean="0"/>
              <a:t> = 600 kV, t</a:t>
            </a:r>
            <a:r>
              <a:rPr lang="en-GB" baseline="-25000" dirty="0" smtClean="0"/>
              <a:t>40MHz</a:t>
            </a:r>
            <a:r>
              <a:rPr lang="en-GB" dirty="0" smtClean="0"/>
              <a:t> = 130 </a:t>
            </a:r>
            <a:r>
              <a:rPr lang="en-GB" dirty="0" err="1" smtClean="0">
                <a:latin typeface="Verdana"/>
                <a:ea typeface="Verdana"/>
                <a:cs typeface="Verdana"/>
              </a:rPr>
              <a:t>μs</a:t>
            </a:r>
            <a:r>
              <a:rPr lang="en-GB" dirty="0" smtClean="0">
                <a:latin typeface="Verdana"/>
                <a:ea typeface="Verdana"/>
                <a:cs typeface="Verdana"/>
              </a:rPr>
              <a:t>, t</a:t>
            </a:r>
            <a:r>
              <a:rPr lang="en-GB" baseline="-25000" dirty="0" smtClean="0">
                <a:latin typeface="Verdana"/>
                <a:ea typeface="Verdana"/>
                <a:cs typeface="Verdana"/>
              </a:rPr>
              <a:t>80MHz</a:t>
            </a:r>
            <a:r>
              <a:rPr lang="en-GB" dirty="0" smtClean="0">
                <a:latin typeface="Verdana"/>
                <a:ea typeface="Verdana"/>
                <a:cs typeface="Verdana"/>
              </a:rPr>
              <a:t> = 90 </a:t>
            </a:r>
            <a:r>
              <a:rPr lang="en-GB" dirty="0" err="1" smtClean="0">
                <a:latin typeface="Verdana"/>
                <a:ea typeface="Verdana"/>
                <a:cs typeface="Verdana"/>
              </a:rPr>
              <a:t>μs</a:t>
            </a:r>
            <a:endParaRPr lang="en-GB" dirty="0" smtClean="0">
              <a:latin typeface="Verdana"/>
              <a:ea typeface="Verdana"/>
              <a:cs typeface="Verdana"/>
            </a:endParaRPr>
          </a:p>
          <a:p>
            <a:pPr lvl="2">
              <a:spcAft>
                <a:spcPts val="600"/>
              </a:spcAft>
            </a:pPr>
            <a:r>
              <a:rPr lang="en-GB" dirty="0" smtClean="0">
                <a:latin typeface="Verdana"/>
                <a:ea typeface="Verdana"/>
                <a:cs typeface="Verdana"/>
              </a:rPr>
              <a:t>Gain: </a:t>
            </a:r>
            <a:r>
              <a:rPr lang="en-GB" i="1" dirty="0" smtClean="0">
                <a:latin typeface="Verdana"/>
                <a:ea typeface="Verdana"/>
                <a:cs typeface="Verdana"/>
              </a:rPr>
              <a:t>transmission</a:t>
            </a:r>
            <a:r>
              <a:rPr lang="en-GB" dirty="0" smtClean="0">
                <a:latin typeface="Verdana"/>
                <a:ea typeface="Verdana"/>
                <a:cs typeface="Verdana"/>
              </a:rPr>
              <a:t>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</a:rPr>
              <a:t>94.8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  <a:sym typeface="Symbol"/>
              </a:rPr>
              <a:t> 97.7 %</a:t>
            </a:r>
            <a:r>
              <a:rPr lang="en-GB" dirty="0" smtClean="0">
                <a:latin typeface="Verdana"/>
                <a:ea typeface="Verdana"/>
                <a:cs typeface="Verdana"/>
                <a:sym typeface="Symbol"/>
              </a:rPr>
              <a:t>, </a:t>
            </a:r>
            <a:r>
              <a:rPr lang="en-GB" i="1" dirty="0" smtClean="0">
                <a:latin typeface="Verdana"/>
                <a:ea typeface="Verdana"/>
                <a:cs typeface="Verdana"/>
                <a:sym typeface="Symbol"/>
              </a:rPr>
              <a:t>losses</a:t>
            </a:r>
            <a:r>
              <a:rPr lang="en-GB" dirty="0" smtClean="0">
                <a:latin typeface="Verdana"/>
                <a:ea typeface="Verdana"/>
                <a:cs typeface="Verdana"/>
                <a:sym typeface="Symbol"/>
              </a:rPr>
              <a:t>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  <a:sym typeface="Symbol"/>
              </a:rPr>
              <a:t>5.2  2.3 %</a:t>
            </a:r>
            <a:endParaRPr lang="en-GB" dirty="0" smtClean="0">
              <a:solidFill>
                <a:schemeClr val="accent2">
                  <a:lumMod val="40000"/>
                  <a:lumOff val="60000"/>
                </a:schemeClr>
              </a:solidFill>
              <a:latin typeface="Verdana"/>
              <a:ea typeface="Verdana"/>
              <a:cs typeface="Verdana"/>
            </a:endParaRPr>
          </a:p>
          <a:p>
            <a:pPr lvl="1">
              <a:spcAft>
                <a:spcPts val="600"/>
              </a:spcAft>
            </a:pPr>
            <a:r>
              <a:rPr lang="en-GB" dirty="0" smtClean="0">
                <a:latin typeface="Verdana"/>
                <a:ea typeface="Verdana"/>
                <a:cs typeface="Verdana"/>
              </a:rPr>
              <a:t>We understand now the results of previous years and know what we have to do differently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latin typeface="Verdana"/>
                <a:ea typeface="Verdana"/>
                <a:cs typeface="Verdana"/>
              </a:rPr>
              <a:t>With the new settings, we gain also a significant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</a:rPr>
              <a:t>emittance and intensity margin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Verdana"/>
                <a:ea typeface="Verdana"/>
                <a:cs typeface="Verdana"/>
              </a:rPr>
              <a:t>Our studies with the test cycle </a:t>
            </a:r>
            <a:r>
              <a:rPr lang="en-GB" smtClean="0">
                <a:latin typeface="Verdana"/>
                <a:ea typeface="Verdana"/>
                <a:cs typeface="Verdana"/>
              </a:rPr>
              <a:t>are </a:t>
            </a:r>
            <a:r>
              <a:rPr lang="en-GB" smtClean="0">
                <a:latin typeface="Verdana"/>
                <a:ea typeface="Verdana"/>
                <a:cs typeface="Verdana"/>
              </a:rPr>
              <a:t>now complete </a:t>
            </a:r>
            <a:r>
              <a:rPr lang="en-GB" dirty="0" smtClean="0">
                <a:latin typeface="Verdana"/>
                <a:ea typeface="Verdana"/>
                <a:cs typeface="Verdana"/>
              </a:rPr>
              <a:t>(for Q26)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Need to test the new scheme with 4 batches, filling-type scenario</a:t>
            </a: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">
      <a:dk1>
        <a:sysClr val="windowText" lastClr="000000"/>
      </a:dk1>
      <a:lt1>
        <a:sysClr val="window" lastClr="FFFFFF"/>
      </a:lt1>
      <a:dk2>
        <a:srgbClr val="2963AD"/>
      </a:dk2>
      <a:lt2>
        <a:srgbClr val="EEECE1"/>
      </a:lt2>
      <a:accent1>
        <a:srgbClr val="2963AD"/>
      </a:accent1>
      <a:accent2>
        <a:srgbClr val="000099"/>
      </a:accent2>
      <a:accent3>
        <a:srgbClr val="008080"/>
      </a:accent3>
      <a:accent4>
        <a:srgbClr val="00CC66"/>
      </a:accent4>
      <a:accent5>
        <a:srgbClr val="33CCCC"/>
      </a:accent5>
      <a:accent6>
        <a:srgbClr val="FF6600"/>
      </a:accent6>
      <a:hlink>
        <a:srgbClr val="0000FF"/>
      </a:hlink>
      <a:folHlink>
        <a:srgbClr val="800080"/>
      </a:folHlink>
    </a:clrScheme>
    <a:fontScheme name="TH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345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Emittance and intensity dependence  of PS-to-SPS transfer</vt:lpstr>
      <vt:lpstr>Measurement conditions</vt:lpstr>
      <vt:lpstr>Reminder</vt:lpstr>
      <vt:lpstr>Why did we not see an improvement earlier?</vt:lpstr>
      <vt:lpstr>Best settings: 2+2 cavities</vt:lpstr>
      <vt:lpstr>Intensity dependence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Helga Timko</dc:creator>
  <cp:lastModifiedBy>Helga Timko</cp:lastModifiedBy>
  <cp:revision>545</cp:revision>
  <dcterms:created xsi:type="dcterms:W3CDTF">2006-08-16T00:00:00Z</dcterms:created>
  <dcterms:modified xsi:type="dcterms:W3CDTF">2012-08-01T09:06:05Z</dcterms:modified>
</cp:coreProperties>
</file>