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82" r:id="rId3"/>
    <p:sldId id="258" r:id="rId4"/>
    <p:sldId id="259" r:id="rId5"/>
    <p:sldId id="260" r:id="rId6"/>
    <p:sldId id="261" r:id="rId7"/>
    <p:sldId id="320" r:id="rId8"/>
    <p:sldId id="321" r:id="rId9"/>
    <p:sldId id="381" r:id="rId10"/>
    <p:sldId id="367" r:id="rId11"/>
    <p:sldId id="276" r:id="rId12"/>
    <p:sldId id="380" r:id="rId13"/>
    <p:sldId id="280" r:id="rId14"/>
    <p:sldId id="389" r:id="rId15"/>
    <p:sldId id="282" r:id="rId16"/>
    <p:sldId id="369" r:id="rId17"/>
    <p:sldId id="341" r:id="rId18"/>
    <p:sldId id="289" r:id="rId19"/>
    <p:sldId id="379" r:id="rId20"/>
    <p:sldId id="390" r:id="rId21"/>
    <p:sldId id="391" r:id="rId22"/>
    <p:sldId id="383" r:id="rId23"/>
    <p:sldId id="343" r:id="rId24"/>
    <p:sldId id="293" r:id="rId25"/>
    <p:sldId id="294" r:id="rId26"/>
    <p:sldId id="334" r:id="rId27"/>
    <p:sldId id="335" r:id="rId28"/>
    <p:sldId id="336" r:id="rId29"/>
    <p:sldId id="337" r:id="rId30"/>
    <p:sldId id="338" r:id="rId31"/>
    <p:sldId id="344" r:id="rId32"/>
    <p:sldId id="345" r:id="rId33"/>
    <p:sldId id="354" r:id="rId34"/>
    <p:sldId id="355" r:id="rId35"/>
    <p:sldId id="356" r:id="rId36"/>
    <p:sldId id="357" r:id="rId37"/>
    <p:sldId id="385" r:id="rId38"/>
    <p:sldId id="371" r:id="rId39"/>
    <p:sldId id="372" r:id="rId40"/>
    <p:sldId id="373" r:id="rId41"/>
    <p:sldId id="374" r:id="rId42"/>
    <p:sldId id="375" r:id="rId43"/>
    <p:sldId id="376" r:id="rId44"/>
    <p:sldId id="377" r:id="rId45"/>
    <p:sldId id="378" r:id="rId46"/>
    <p:sldId id="386" r:id="rId47"/>
    <p:sldId id="364" r:id="rId48"/>
    <p:sldId id="347" r:id="rId49"/>
    <p:sldId id="36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26D"/>
    <a:srgbClr val="0505C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03" autoAdjust="0"/>
    <p:restoredTop sz="94660"/>
  </p:normalViewPr>
  <p:slideViewPr>
    <p:cSldViewPr>
      <p:cViewPr varScale="1">
        <p:scale>
          <a:sx n="60" d="100"/>
          <a:sy n="60" d="100"/>
        </p:scale>
        <p:origin x="-96" y="-2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4"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68.wmf"/><Relationship Id="rId4" Type="http://schemas.openxmlformats.org/officeDocument/2006/relationships/image" Target="../media/image7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5" Type="http://schemas.openxmlformats.org/officeDocument/2006/relationships/image" Target="../media/image84.wmf"/><Relationship Id="rId4" Type="http://schemas.openxmlformats.org/officeDocument/2006/relationships/image" Target="../media/image8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4" Type="http://schemas.openxmlformats.org/officeDocument/2006/relationships/image" Target="../media/image9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3.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006A5-2FB3-4A41-A783-185B466DB43F}" type="datetimeFigureOut">
              <a:rPr lang="en-US" smtClean="0"/>
              <a:pPr/>
              <a:t>8/6/2012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3C8767-5938-4A9D-BFB6-DA802D66B655}" type="slidenum">
              <a:rPr lang="en-US" smtClean="0"/>
              <a:pPr/>
              <a:t>‹#›</a:t>
            </a:fld>
            <a:endParaRPr lang="en-US"/>
          </a:p>
        </p:txBody>
      </p:sp>
    </p:spTree>
    <p:extLst>
      <p:ext uri="{BB962C8B-B14F-4D97-AF65-F5344CB8AC3E}">
        <p14:creationId xmlns:p14="http://schemas.microsoft.com/office/powerpoint/2010/main" xmlns="" val="2413778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Inserire</a:t>
            </a:r>
            <a:r>
              <a:rPr lang="en-US" dirty="0" smtClean="0"/>
              <a:t> </a:t>
            </a:r>
            <a:r>
              <a:rPr lang="en-US" dirty="0" err="1" smtClean="0"/>
              <a:t>figura</a:t>
            </a:r>
            <a:r>
              <a:rPr lang="en-US" dirty="0" smtClean="0"/>
              <a:t> </a:t>
            </a:r>
            <a:r>
              <a:rPr lang="en-US" dirty="0" err="1" smtClean="0"/>
              <a:t>nuovo</a:t>
            </a:r>
            <a:r>
              <a:rPr lang="en-US" dirty="0" smtClean="0"/>
              <a:t> </a:t>
            </a:r>
            <a:r>
              <a:rPr lang="en-US" dirty="0" err="1" smtClean="0"/>
              <a:t>modello</a:t>
            </a:r>
            <a:endParaRPr lang="en-US" dirty="0"/>
          </a:p>
        </p:txBody>
      </p:sp>
      <p:sp>
        <p:nvSpPr>
          <p:cNvPr id="4" name="Slide Number Placeholder 3"/>
          <p:cNvSpPr>
            <a:spLocks noGrp="1"/>
          </p:cNvSpPr>
          <p:nvPr>
            <p:ph type="sldNum" sz="quarter" idx="10"/>
          </p:nvPr>
        </p:nvSpPr>
        <p:spPr/>
        <p:txBody>
          <a:bodyPr/>
          <a:lstStyle/>
          <a:p>
            <a:fld id="{440414EA-7213-4565-BF0B-FD80750F3B41}"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the peak is the half length resonance of the serigraphy</a:t>
            </a:r>
            <a:endParaRPr lang="en-US" dirty="0"/>
          </a:p>
        </p:txBody>
      </p:sp>
      <p:sp>
        <p:nvSpPr>
          <p:cNvPr id="4" name="Slide Number Placeholder 3"/>
          <p:cNvSpPr>
            <a:spLocks noGrp="1"/>
          </p:cNvSpPr>
          <p:nvPr>
            <p:ph type="sldNum" sz="quarter" idx="10"/>
          </p:nvPr>
        </p:nvSpPr>
        <p:spPr/>
        <p:txBody>
          <a:bodyPr/>
          <a:lstStyle/>
          <a:p>
            <a:fld id="{440414EA-7213-4565-BF0B-FD80750F3B41}"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E17D7F-F200-4D4F-A17A-D2D6D844CB93}"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17D7F-F200-4D4F-A17A-D2D6D844CB93}"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17D7F-F200-4D4F-A17A-D2D6D844CB93}"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17D7F-F200-4D4F-A17A-D2D6D844CB93}"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E17D7F-F200-4D4F-A17A-D2D6D844CB93}"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E17D7F-F200-4D4F-A17A-D2D6D844CB93}" type="datetimeFigureOut">
              <a:rPr lang="en-US" smtClean="0"/>
              <a:pPr/>
              <a:t>8/6/2012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E17D7F-F200-4D4F-A17A-D2D6D844CB93}" type="datetimeFigureOut">
              <a:rPr lang="en-US" smtClean="0"/>
              <a:pPr/>
              <a:t>8/6/2012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E17D7F-F200-4D4F-A17A-D2D6D844CB93}" type="datetimeFigureOut">
              <a:rPr lang="en-US" smtClean="0"/>
              <a:pPr/>
              <a:t>8/6/2012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17D7F-F200-4D4F-A17A-D2D6D844CB93}" type="datetimeFigureOut">
              <a:rPr lang="en-US" smtClean="0"/>
              <a:pPr/>
              <a:t>8/6/2012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17D7F-F200-4D4F-A17A-D2D6D844CB93}" type="datetimeFigureOut">
              <a:rPr lang="en-US" smtClean="0"/>
              <a:pPr/>
              <a:t>8/6/2012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17D7F-F200-4D4F-A17A-D2D6D844CB93}" type="datetimeFigureOut">
              <a:rPr lang="en-US" smtClean="0"/>
              <a:pPr/>
              <a:t>8/6/2012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27368-C78D-4D83-801E-E01992852E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17D7F-F200-4D4F-A17A-D2D6D844CB93}" type="datetimeFigureOut">
              <a:rPr lang="en-US" smtClean="0"/>
              <a:pPr/>
              <a:t>8/6/2012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27368-C78D-4D83-801E-E01992852E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5.bin"/><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6.bin"/><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8.png"/><Relationship Id="rId5" Type="http://schemas.openxmlformats.org/officeDocument/2006/relationships/image" Target="../media/image39.png"/><Relationship Id="rId4"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22.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4.bin"/><Relationship Id="rId5" Type="http://schemas.openxmlformats.org/officeDocument/2006/relationships/image" Target="../media/image30.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oleObject26.bin"/><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59.png"/><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36.bin"/></Relationships>
</file>

<file path=ppt/slides/_rels/slide3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5.png"/><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75.png"/><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45.bin"/></Relationships>
</file>

<file path=ppt/slides/_rels/slide3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image" Target="../media/image85.png"/><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48.bin"/><Relationship Id="rId5" Type="http://schemas.openxmlformats.org/officeDocument/2006/relationships/oleObject" Target="../embeddings/oleObject47.bin"/><Relationship Id="rId4" Type="http://schemas.openxmlformats.org/officeDocument/2006/relationships/oleObject" Target="../embeddings/oleObject46.bin"/></Relationships>
</file>

<file path=ppt/slides/_rels/slide4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1.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53.bin"/><Relationship Id="rId5" Type="http://schemas.openxmlformats.org/officeDocument/2006/relationships/image" Target="../media/image92.png"/><Relationship Id="rId4" Type="http://schemas.openxmlformats.org/officeDocument/2006/relationships/oleObject" Target="../embeddings/oleObject52.bin"/></Relationships>
</file>

<file path=ppt/slides/_rels/slide4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752600"/>
            <a:ext cx="7772400" cy="1470025"/>
          </a:xfrm>
        </p:spPr>
        <p:txBody>
          <a:bodyPr/>
          <a:lstStyle/>
          <a:p>
            <a:r>
              <a:rPr lang="en-US" dirty="0"/>
              <a:t>MKE heating with and without serigraphy    </a:t>
            </a:r>
          </a:p>
        </p:txBody>
      </p:sp>
      <p:sp>
        <p:nvSpPr>
          <p:cNvPr id="3" name="Subtitle 2"/>
          <p:cNvSpPr>
            <a:spLocks noGrp="1"/>
          </p:cNvSpPr>
          <p:nvPr>
            <p:ph type="subTitle" idx="1"/>
          </p:nvPr>
        </p:nvSpPr>
        <p:spPr>
          <a:xfrm>
            <a:off x="762000" y="3508375"/>
            <a:ext cx="7924800" cy="1752600"/>
          </a:xfrm>
        </p:spPr>
        <p:txBody>
          <a:bodyPr>
            <a:normAutofit fontScale="85000" lnSpcReduction="20000"/>
          </a:bodyPr>
          <a:lstStyle/>
          <a:p>
            <a:r>
              <a:rPr lang="en-US" dirty="0" smtClean="0"/>
              <a:t>C. Zannini and G. Rumolo</a:t>
            </a:r>
          </a:p>
          <a:p>
            <a:endParaRPr lang="en-US" dirty="0"/>
          </a:p>
          <a:p>
            <a:r>
              <a:rPr lang="en-US" dirty="0" smtClean="0"/>
              <a:t>Thanks to: T. Argyropoulos</a:t>
            </a:r>
          </a:p>
          <a:p>
            <a:r>
              <a:rPr lang="en-US" dirty="0" smtClean="0"/>
              <a:t>M. Barnes, T. Bohl, G. Iadarola</a:t>
            </a:r>
            <a:endParaRPr lang="en-US" dirty="0"/>
          </a:p>
        </p:txBody>
      </p:sp>
      <p:pic>
        <p:nvPicPr>
          <p:cNvPr id="6" name="Picture 103" descr="EPFL_LOG_RVB-96"/>
          <p:cNvPicPr>
            <a:picLocks noChangeAspect="1" noChangeArrowheads="1"/>
          </p:cNvPicPr>
          <p:nvPr/>
        </p:nvPicPr>
        <p:blipFill>
          <a:blip r:embed="rId2" cstate="print"/>
          <a:srcRect t="-16491" b="-1"/>
          <a:stretch>
            <a:fillRect/>
          </a:stretch>
        </p:blipFill>
        <p:spPr bwMode="auto">
          <a:xfrm>
            <a:off x="7605656" y="59351"/>
            <a:ext cx="1385944" cy="778849"/>
          </a:xfrm>
          <a:prstGeom prst="rect">
            <a:avLst/>
          </a:prstGeom>
          <a:noFill/>
        </p:spPr>
      </p:pic>
      <p:pic>
        <p:nvPicPr>
          <p:cNvPr id="11" name="Picture 102"/>
          <p:cNvPicPr>
            <a:picLocks noChangeAspect="1" noChangeArrowheads="1"/>
          </p:cNvPicPr>
          <p:nvPr/>
        </p:nvPicPr>
        <p:blipFill>
          <a:blip r:embed="rId3" cstate="print"/>
          <a:srcRect/>
          <a:stretch>
            <a:fillRect/>
          </a:stretch>
        </p:blipFill>
        <p:spPr bwMode="auto">
          <a:xfrm>
            <a:off x="152400" y="76200"/>
            <a:ext cx="943107" cy="9431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762000"/>
          </a:xfrm>
        </p:spPr>
        <p:txBody>
          <a:bodyPr/>
          <a:lstStyle/>
          <a:p>
            <a:r>
              <a:rPr lang="en-US" dirty="0" smtClean="0"/>
              <a:t>Power loss estimation</a:t>
            </a:r>
            <a:endParaRPr lang="en-US" dirty="0"/>
          </a:p>
        </p:txBody>
      </p:sp>
      <p:sp>
        <p:nvSpPr>
          <p:cNvPr id="5" name="TextBox 4"/>
          <p:cNvSpPr txBox="1"/>
          <p:nvPr/>
        </p:nvSpPr>
        <p:spPr>
          <a:xfrm>
            <a:off x="1143000" y="5638800"/>
            <a:ext cx="7315200" cy="646331"/>
          </a:xfrm>
          <a:prstGeom prst="rect">
            <a:avLst/>
          </a:prstGeom>
          <a:noFill/>
        </p:spPr>
        <p:txBody>
          <a:bodyPr wrap="square" rtlCol="0">
            <a:spAutoFit/>
          </a:bodyPr>
          <a:lstStyle/>
          <a:p>
            <a:pPr algn="just"/>
            <a:r>
              <a:rPr lang="en-US" dirty="0" smtClean="0"/>
              <a:t>The single bunch approximation is valid only for broadband impedance because does not account for coupled bunch.</a:t>
            </a:r>
            <a:endParaRPr lang="en-US" dirty="0"/>
          </a:p>
        </p:txBody>
      </p:sp>
      <p:graphicFrame>
        <p:nvGraphicFramePr>
          <p:cNvPr id="6" name="Object 5"/>
          <p:cNvGraphicFramePr>
            <a:graphicFrameLocks noChangeAspect="1"/>
          </p:cNvGraphicFramePr>
          <p:nvPr/>
        </p:nvGraphicFramePr>
        <p:xfrm>
          <a:off x="2598737" y="990600"/>
          <a:ext cx="4335463" cy="765175"/>
        </p:xfrm>
        <a:graphic>
          <a:graphicData uri="http://schemas.openxmlformats.org/presentationml/2006/ole">
            <p:oleObj spid="_x0000_s147514" name="Equation" r:id="rId3" imgW="2159000" imgH="381000" progId="Equation.3">
              <p:embed/>
            </p:oleObj>
          </a:graphicData>
        </a:graphic>
      </p:graphicFrame>
      <p:sp>
        <p:nvSpPr>
          <p:cNvPr id="9" name="TextBox 8"/>
          <p:cNvSpPr txBox="1"/>
          <p:nvPr/>
        </p:nvSpPr>
        <p:spPr>
          <a:xfrm>
            <a:off x="990600" y="2466975"/>
            <a:ext cx="2895600" cy="369332"/>
          </a:xfrm>
          <a:prstGeom prst="rect">
            <a:avLst/>
          </a:prstGeom>
          <a:noFill/>
          <a:ln w="25400">
            <a:solidFill>
              <a:srgbClr val="00F26D"/>
            </a:solidFill>
          </a:ln>
        </p:spPr>
        <p:txBody>
          <a:bodyPr wrap="square" rtlCol="0">
            <a:spAutoFit/>
          </a:bodyPr>
          <a:lstStyle/>
          <a:p>
            <a:r>
              <a:rPr lang="en-US" dirty="0" smtClean="0"/>
              <a:t>Single bunch approximation</a:t>
            </a:r>
            <a:endParaRPr lang="en-US" dirty="0"/>
          </a:p>
        </p:txBody>
      </p:sp>
      <p:graphicFrame>
        <p:nvGraphicFramePr>
          <p:cNvPr id="95234" name="Object 2"/>
          <p:cNvGraphicFramePr>
            <a:graphicFrameLocks noChangeAspect="1"/>
          </p:cNvGraphicFramePr>
          <p:nvPr/>
        </p:nvGraphicFramePr>
        <p:xfrm>
          <a:off x="1104900" y="3064907"/>
          <a:ext cx="2479675" cy="384175"/>
        </p:xfrm>
        <a:graphic>
          <a:graphicData uri="http://schemas.openxmlformats.org/presentationml/2006/ole">
            <p:oleObj spid="_x0000_s147515" name="Equation" r:id="rId4" imgW="7315200" imgH="1131216" progId="Equation.3">
              <p:embed/>
            </p:oleObj>
          </a:graphicData>
        </a:graphic>
      </p:graphicFrame>
      <p:graphicFrame>
        <p:nvGraphicFramePr>
          <p:cNvPr id="95235" name="Object 3"/>
          <p:cNvGraphicFramePr>
            <a:graphicFrameLocks noChangeAspect="1"/>
          </p:cNvGraphicFramePr>
          <p:nvPr/>
        </p:nvGraphicFramePr>
        <p:xfrm>
          <a:off x="1906588" y="3569732"/>
          <a:ext cx="946150" cy="409575"/>
        </p:xfrm>
        <a:graphic>
          <a:graphicData uri="http://schemas.openxmlformats.org/presentationml/2006/ole">
            <p:oleObj spid="_x0000_s147516" name="Equation" r:id="rId5" imgW="469696" imgH="203112" progId="Equation.3">
              <p:embed/>
            </p:oleObj>
          </a:graphicData>
        </a:graphic>
      </p:graphicFrame>
      <p:graphicFrame>
        <p:nvGraphicFramePr>
          <p:cNvPr id="95236" name="Object 4"/>
          <p:cNvGraphicFramePr>
            <a:graphicFrameLocks noChangeAspect="1"/>
          </p:cNvGraphicFramePr>
          <p:nvPr/>
        </p:nvGraphicFramePr>
        <p:xfrm>
          <a:off x="1241425" y="4128532"/>
          <a:ext cx="2274888" cy="384175"/>
        </p:xfrm>
        <a:graphic>
          <a:graphicData uri="http://schemas.openxmlformats.org/presentationml/2006/ole">
            <p:oleObj spid="_x0000_s147517" name="Equation" r:id="rId6" imgW="1129810" imgH="190417" progId="Equation.3">
              <p:embed/>
            </p:oleObj>
          </a:graphicData>
        </a:graphic>
      </p:graphicFrame>
      <p:sp>
        <p:nvSpPr>
          <p:cNvPr id="19" name="Rectangle 18"/>
          <p:cNvSpPr/>
          <p:nvPr/>
        </p:nvSpPr>
        <p:spPr>
          <a:xfrm>
            <a:off x="838200" y="2988707"/>
            <a:ext cx="3200400" cy="1676400"/>
          </a:xfrm>
          <a:prstGeom prst="rect">
            <a:avLst/>
          </a:prstGeom>
          <a:noFill/>
          <a:ln>
            <a:solidFill>
              <a:srgbClr val="00F2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Gaussian_TD.png"/>
          <p:cNvPicPr>
            <a:picLocks noChangeAspect="1"/>
          </p:cNvPicPr>
          <p:nvPr/>
        </p:nvPicPr>
        <p:blipFill>
          <a:blip r:embed="rId7" cstate="print"/>
          <a:stretch>
            <a:fillRect/>
          </a:stretch>
        </p:blipFill>
        <p:spPr>
          <a:xfrm>
            <a:off x="4800600" y="2314575"/>
            <a:ext cx="3771900" cy="2562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nodeType="withEffect">
                                  <p:stCondLst>
                                    <p:cond delay="0"/>
                                  </p:stCondLst>
                                  <p:childTnLst>
                                    <p:set>
                                      <p:cBhvr>
                                        <p:cTn id="14" dur="1" fill="hold">
                                          <p:stCondLst>
                                            <p:cond delay="0"/>
                                          </p:stCondLst>
                                        </p:cTn>
                                        <p:tgtEl>
                                          <p:spTgt spid="95234"/>
                                        </p:tgtEl>
                                        <p:attrNameLst>
                                          <p:attrName>style.visibility</p:attrName>
                                        </p:attrNameLst>
                                      </p:cBhvr>
                                      <p:to>
                                        <p:strVal val="visible"/>
                                      </p:to>
                                    </p:set>
                                    <p:animEffect transition="in" filter="blinds(horizontal)">
                                      <p:cBhvr>
                                        <p:cTn id="15" dur="500"/>
                                        <p:tgtEl>
                                          <p:spTgt spid="95234"/>
                                        </p:tgtEl>
                                      </p:cBhvr>
                                    </p:animEffect>
                                  </p:childTnLst>
                                </p:cTn>
                              </p:par>
                              <p:par>
                                <p:cTn id="16" presetID="3" presetClass="entr" presetSubtype="10" fill="hold" nodeType="withEffect">
                                  <p:stCondLst>
                                    <p:cond delay="0"/>
                                  </p:stCondLst>
                                  <p:childTnLst>
                                    <p:set>
                                      <p:cBhvr>
                                        <p:cTn id="17" dur="1" fill="hold">
                                          <p:stCondLst>
                                            <p:cond delay="0"/>
                                          </p:stCondLst>
                                        </p:cTn>
                                        <p:tgtEl>
                                          <p:spTgt spid="95235"/>
                                        </p:tgtEl>
                                        <p:attrNameLst>
                                          <p:attrName>style.visibility</p:attrName>
                                        </p:attrNameLst>
                                      </p:cBhvr>
                                      <p:to>
                                        <p:strVal val="visible"/>
                                      </p:to>
                                    </p:set>
                                    <p:animEffect transition="in" filter="blinds(horizontal)">
                                      <p:cBhvr>
                                        <p:cTn id="18" dur="500"/>
                                        <p:tgtEl>
                                          <p:spTgt spid="95235"/>
                                        </p:tgtEl>
                                      </p:cBhvr>
                                    </p:animEffect>
                                  </p:childTnLst>
                                </p:cTn>
                              </p:par>
                              <p:par>
                                <p:cTn id="19" presetID="3" presetClass="entr" presetSubtype="10" fill="hold" nodeType="withEffect">
                                  <p:stCondLst>
                                    <p:cond delay="0"/>
                                  </p:stCondLst>
                                  <p:childTnLst>
                                    <p:set>
                                      <p:cBhvr>
                                        <p:cTn id="20" dur="1" fill="hold">
                                          <p:stCondLst>
                                            <p:cond delay="0"/>
                                          </p:stCondLst>
                                        </p:cTn>
                                        <p:tgtEl>
                                          <p:spTgt spid="95236"/>
                                        </p:tgtEl>
                                        <p:attrNameLst>
                                          <p:attrName>style.visibility</p:attrName>
                                        </p:attrNameLst>
                                      </p:cBhvr>
                                      <p:to>
                                        <p:strVal val="visible"/>
                                      </p:to>
                                    </p:set>
                                    <p:animEffect transition="in" filter="blinds(horizontal)">
                                      <p:cBhvr>
                                        <p:cTn id="21" dur="500"/>
                                        <p:tgtEl>
                                          <p:spTgt spid="9523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762000"/>
          </a:xfrm>
        </p:spPr>
        <p:txBody>
          <a:bodyPr/>
          <a:lstStyle/>
          <a:p>
            <a:r>
              <a:rPr lang="en-US" dirty="0" smtClean="0"/>
              <a:t>Power loss estimation</a:t>
            </a:r>
            <a:endParaRPr lang="en-US" dirty="0"/>
          </a:p>
        </p:txBody>
      </p:sp>
      <p:graphicFrame>
        <p:nvGraphicFramePr>
          <p:cNvPr id="6" name="Object 5"/>
          <p:cNvGraphicFramePr>
            <a:graphicFrameLocks noChangeAspect="1"/>
          </p:cNvGraphicFramePr>
          <p:nvPr/>
        </p:nvGraphicFramePr>
        <p:xfrm>
          <a:off x="2590800" y="1066800"/>
          <a:ext cx="4335463" cy="765175"/>
        </p:xfrm>
        <a:graphic>
          <a:graphicData uri="http://schemas.openxmlformats.org/presentationml/2006/ole">
            <p:oleObj spid="_x0000_s95322" name="Equation" r:id="rId3" imgW="2159000" imgH="381000" progId="Equation.3">
              <p:embed/>
            </p:oleObj>
          </a:graphicData>
        </a:graphic>
      </p:graphicFrame>
      <p:sp>
        <p:nvSpPr>
          <p:cNvPr id="8" name="TextBox 7"/>
          <p:cNvSpPr txBox="1"/>
          <p:nvPr/>
        </p:nvSpPr>
        <p:spPr>
          <a:xfrm>
            <a:off x="1752600" y="2819400"/>
            <a:ext cx="1676400" cy="369332"/>
          </a:xfrm>
          <a:prstGeom prst="rect">
            <a:avLst/>
          </a:prstGeom>
          <a:noFill/>
          <a:ln w="25400">
            <a:solidFill>
              <a:srgbClr val="00B0F0"/>
            </a:solidFill>
          </a:ln>
        </p:spPr>
        <p:txBody>
          <a:bodyPr wrap="square" rtlCol="0">
            <a:spAutoFit/>
          </a:bodyPr>
          <a:lstStyle/>
          <a:p>
            <a:r>
              <a:rPr lang="en-US" dirty="0" smtClean="0"/>
              <a:t>Full calculation</a:t>
            </a:r>
            <a:endParaRPr lang="en-US" dirty="0"/>
          </a:p>
        </p:txBody>
      </p:sp>
      <p:graphicFrame>
        <p:nvGraphicFramePr>
          <p:cNvPr id="95238" name="Object 6"/>
          <p:cNvGraphicFramePr>
            <a:graphicFrameLocks noChangeAspect="1"/>
          </p:cNvGraphicFramePr>
          <p:nvPr/>
        </p:nvGraphicFramePr>
        <p:xfrm>
          <a:off x="1447800" y="3529735"/>
          <a:ext cx="2403475" cy="384175"/>
        </p:xfrm>
        <a:graphic>
          <a:graphicData uri="http://schemas.openxmlformats.org/presentationml/2006/ole">
            <p:oleObj spid="_x0000_s95323" name="Equation" r:id="rId4" imgW="1193800" imgH="190500" progId="Equation.3">
              <p:embed/>
            </p:oleObj>
          </a:graphicData>
        </a:graphic>
      </p:graphicFrame>
      <p:graphicFrame>
        <p:nvGraphicFramePr>
          <p:cNvPr id="95239" name="Object 7"/>
          <p:cNvGraphicFramePr>
            <a:graphicFrameLocks noChangeAspect="1"/>
          </p:cNvGraphicFramePr>
          <p:nvPr/>
        </p:nvGraphicFramePr>
        <p:xfrm>
          <a:off x="1887538" y="4037735"/>
          <a:ext cx="1484312" cy="409575"/>
        </p:xfrm>
        <a:graphic>
          <a:graphicData uri="http://schemas.openxmlformats.org/presentationml/2006/ole">
            <p:oleObj spid="_x0000_s95324" name="Equation" r:id="rId5" imgW="736600" imgH="203200" progId="Equation.3">
              <p:embed/>
            </p:oleObj>
          </a:graphicData>
        </a:graphic>
      </p:graphicFrame>
      <p:graphicFrame>
        <p:nvGraphicFramePr>
          <p:cNvPr id="95240" name="Object 8"/>
          <p:cNvGraphicFramePr>
            <a:graphicFrameLocks noChangeAspect="1"/>
          </p:cNvGraphicFramePr>
          <p:nvPr/>
        </p:nvGraphicFramePr>
        <p:xfrm>
          <a:off x="1808163" y="4665810"/>
          <a:ext cx="1638300" cy="384175"/>
        </p:xfrm>
        <a:graphic>
          <a:graphicData uri="http://schemas.openxmlformats.org/presentationml/2006/ole">
            <p:oleObj spid="_x0000_s95325" name="Equation" r:id="rId6" imgW="812447" imgH="190417" progId="Equation.3">
              <p:embed/>
            </p:oleObj>
          </a:graphicData>
        </a:graphic>
      </p:graphicFrame>
      <p:sp>
        <p:nvSpPr>
          <p:cNvPr id="20" name="Rectangle 19"/>
          <p:cNvSpPr/>
          <p:nvPr/>
        </p:nvSpPr>
        <p:spPr>
          <a:xfrm>
            <a:off x="990600" y="3429000"/>
            <a:ext cx="3200400" cy="16764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5242" name="Object 10"/>
          <p:cNvGraphicFramePr>
            <a:graphicFrameLocks noChangeAspect="1"/>
          </p:cNvGraphicFramePr>
          <p:nvPr/>
        </p:nvGraphicFramePr>
        <p:xfrm>
          <a:off x="1600200" y="6013450"/>
          <a:ext cx="2479675" cy="384175"/>
        </p:xfrm>
        <a:graphic>
          <a:graphicData uri="http://schemas.openxmlformats.org/presentationml/2006/ole">
            <p:oleObj spid="_x0000_s95326" name="Equation" r:id="rId7" imgW="1231366" imgH="190417" progId="Equation.3">
              <p:embed/>
            </p:oleObj>
          </a:graphicData>
        </a:graphic>
      </p:graphicFrame>
      <p:graphicFrame>
        <p:nvGraphicFramePr>
          <p:cNvPr id="95243" name="Object 11"/>
          <p:cNvGraphicFramePr>
            <a:graphicFrameLocks noChangeAspect="1"/>
          </p:cNvGraphicFramePr>
          <p:nvPr/>
        </p:nvGraphicFramePr>
        <p:xfrm>
          <a:off x="4983163" y="5861050"/>
          <a:ext cx="3246437" cy="768350"/>
        </p:xfrm>
        <a:graphic>
          <a:graphicData uri="http://schemas.openxmlformats.org/presentationml/2006/ole">
            <p:oleObj spid="_x0000_s95327" name="Equation" r:id="rId8" imgW="1612900" imgH="381000" progId="Equation.3">
              <p:embed/>
            </p:oleObj>
          </a:graphicData>
        </a:graphic>
      </p:graphicFrame>
      <p:sp>
        <p:nvSpPr>
          <p:cNvPr id="17" name="Rectangle 16"/>
          <p:cNvSpPr/>
          <p:nvPr/>
        </p:nvSpPr>
        <p:spPr>
          <a:xfrm>
            <a:off x="1447800" y="5791200"/>
            <a:ext cx="6934200" cy="838200"/>
          </a:xfrm>
          <a:prstGeom prst="rect">
            <a:avLst/>
          </a:prstGeom>
          <a:noFill/>
          <a:ln>
            <a:solidFill>
              <a:srgbClr val="0505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96"/>
          <p:cNvSpPr/>
          <p:nvPr/>
        </p:nvSpPr>
        <p:spPr>
          <a:xfrm>
            <a:off x="6553200" y="2362200"/>
            <a:ext cx="2286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8</a:t>
            </a:r>
            <a:endParaRPr lang="en-US" sz="1400" dirty="0">
              <a:solidFill>
                <a:schemeClr val="tx1"/>
              </a:solidFill>
            </a:endParaRPr>
          </a:p>
        </p:txBody>
      </p:sp>
      <p:sp>
        <p:nvSpPr>
          <p:cNvPr id="21" name="Rettangolo 79"/>
          <p:cNvSpPr/>
          <p:nvPr/>
        </p:nvSpPr>
        <p:spPr>
          <a:xfrm>
            <a:off x="6781800" y="2362200"/>
            <a:ext cx="990600" cy="304800"/>
          </a:xfrm>
          <a:prstGeom prst="rect">
            <a:avLst/>
          </a:prstGeom>
          <a:solidFill>
            <a:srgbClr val="00F2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72</a:t>
            </a:r>
            <a:endParaRPr lang="en-US" sz="1600" dirty="0">
              <a:solidFill>
                <a:schemeClr val="tx1"/>
              </a:solidFill>
            </a:endParaRPr>
          </a:p>
        </p:txBody>
      </p:sp>
      <p:sp>
        <p:nvSpPr>
          <p:cNvPr id="22" name="Rettangolo 96"/>
          <p:cNvSpPr/>
          <p:nvPr/>
        </p:nvSpPr>
        <p:spPr>
          <a:xfrm>
            <a:off x="7772400" y="2362200"/>
            <a:ext cx="2286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8</a:t>
            </a:r>
            <a:endParaRPr lang="en-US" sz="1400" dirty="0">
              <a:solidFill>
                <a:schemeClr val="tx1"/>
              </a:solidFill>
            </a:endParaRPr>
          </a:p>
        </p:txBody>
      </p:sp>
      <p:sp>
        <p:nvSpPr>
          <p:cNvPr id="23" name="Rettangolo 79"/>
          <p:cNvSpPr/>
          <p:nvPr/>
        </p:nvSpPr>
        <p:spPr>
          <a:xfrm>
            <a:off x="8001000" y="2362200"/>
            <a:ext cx="990600" cy="304800"/>
          </a:xfrm>
          <a:prstGeom prst="rect">
            <a:avLst/>
          </a:prstGeom>
          <a:solidFill>
            <a:srgbClr val="00F2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72</a:t>
            </a:r>
            <a:endParaRPr lang="en-US" sz="1600" dirty="0">
              <a:solidFill>
                <a:schemeClr val="tx1"/>
              </a:solidFill>
            </a:endParaRPr>
          </a:p>
        </p:txBody>
      </p:sp>
      <p:sp>
        <p:nvSpPr>
          <p:cNvPr id="24" name="Rettangolo 79"/>
          <p:cNvSpPr/>
          <p:nvPr/>
        </p:nvSpPr>
        <p:spPr>
          <a:xfrm>
            <a:off x="4343400" y="2362200"/>
            <a:ext cx="990600" cy="304800"/>
          </a:xfrm>
          <a:prstGeom prst="rect">
            <a:avLst/>
          </a:prstGeom>
          <a:solidFill>
            <a:srgbClr val="00F2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72</a:t>
            </a:r>
            <a:endParaRPr lang="en-US" sz="1600" dirty="0">
              <a:solidFill>
                <a:schemeClr val="tx1"/>
              </a:solidFill>
            </a:endParaRPr>
          </a:p>
        </p:txBody>
      </p:sp>
      <p:sp>
        <p:nvSpPr>
          <p:cNvPr id="25" name="Rettangolo 96"/>
          <p:cNvSpPr/>
          <p:nvPr/>
        </p:nvSpPr>
        <p:spPr>
          <a:xfrm>
            <a:off x="5334000" y="2362200"/>
            <a:ext cx="2286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8</a:t>
            </a:r>
            <a:endParaRPr lang="en-US" sz="1400" dirty="0">
              <a:solidFill>
                <a:schemeClr val="tx1"/>
              </a:solidFill>
            </a:endParaRPr>
          </a:p>
        </p:txBody>
      </p:sp>
      <p:sp>
        <p:nvSpPr>
          <p:cNvPr id="26" name="Rettangolo 79"/>
          <p:cNvSpPr/>
          <p:nvPr/>
        </p:nvSpPr>
        <p:spPr>
          <a:xfrm>
            <a:off x="5562600" y="2362200"/>
            <a:ext cx="990600" cy="304800"/>
          </a:xfrm>
          <a:prstGeom prst="rect">
            <a:avLst/>
          </a:prstGeom>
          <a:solidFill>
            <a:srgbClr val="00F2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72</a:t>
            </a:r>
            <a:endParaRPr lang="en-US" sz="1600" dirty="0">
              <a:solidFill>
                <a:schemeClr val="tx1"/>
              </a:solidFill>
            </a:endParaRPr>
          </a:p>
        </p:txBody>
      </p:sp>
      <p:sp>
        <p:nvSpPr>
          <p:cNvPr id="27" name="Rectangle 15"/>
          <p:cNvSpPr/>
          <p:nvPr/>
        </p:nvSpPr>
        <p:spPr>
          <a:xfrm>
            <a:off x="4343400" y="2665908"/>
            <a:ext cx="4648200" cy="382092"/>
          </a:xfrm>
          <a:prstGeom prst="rect">
            <a:avLst/>
          </a:prstGeom>
        </p:spPr>
        <p:txBody>
          <a:bodyPr wrap="square">
            <a:spAutoFit/>
          </a:bodyPr>
          <a:lstStyle/>
          <a:p>
            <a:pPr algn="ctr">
              <a:lnSpc>
                <a:spcPct val="150000"/>
              </a:lnSpc>
            </a:pPr>
            <a:r>
              <a:rPr lang="en-US" sz="1400" dirty="0" smtClean="0">
                <a:latin typeface="Calibri" pitchFamily="34" charset="0"/>
              </a:rPr>
              <a:t>25ns buckets</a:t>
            </a:r>
          </a:p>
        </p:txBody>
      </p:sp>
      <p:pic>
        <p:nvPicPr>
          <p:cNvPr id="28" name="Picture 27" descr="beam_spectrum_onlyboth.png"/>
          <p:cNvPicPr>
            <a:picLocks noChangeAspect="1"/>
          </p:cNvPicPr>
          <p:nvPr/>
        </p:nvPicPr>
        <p:blipFill>
          <a:blip r:embed="rId9" cstate="print"/>
          <a:srcRect r="5500"/>
          <a:stretch>
            <a:fillRect/>
          </a:stretch>
        </p:blipFill>
        <p:spPr>
          <a:xfrm>
            <a:off x="4800600" y="3067352"/>
            <a:ext cx="3657600" cy="2419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95238"/>
                                        </p:tgtEl>
                                        <p:attrNameLst>
                                          <p:attrName>style.visibility</p:attrName>
                                        </p:attrNameLst>
                                      </p:cBhvr>
                                      <p:to>
                                        <p:strVal val="visible"/>
                                      </p:to>
                                    </p:set>
                                    <p:animEffect transition="in" filter="blinds(horizontal)">
                                      <p:cBhvr>
                                        <p:cTn id="15" dur="500"/>
                                        <p:tgtEl>
                                          <p:spTgt spid="95238"/>
                                        </p:tgtEl>
                                      </p:cBhvr>
                                    </p:animEffect>
                                  </p:childTnLst>
                                </p:cTn>
                              </p:par>
                              <p:par>
                                <p:cTn id="16" presetID="3" presetClass="entr" presetSubtype="10" fill="hold" nodeType="withEffect">
                                  <p:stCondLst>
                                    <p:cond delay="0"/>
                                  </p:stCondLst>
                                  <p:childTnLst>
                                    <p:set>
                                      <p:cBhvr>
                                        <p:cTn id="17" dur="1" fill="hold">
                                          <p:stCondLst>
                                            <p:cond delay="0"/>
                                          </p:stCondLst>
                                        </p:cTn>
                                        <p:tgtEl>
                                          <p:spTgt spid="95239"/>
                                        </p:tgtEl>
                                        <p:attrNameLst>
                                          <p:attrName>style.visibility</p:attrName>
                                        </p:attrNameLst>
                                      </p:cBhvr>
                                      <p:to>
                                        <p:strVal val="visible"/>
                                      </p:to>
                                    </p:set>
                                    <p:animEffect transition="in" filter="blinds(horizontal)">
                                      <p:cBhvr>
                                        <p:cTn id="18" dur="500"/>
                                        <p:tgtEl>
                                          <p:spTgt spid="95239"/>
                                        </p:tgtEl>
                                      </p:cBhvr>
                                    </p:animEffect>
                                  </p:childTnLst>
                                </p:cTn>
                              </p:par>
                              <p:par>
                                <p:cTn id="19" presetID="3" presetClass="entr" presetSubtype="10" fill="hold" nodeType="withEffect">
                                  <p:stCondLst>
                                    <p:cond delay="0"/>
                                  </p:stCondLst>
                                  <p:childTnLst>
                                    <p:set>
                                      <p:cBhvr>
                                        <p:cTn id="20" dur="1" fill="hold">
                                          <p:stCondLst>
                                            <p:cond delay="0"/>
                                          </p:stCondLst>
                                        </p:cTn>
                                        <p:tgtEl>
                                          <p:spTgt spid="95240"/>
                                        </p:tgtEl>
                                        <p:attrNameLst>
                                          <p:attrName>style.visibility</p:attrName>
                                        </p:attrNameLst>
                                      </p:cBhvr>
                                      <p:to>
                                        <p:strVal val="visible"/>
                                      </p:to>
                                    </p:set>
                                    <p:animEffect transition="in" filter="blinds(horizontal)">
                                      <p:cBhvr>
                                        <p:cTn id="21" dur="500"/>
                                        <p:tgtEl>
                                          <p:spTgt spid="9524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linds(horizontal)">
                                      <p:cBhvr>
                                        <p:cTn id="35" dur="500"/>
                                        <p:tgtEl>
                                          <p:spTgt spid="2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linds(horizontal)">
                                      <p:cBhvr>
                                        <p:cTn id="38" dur="500"/>
                                        <p:tgtEl>
                                          <p:spTgt spid="2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linds(horizontal)">
                                      <p:cBhvr>
                                        <p:cTn id="41" dur="500"/>
                                        <p:tgtEl>
                                          <p:spTgt spid="2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linds(horizontal)">
                                      <p:cBhvr>
                                        <p:cTn id="44" dur="500"/>
                                        <p:tgtEl>
                                          <p:spTgt spid="2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linds(horizontal)">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linds(horizontal)">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95242"/>
                                        </p:tgtEl>
                                        <p:attrNameLst>
                                          <p:attrName>style.visibility</p:attrName>
                                        </p:attrNameLst>
                                      </p:cBhvr>
                                      <p:to>
                                        <p:strVal val="visible"/>
                                      </p:to>
                                    </p:set>
                                    <p:animEffect transition="in" filter="blinds(horizontal)">
                                      <p:cBhvr>
                                        <p:cTn id="60" dur="500"/>
                                        <p:tgtEl>
                                          <p:spTgt spid="95242"/>
                                        </p:tgtEl>
                                      </p:cBhvr>
                                    </p:animEffect>
                                  </p:childTnLst>
                                </p:cTn>
                              </p:par>
                              <p:par>
                                <p:cTn id="61" presetID="3" presetClass="entr" presetSubtype="10" fill="hold" nodeType="withEffect">
                                  <p:stCondLst>
                                    <p:cond delay="0"/>
                                  </p:stCondLst>
                                  <p:childTnLst>
                                    <p:set>
                                      <p:cBhvr>
                                        <p:cTn id="62" dur="1" fill="hold">
                                          <p:stCondLst>
                                            <p:cond delay="0"/>
                                          </p:stCondLst>
                                        </p:cTn>
                                        <p:tgtEl>
                                          <p:spTgt spid="95243"/>
                                        </p:tgtEl>
                                        <p:attrNameLst>
                                          <p:attrName>style.visibility</p:attrName>
                                        </p:attrNameLst>
                                      </p:cBhvr>
                                      <p:to>
                                        <p:strVal val="visible"/>
                                      </p:to>
                                    </p:set>
                                    <p:animEffect transition="in" filter="blinds(horizontal)">
                                      <p:cBhvr>
                                        <p:cTn id="63" dur="500"/>
                                        <p:tgtEl>
                                          <p:spTgt spid="95243"/>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linds(horizontal)">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17" grpId="0" animBg="1"/>
      <p:bldP spid="18" grpId="0" animBg="1"/>
      <p:bldP spid="21" grpId="0" animBg="1"/>
      <p:bldP spid="22" grpId="0" animBg="1"/>
      <p:bldP spid="23" grpId="0" animBg="1"/>
      <p:bldP spid="24" grpId="0" animBg="1"/>
      <p:bldP spid="25" grpId="0" animBg="1"/>
      <p:bldP spid="26"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685800" y="1752600"/>
            <a:ext cx="8229600" cy="4419600"/>
          </a:xfrm>
        </p:spPr>
        <p:txBody>
          <a:bodyPr>
            <a:normAutofit lnSpcReduction="10000"/>
          </a:bodyPr>
          <a:lstStyle/>
          <a:p>
            <a:r>
              <a:rPr lang="en-US" dirty="0" smtClean="0"/>
              <a:t>Review of the impedance for the SPS extraction kickers (MKE)</a:t>
            </a:r>
          </a:p>
          <a:p>
            <a:r>
              <a:rPr lang="en-US" dirty="0" smtClean="0">
                <a:solidFill>
                  <a:srgbClr val="FF0000"/>
                </a:solidFill>
              </a:rPr>
              <a:t>Power loss estimation</a:t>
            </a:r>
          </a:p>
          <a:p>
            <a:pPr marL="0" indent="0">
              <a:buNone/>
            </a:pPr>
            <a:r>
              <a:rPr lang="en-US" dirty="0" smtClean="0"/>
              <a:t>	-Power loss calculation method</a:t>
            </a:r>
          </a:p>
          <a:p>
            <a:pPr marL="0" indent="0">
              <a:buNone/>
            </a:pPr>
            <a:r>
              <a:rPr lang="en-US" dirty="0">
                <a:solidFill>
                  <a:srgbClr val="FF0000"/>
                </a:solidFill>
              </a:rPr>
              <a:t>	</a:t>
            </a:r>
            <a:r>
              <a:rPr lang="en-US" dirty="0" smtClean="0"/>
              <a:t>-</a:t>
            </a:r>
            <a:r>
              <a:rPr lang="en-US" dirty="0" smtClean="0">
                <a:solidFill>
                  <a:srgbClr val="FF0000"/>
                </a:solidFill>
              </a:rPr>
              <a:t>Application to the SPS extraction kickers</a:t>
            </a:r>
          </a:p>
          <a:p>
            <a:r>
              <a:rPr lang="en-US" dirty="0" smtClean="0"/>
              <a:t>Comparison with heating observations</a:t>
            </a:r>
          </a:p>
          <a:p>
            <a:r>
              <a:rPr lang="en-US" dirty="0" smtClean="0"/>
              <a:t>Effect of the bunch distribution</a:t>
            </a:r>
          </a:p>
          <a:p>
            <a:r>
              <a:rPr lang="en-US" dirty="0" smtClean="0"/>
              <a:t>Summary and Future Plans</a:t>
            </a:r>
          </a:p>
          <a:p>
            <a:endParaRPr lang="en-US" dirty="0"/>
          </a:p>
        </p:txBody>
      </p:sp>
    </p:spTree>
    <p:extLst>
      <p:ext uri="{BB962C8B-B14F-4D97-AF65-F5344CB8AC3E}">
        <p14:creationId xmlns:p14="http://schemas.microsoft.com/office/powerpoint/2010/main" xmlns="" val="575067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15962"/>
          </a:xfrm>
        </p:spPr>
        <p:txBody>
          <a:bodyPr>
            <a:normAutofit fontScale="90000"/>
          </a:bodyPr>
          <a:lstStyle/>
          <a:p>
            <a:r>
              <a:rPr lang="en-US" dirty="0" smtClean="0"/>
              <a:t>Spectrum for the 25 ns beam distribution </a:t>
            </a:r>
            <a:endParaRPr lang="en-US" dirty="0"/>
          </a:p>
        </p:txBody>
      </p:sp>
      <p:pic>
        <p:nvPicPr>
          <p:cNvPr id="6" name="Content Placeholder 5" descr="beam_spectrum.png"/>
          <p:cNvPicPr>
            <a:picLocks noGrp="1" noChangeAspect="1"/>
          </p:cNvPicPr>
          <p:nvPr>
            <p:ph idx="1"/>
          </p:nvPr>
        </p:nvPicPr>
        <p:blipFill>
          <a:blip r:embed="rId3" cstate="print"/>
          <a:stretch>
            <a:fillRect/>
          </a:stretch>
        </p:blipFill>
        <p:spPr>
          <a:xfrm>
            <a:off x="930897" y="990600"/>
            <a:ext cx="7451103" cy="4525963"/>
          </a:xfrm>
        </p:spPr>
      </p:pic>
      <p:graphicFrame>
        <p:nvGraphicFramePr>
          <p:cNvPr id="93186" name="Object 2"/>
          <p:cNvGraphicFramePr>
            <a:graphicFrameLocks noChangeAspect="1"/>
          </p:cNvGraphicFramePr>
          <p:nvPr/>
        </p:nvGraphicFramePr>
        <p:xfrm>
          <a:off x="2743200" y="6089650"/>
          <a:ext cx="3246437" cy="768350"/>
        </p:xfrm>
        <a:graphic>
          <a:graphicData uri="http://schemas.openxmlformats.org/presentationml/2006/ole">
            <p:oleObj spid="_x0000_s93200" name="Equation" r:id="rId4" imgW="7315200" imgH="1728000" progId="Equation.3">
              <p:embed/>
            </p:oleObj>
          </a:graphicData>
        </a:graphic>
      </p:graphicFrame>
      <p:sp>
        <p:nvSpPr>
          <p:cNvPr id="7" name="TextBox 6"/>
          <p:cNvSpPr txBox="1"/>
          <p:nvPr/>
        </p:nvSpPr>
        <p:spPr>
          <a:xfrm>
            <a:off x="762000" y="5726668"/>
            <a:ext cx="7924800" cy="369332"/>
          </a:xfrm>
          <a:prstGeom prst="rect">
            <a:avLst/>
          </a:prstGeom>
          <a:noFill/>
        </p:spPr>
        <p:txBody>
          <a:bodyPr wrap="square" rtlCol="0">
            <a:spAutoFit/>
          </a:bodyPr>
          <a:lstStyle/>
          <a:p>
            <a:r>
              <a:rPr lang="en-US" dirty="0" smtClean="0"/>
              <a:t>Due to peak of the serigraphy, we carry out the full calculation of the power loss.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r>
              <a:rPr lang="en-US" sz="3200" dirty="0" smtClean="0"/>
              <a:t>Low frequency components of the beam spectrum</a:t>
            </a:r>
            <a:endParaRPr lang="en-US" sz="3200" dirty="0"/>
          </a:p>
        </p:txBody>
      </p:sp>
      <p:pic>
        <p:nvPicPr>
          <p:cNvPr id="4" name="Content Placeholder 3" descr="beam_frequencies.png"/>
          <p:cNvPicPr>
            <a:picLocks noGrp="1" noChangeAspect="1"/>
          </p:cNvPicPr>
          <p:nvPr>
            <p:ph idx="1"/>
          </p:nvPr>
        </p:nvPicPr>
        <p:blipFill>
          <a:blip r:embed="rId2" cstate="print"/>
          <a:stretch>
            <a:fillRect/>
          </a:stretch>
        </p:blipFill>
        <p:spPr>
          <a:xfrm>
            <a:off x="1193365" y="1600200"/>
            <a:ext cx="6757270" cy="4525963"/>
          </a:xfrm>
        </p:spPr>
      </p:pic>
      <p:pic>
        <p:nvPicPr>
          <p:cNvPr id="5" name="Picture 4" descr="beam_spectrum_zoom1.png"/>
          <p:cNvPicPr>
            <a:picLocks noChangeAspect="1"/>
          </p:cNvPicPr>
          <p:nvPr/>
        </p:nvPicPr>
        <p:blipFill>
          <a:blip r:embed="rId3" cstate="print"/>
          <a:srcRect l="4616" t="4240" r="7137"/>
          <a:stretch>
            <a:fillRect/>
          </a:stretch>
        </p:blipFill>
        <p:spPr>
          <a:xfrm>
            <a:off x="609600" y="838200"/>
            <a:ext cx="8001000" cy="5791200"/>
          </a:xfrm>
          <a:prstGeom prst="rect">
            <a:avLst/>
          </a:prstGeom>
        </p:spPr>
      </p:pic>
      <p:sp>
        <p:nvSpPr>
          <p:cNvPr id="6" name="Rectangle 5"/>
          <p:cNvSpPr/>
          <p:nvPr/>
        </p:nvSpPr>
        <p:spPr>
          <a:xfrm>
            <a:off x="7162800" y="5638800"/>
            <a:ext cx="1371600" cy="457200"/>
          </a:xfrm>
          <a:prstGeom prst="rect">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9"/>
          <p:cNvGrpSpPr/>
          <p:nvPr/>
        </p:nvGrpSpPr>
        <p:grpSpPr>
          <a:xfrm>
            <a:off x="3124200" y="1981200"/>
            <a:ext cx="3200400" cy="396622"/>
            <a:chOff x="3124200" y="1905000"/>
            <a:chExt cx="3200400" cy="396622"/>
          </a:xfrm>
        </p:grpSpPr>
        <p:cxnSp>
          <p:nvCxnSpPr>
            <p:cNvPr id="8" name="Straight Arrow Connector 7"/>
            <p:cNvCxnSpPr/>
            <p:nvPr/>
          </p:nvCxnSpPr>
          <p:spPr>
            <a:xfrm>
              <a:off x="3124200" y="1905000"/>
              <a:ext cx="3200400" cy="1588"/>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274731" y="1932290"/>
              <a:ext cx="990600" cy="369332"/>
            </a:xfrm>
            <a:prstGeom prst="rect">
              <a:avLst/>
            </a:prstGeom>
            <a:noFill/>
          </p:spPr>
          <p:txBody>
            <a:bodyPr wrap="square" rtlCol="0">
              <a:spAutoFit/>
            </a:bodyPr>
            <a:lstStyle/>
            <a:p>
              <a:r>
                <a:rPr lang="en-US" dirty="0" smtClean="0">
                  <a:solidFill>
                    <a:srgbClr val="FF0000"/>
                  </a:solidFill>
                </a:rPr>
                <a:t>40 MHz</a:t>
              </a: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3"/>
                                        </p:tgtEl>
                                        <p:attrNameLst>
                                          <p:attrName>style.visibility</p:attrName>
                                        </p:attrNameLst>
                                      </p:cBhvr>
                                      <p:to>
                                        <p:strVal val="hidden"/>
                                      </p:to>
                                    </p:set>
                                  </p:childTnLst>
                                </p:cTn>
                              </p:par>
                              <p:par>
                                <p:cTn id="22" presetID="3"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3600" dirty="0" smtClean="0"/>
              <a:t>Power loss of MKE with and without serigraphy for the 25ns SPS beam</a:t>
            </a:r>
            <a:endParaRPr lang="en-US" sz="3600" dirty="0"/>
          </a:p>
        </p:txBody>
      </p:sp>
      <p:pic>
        <p:nvPicPr>
          <p:cNvPr id="8" name="Content Placeholder 7" descr="25ns_vssigma.png"/>
          <p:cNvPicPr>
            <a:picLocks noGrp="1" noChangeAspect="1"/>
          </p:cNvPicPr>
          <p:nvPr>
            <p:ph idx="1"/>
          </p:nvPr>
        </p:nvPicPr>
        <p:blipFill rotWithShape="1">
          <a:blip r:embed="rId2" cstate="print"/>
          <a:srcRect l="5257" r="6381"/>
          <a:stretch/>
        </p:blipFill>
        <p:spPr>
          <a:xfrm>
            <a:off x="1183280" y="1219200"/>
            <a:ext cx="6893920" cy="4739048"/>
          </a:xfrm>
        </p:spPr>
      </p:pic>
      <p:sp>
        <p:nvSpPr>
          <p:cNvPr id="5" name="TextBox 4"/>
          <p:cNvSpPr txBox="1"/>
          <p:nvPr/>
        </p:nvSpPr>
        <p:spPr>
          <a:xfrm>
            <a:off x="304800" y="6096000"/>
            <a:ext cx="8749147" cy="646331"/>
          </a:xfrm>
          <a:prstGeom prst="rect">
            <a:avLst/>
          </a:prstGeom>
          <a:noFill/>
          <a:ln w="25400">
            <a:solidFill>
              <a:srgbClr val="0505CB"/>
            </a:solidFill>
          </a:ln>
        </p:spPr>
        <p:txBody>
          <a:bodyPr wrap="square" rtlCol="0">
            <a:spAutoFit/>
          </a:bodyPr>
          <a:lstStyle/>
          <a:p>
            <a:r>
              <a:rPr lang="it-IT" dirty="0" smtClean="0"/>
              <a:t>Due to the resonance introduced by the serigraphy the single bunch approximation differs from the full calculation because it does not account for coupled bunch </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5ns_vssigma_ratio_new.png"/>
          <p:cNvPicPr>
            <a:picLocks noChangeAspect="1"/>
          </p:cNvPicPr>
          <p:nvPr/>
        </p:nvPicPr>
        <p:blipFill>
          <a:blip r:embed="rId3" cstate="print"/>
          <a:srcRect l="9659" t="4640" r="6297"/>
          <a:stretch>
            <a:fillRect/>
          </a:stretch>
        </p:blipFill>
        <p:spPr>
          <a:xfrm>
            <a:off x="1828800" y="1177593"/>
            <a:ext cx="6096000" cy="4613607"/>
          </a:xfrm>
          <a:prstGeom prst="rect">
            <a:avLst/>
          </a:prstGeom>
        </p:spPr>
      </p:pic>
      <p:sp>
        <p:nvSpPr>
          <p:cNvPr id="2" name="Title 1"/>
          <p:cNvSpPr>
            <a:spLocks noGrp="1"/>
          </p:cNvSpPr>
          <p:nvPr>
            <p:ph type="title"/>
          </p:nvPr>
        </p:nvSpPr>
        <p:spPr>
          <a:xfrm>
            <a:off x="457200" y="0"/>
            <a:ext cx="8229600" cy="1143000"/>
          </a:xfrm>
        </p:spPr>
        <p:txBody>
          <a:bodyPr>
            <a:noAutofit/>
          </a:bodyPr>
          <a:lstStyle/>
          <a:p>
            <a:r>
              <a:rPr lang="en-US" sz="3600" dirty="0" smtClean="0"/>
              <a:t>Power loss of MKE with and without serigraphy for the 25ns SPS beam</a:t>
            </a:r>
            <a:endParaRPr lang="en-US" sz="3600" dirty="0"/>
          </a:p>
        </p:txBody>
      </p:sp>
      <p:sp>
        <p:nvSpPr>
          <p:cNvPr id="6" name="TextBox 5"/>
          <p:cNvSpPr txBox="1"/>
          <p:nvPr/>
        </p:nvSpPr>
        <p:spPr>
          <a:xfrm>
            <a:off x="152400" y="6135469"/>
            <a:ext cx="8915400" cy="646331"/>
          </a:xfrm>
          <a:prstGeom prst="rect">
            <a:avLst/>
          </a:prstGeom>
          <a:noFill/>
          <a:ln w="25400">
            <a:solidFill>
              <a:srgbClr val="FF0000"/>
            </a:solidFill>
          </a:ln>
        </p:spPr>
        <p:txBody>
          <a:bodyPr wrap="square" rtlCol="0">
            <a:spAutoFit/>
          </a:bodyPr>
          <a:lstStyle/>
          <a:p>
            <a:pPr algn="just"/>
            <a:r>
              <a:rPr lang="en-US" dirty="0" smtClean="0"/>
              <a:t>At </a:t>
            </a:r>
            <a:r>
              <a:rPr lang="el-GR" dirty="0" smtClean="0"/>
              <a:t>σ</a:t>
            </a:r>
            <a:r>
              <a:rPr lang="en-US" dirty="0" smtClean="0"/>
              <a:t>=0.3 the PWL on the MKE without serigraphy is only 30%  larger than the PWL on the MKE with serigraphy </a:t>
            </a:r>
            <a:endParaRPr lang="en-US" dirty="0"/>
          </a:p>
        </p:txBody>
      </p:sp>
      <p:sp>
        <p:nvSpPr>
          <p:cNvPr id="7" name="Oval 6"/>
          <p:cNvSpPr/>
          <p:nvPr/>
        </p:nvSpPr>
        <p:spPr>
          <a:xfrm>
            <a:off x="7391400" y="4114800"/>
            <a:ext cx="4572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7" idx="4"/>
          </p:cNvCxnSpPr>
          <p:nvPr/>
        </p:nvCxnSpPr>
        <p:spPr>
          <a:xfrm flipH="1">
            <a:off x="7467600" y="5257800"/>
            <a:ext cx="152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53601" name="Object 1"/>
          <p:cNvGraphicFramePr>
            <a:graphicFrameLocks noChangeAspect="1"/>
          </p:cNvGraphicFramePr>
          <p:nvPr/>
        </p:nvGraphicFramePr>
        <p:xfrm>
          <a:off x="5410200" y="1981200"/>
          <a:ext cx="1276350" cy="762000"/>
        </p:xfrm>
        <a:graphic>
          <a:graphicData uri="http://schemas.openxmlformats.org/presentationml/2006/ole">
            <p:oleObj spid="_x0000_s153615" name="Equation" r:id="rId4" imgW="634725" imgH="380835"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Power loss of MKE with and without serigraphy for the 50ns SPS beam</a:t>
            </a:r>
            <a:endParaRPr lang="en-US" dirty="0"/>
          </a:p>
        </p:txBody>
      </p:sp>
      <p:pic>
        <p:nvPicPr>
          <p:cNvPr id="7" name="Content Placeholder 7" descr="50ns_vssigma.png"/>
          <p:cNvPicPr>
            <a:picLocks noChangeAspect="1"/>
          </p:cNvPicPr>
          <p:nvPr/>
        </p:nvPicPr>
        <p:blipFill rotWithShape="1">
          <a:blip r:embed="rId3" cstate="print"/>
          <a:srcRect l="4259" r="7606"/>
          <a:stretch/>
        </p:blipFill>
        <p:spPr>
          <a:xfrm>
            <a:off x="76200" y="1800726"/>
            <a:ext cx="4297631" cy="3276600"/>
          </a:xfrm>
          <a:prstGeom prst="rect">
            <a:avLst/>
          </a:prstGeom>
        </p:spPr>
      </p:pic>
      <p:pic>
        <p:nvPicPr>
          <p:cNvPr id="10" name="Content Placeholder 9" descr="50ns_vssigma_ratio_new.png"/>
          <p:cNvPicPr>
            <a:picLocks noGrp="1" noChangeAspect="1"/>
          </p:cNvPicPr>
          <p:nvPr>
            <p:ph idx="1"/>
          </p:nvPr>
        </p:nvPicPr>
        <p:blipFill>
          <a:blip r:embed="rId4" cstate="print"/>
          <a:srcRect l="8946" t="3367" r="7326"/>
          <a:stretch>
            <a:fillRect/>
          </a:stretch>
        </p:blipFill>
        <p:spPr>
          <a:xfrm>
            <a:off x="4876800" y="1828800"/>
            <a:ext cx="4175222" cy="3214198"/>
          </a:xfrm>
        </p:spPr>
      </p:pic>
      <p:sp>
        <p:nvSpPr>
          <p:cNvPr id="8" name="TextBox 7"/>
          <p:cNvSpPr txBox="1"/>
          <p:nvPr/>
        </p:nvSpPr>
        <p:spPr>
          <a:xfrm>
            <a:off x="242453" y="5867400"/>
            <a:ext cx="8749147" cy="646331"/>
          </a:xfrm>
          <a:prstGeom prst="rect">
            <a:avLst/>
          </a:prstGeom>
          <a:noFill/>
          <a:ln w="25400">
            <a:solidFill>
              <a:srgbClr val="0505CB"/>
            </a:solidFill>
          </a:ln>
        </p:spPr>
        <p:txBody>
          <a:bodyPr wrap="square" rtlCol="0">
            <a:spAutoFit/>
          </a:bodyPr>
          <a:lstStyle/>
          <a:p>
            <a:r>
              <a:rPr lang="it-IT" dirty="0" smtClean="0"/>
              <a:t>Due to the resonance introduced by the serigraphy the single bunch approximation differs from the full calculation because it does not account for coupled bunch </a:t>
            </a:r>
            <a:endParaRPr lang="it-IT" dirty="0"/>
          </a:p>
        </p:txBody>
      </p:sp>
      <p:graphicFrame>
        <p:nvGraphicFramePr>
          <p:cNvPr id="184321" name="Object 1"/>
          <p:cNvGraphicFramePr>
            <a:graphicFrameLocks noChangeAspect="1"/>
          </p:cNvGraphicFramePr>
          <p:nvPr/>
        </p:nvGraphicFramePr>
        <p:xfrm>
          <a:off x="7239000" y="2438400"/>
          <a:ext cx="1289050" cy="769938"/>
        </p:xfrm>
        <a:graphic>
          <a:graphicData uri="http://schemas.openxmlformats.org/presentationml/2006/ole">
            <p:oleObj spid="_x0000_s184335" name="Equation" r:id="rId5" imgW="634725" imgH="380835" progId="Equation.3">
              <p:embed/>
            </p:oleObj>
          </a:graphicData>
        </a:graphic>
      </p:graphicFrame>
    </p:spTree>
    <p:extLst>
      <p:ext uri="{BB962C8B-B14F-4D97-AF65-F5344CB8AC3E}">
        <p14:creationId xmlns:p14="http://schemas.microsoft.com/office/powerpoint/2010/main" xmlns="" val="3164213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sz="3600" dirty="0" smtClean="0"/>
              <a:t>Comparing the power loss of 25 and 50 ns beam</a:t>
            </a:r>
            <a:endParaRPr lang="en-US" sz="3600" dirty="0"/>
          </a:p>
        </p:txBody>
      </p:sp>
      <p:pic>
        <p:nvPicPr>
          <p:cNvPr id="6" name="Content Placeholder 5" descr="full_MKEandMKEser.png"/>
          <p:cNvPicPr>
            <a:picLocks noGrp="1" noChangeAspect="1"/>
          </p:cNvPicPr>
          <p:nvPr>
            <p:ph idx="1"/>
          </p:nvPr>
        </p:nvPicPr>
        <p:blipFill rotWithShape="1">
          <a:blip r:embed="rId3" cstate="print"/>
          <a:srcRect l="3978" r="7375"/>
          <a:stretch/>
        </p:blipFill>
        <p:spPr>
          <a:xfrm>
            <a:off x="76200" y="914400"/>
            <a:ext cx="4322619" cy="3276600"/>
          </a:xfrm>
        </p:spPr>
      </p:pic>
      <p:pic>
        <p:nvPicPr>
          <p:cNvPr id="4" name="Content Placeholder 5" descr="full_vssigma_ratio.png"/>
          <p:cNvPicPr>
            <a:picLocks noChangeAspect="1"/>
          </p:cNvPicPr>
          <p:nvPr/>
        </p:nvPicPr>
        <p:blipFill rotWithShape="1">
          <a:blip r:embed="rId4" cstate="print"/>
          <a:srcRect l="9446" r="6949"/>
          <a:stretch/>
        </p:blipFill>
        <p:spPr>
          <a:xfrm>
            <a:off x="4648200" y="990600"/>
            <a:ext cx="4484413" cy="3148096"/>
          </a:xfrm>
          <a:prstGeom prst="rect">
            <a:avLst/>
          </a:prstGeom>
        </p:spPr>
      </p:pic>
      <p:sp>
        <p:nvSpPr>
          <p:cNvPr id="8" name="TextBox 7"/>
          <p:cNvSpPr txBox="1"/>
          <p:nvPr/>
        </p:nvSpPr>
        <p:spPr>
          <a:xfrm>
            <a:off x="152400" y="5943600"/>
            <a:ext cx="8915400" cy="646331"/>
          </a:xfrm>
          <a:prstGeom prst="rect">
            <a:avLst/>
          </a:prstGeom>
          <a:noFill/>
          <a:ln w="25400">
            <a:solidFill>
              <a:srgbClr val="FF0000"/>
            </a:solidFill>
          </a:ln>
        </p:spPr>
        <p:txBody>
          <a:bodyPr wrap="square" rtlCol="0">
            <a:spAutoFit/>
          </a:bodyPr>
          <a:lstStyle/>
          <a:p>
            <a:pPr algn="just"/>
            <a:r>
              <a:rPr lang="en-US" dirty="0" smtClean="0"/>
              <a:t>At </a:t>
            </a:r>
            <a:r>
              <a:rPr lang="el-GR" dirty="0" smtClean="0"/>
              <a:t>σ</a:t>
            </a:r>
            <a:r>
              <a:rPr lang="en-US" dirty="0" smtClean="0"/>
              <a:t>=0.3 the PWL on the MKE without serigraphy is only 30%  larger than the PWL on the MKE with serigraphy  for the 25 ns beam and a factor 2 larger for the 50ns beam</a:t>
            </a:r>
            <a:endParaRPr lang="en-US" dirty="0"/>
          </a:p>
        </p:txBody>
      </p:sp>
      <p:sp>
        <p:nvSpPr>
          <p:cNvPr id="10" name="Oval 9"/>
          <p:cNvSpPr/>
          <p:nvPr/>
        </p:nvSpPr>
        <p:spPr>
          <a:xfrm>
            <a:off x="8686800" y="2971800"/>
            <a:ext cx="4572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0" idx="4"/>
          </p:cNvCxnSpPr>
          <p:nvPr/>
        </p:nvCxnSpPr>
        <p:spPr>
          <a:xfrm flipH="1">
            <a:off x="8534400" y="4114800"/>
            <a:ext cx="3810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553200" y="2438400"/>
            <a:ext cx="6858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2" idx="4"/>
          </p:cNvCxnSpPr>
          <p:nvPr/>
        </p:nvCxnSpPr>
        <p:spPr>
          <a:xfrm flipH="1">
            <a:off x="6629400" y="3581400"/>
            <a:ext cx="2667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00" y="4648200"/>
            <a:ext cx="8077200" cy="923330"/>
          </a:xfrm>
          <a:prstGeom prst="rect">
            <a:avLst/>
          </a:prstGeom>
          <a:noFill/>
          <a:ln w="25400">
            <a:solidFill>
              <a:srgbClr val="FF0000"/>
            </a:solidFill>
          </a:ln>
        </p:spPr>
        <p:txBody>
          <a:bodyPr wrap="square" rtlCol="0">
            <a:spAutoFit/>
          </a:bodyPr>
          <a:lstStyle/>
          <a:p>
            <a:pPr algn="just"/>
            <a:r>
              <a:rPr lang="en-US" dirty="0" smtClean="0"/>
              <a:t>At flat bottom the PWL on the MKE without serigraphy is expected to be a factor 3-4.5 smaller than the MKE with serigraphy for the 25 ns beam and a factor 4.5-6 smaller for the 50 ns beam</a:t>
            </a:r>
            <a:endParaRPr lang="en-US" dirty="0"/>
          </a:p>
        </p:txBody>
      </p:sp>
      <p:graphicFrame>
        <p:nvGraphicFramePr>
          <p:cNvPr id="156673" name="Object 1"/>
          <p:cNvGraphicFramePr>
            <a:graphicFrameLocks noChangeAspect="1"/>
          </p:cNvGraphicFramePr>
          <p:nvPr/>
        </p:nvGraphicFramePr>
        <p:xfrm>
          <a:off x="6019800" y="1371600"/>
          <a:ext cx="1276350" cy="762000"/>
        </p:xfrm>
        <a:graphic>
          <a:graphicData uri="http://schemas.openxmlformats.org/presentationml/2006/ole">
            <p:oleObj spid="_x0000_s156688" name="Equation" r:id="rId5" imgW="634725" imgH="380835"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752600"/>
            <a:ext cx="8229600" cy="4419600"/>
          </a:xfrm>
        </p:spPr>
        <p:txBody>
          <a:bodyPr>
            <a:normAutofit lnSpcReduction="10000"/>
          </a:bodyPr>
          <a:lstStyle/>
          <a:p>
            <a:r>
              <a:rPr lang="en-US" dirty="0" smtClean="0"/>
              <a:t>Review of the impedance for the SPS extraction kickers (MKE)</a:t>
            </a:r>
          </a:p>
          <a:p>
            <a:r>
              <a:rPr lang="en-US" dirty="0" smtClean="0"/>
              <a:t>Power loss estimation</a:t>
            </a:r>
          </a:p>
          <a:p>
            <a:pPr marL="0" indent="0">
              <a:buNone/>
            </a:pPr>
            <a:r>
              <a:rPr lang="en-US" dirty="0" smtClean="0"/>
              <a:t>	-Power loss calculation method</a:t>
            </a:r>
          </a:p>
          <a:p>
            <a:pPr marL="0" indent="0">
              <a:buNone/>
            </a:pPr>
            <a:r>
              <a:rPr lang="en-US" dirty="0">
                <a:solidFill>
                  <a:srgbClr val="FF0000"/>
                </a:solidFill>
              </a:rPr>
              <a:t>	</a:t>
            </a:r>
            <a:r>
              <a:rPr lang="en-US" dirty="0" smtClean="0"/>
              <a:t>-Application to the SPS extraction kickers</a:t>
            </a:r>
          </a:p>
          <a:p>
            <a:r>
              <a:rPr lang="en-US" dirty="0" smtClean="0">
                <a:solidFill>
                  <a:srgbClr val="FF0000"/>
                </a:solidFill>
              </a:rPr>
              <a:t>Comparison with heating observations</a:t>
            </a:r>
          </a:p>
          <a:p>
            <a:r>
              <a:rPr lang="en-US" dirty="0" smtClean="0"/>
              <a:t>Effect of the bunch distribution</a:t>
            </a:r>
          </a:p>
          <a:p>
            <a:r>
              <a:rPr lang="en-US" dirty="0" smtClean="0"/>
              <a:t>Summary and Future Plans</a:t>
            </a:r>
          </a:p>
          <a:p>
            <a:endParaRPr lang="en-US" dirty="0"/>
          </a:p>
        </p:txBody>
      </p:sp>
    </p:spTree>
    <p:extLst>
      <p:ext uri="{BB962C8B-B14F-4D97-AF65-F5344CB8AC3E}">
        <p14:creationId xmlns:p14="http://schemas.microsoft.com/office/powerpoint/2010/main" xmlns="" val="575067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752600"/>
            <a:ext cx="8229600" cy="4419600"/>
          </a:xfrm>
        </p:spPr>
        <p:txBody>
          <a:bodyPr>
            <a:normAutofit lnSpcReduction="10000"/>
          </a:bodyPr>
          <a:lstStyle/>
          <a:p>
            <a:r>
              <a:rPr lang="en-US" dirty="0" smtClean="0">
                <a:solidFill>
                  <a:srgbClr val="FF0000"/>
                </a:solidFill>
              </a:rPr>
              <a:t>Review of the impedance for the SPS extraction kickers (MKE)</a:t>
            </a:r>
          </a:p>
          <a:p>
            <a:r>
              <a:rPr lang="en-US" dirty="0" smtClean="0"/>
              <a:t>Power loss estimation</a:t>
            </a:r>
          </a:p>
          <a:p>
            <a:pPr marL="0" indent="0">
              <a:buNone/>
            </a:pPr>
            <a:r>
              <a:rPr lang="en-US" dirty="0" smtClean="0"/>
              <a:t>	-Power loss calculation method</a:t>
            </a:r>
          </a:p>
          <a:p>
            <a:pPr marL="0" indent="0">
              <a:buNone/>
            </a:pPr>
            <a:r>
              <a:rPr lang="en-US" dirty="0">
                <a:solidFill>
                  <a:srgbClr val="FF0000"/>
                </a:solidFill>
              </a:rPr>
              <a:t>	</a:t>
            </a:r>
            <a:r>
              <a:rPr lang="en-US" dirty="0" smtClean="0"/>
              <a:t>-Application to the SPS extraction kickers</a:t>
            </a:r>
          </a:p>
          <a:p>
            <a:r>
              <a:rPr lang="en-US" dirty="0" smtClean="0"/>
              <a:t>Comparison with heating observations</a:t>
            </a:r>
          </a:p>
          <a:p>
            <a:r>
              <a:rPr lang="en-US" dirty="0" smtClean="0"/>
              <a:t>Effect of the bunch distribution</a:t>
            </a:r>
          </a:p>
          <a:p>
            <a:r>
              <a:rPr lang="en-US" dirty="0" smtClean="0"/>
              <a:t>Summary and Future Plans</a:t>
            </a:r>
          </a:p>
          <a:p>
            <a:endParaRPr lang="en-US" dirty="0"/>
          </a:p>
        </p:txBody>
      </p:sp>
    </p:spTree>
    <p:extLst>
      <p:ext uri="{BB962C8B-B14F-4D97-AF65-F5344CB8AC3E}">
        <p14:creationId xmlns:p14="http://schemas.microsoft.com/office/powerpoint/2010/main" xmlns="" val="575067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normAutofit fontScale="90000"/>
          </a:bodyPr>
          <a:lstStyle/>
          <a:p>
            <a:r>
              <a:rPr lang="en-US" sz="3600" dirty="0" smtClean="0"/>
              <a:t>Methods for calculation of PWL and </a:t>
            </a:r>
            <a:r>
              <a:rPr lang="en-US" sz="3600" dirty="0" smtClean="0">
                <a:sym typeface="Symbol"/>
              </a:rPr>
              <a:t>T/</a:t>
            </a:r>
            <a:r>
              <a:rPr lang="en-US" sz="3600" dirty="0" err="1" smtClean="0">
                <a:sym typeface="Symbol"/>
              </a:rPr>
              <a:t>t</a:t>
            </a:r>
            <a:endParaRPr lang="en-US" sz="3600" dirty="0"/>
          </a:p>
        </p:txBody>
      </p:sp>
      <p:graphicFrame>
        <p:nvGraphicFramePr>
          <p:cNvPr id="71682" name="Content Placeholder 3"/>
          <p:cNvGraphicFramePr>
            <a:graphicFrameLocks noChangeAspect="1"/>
          </p:cNvGraphicFramePr>
          <p:nvPr>
            <p:extLst>
              <p:ext uri="{D42A27DB-BD31-4B8C-83A1-F6EECF244321}">
                <p14:modId xmlns:p14="http://schemas.microsoft.com/office/powerpoint/2010/main" xmlns="" val="2534695845"/>
              </p:ext>
            </p:extLst>
          </p:nvPr>
        </p:nvGraphicFramePr>
        <p:xfrm>
          <a:off x="5334000" y="1905000"/>
          <a:ext cx="2768400" cy="761760"/>
        </p:xfrm>
        <a:graphic>
          <a:graphicData uri="http://schemas.openxmlformats.org/presentationml/2006/ole">
            <p:oleObj spid="_x0000_s185375" name="Equation" r:id="rId3" imgW="7315200" imgH="2013358" progId="">
              <p:embed/>
            </p:oleObj>
          </a:graphicData>
        </a:graphic>
      </p:graphicFrame>
      <p:sp>
        <p:nvSpPr>
          <p:cNvPr id="15" name="TextBox 14"/>
          <p:cNvSpPr txBox="1"/>
          <p:nvPr/>
        </p:nvSpPr>
        <p:spPr>
          <a:xfrm>
            <a:off x="381000" y="762000"/>
            <a:ext cx="8458200" cy="923330"/>
          </a:xfrm>
          <a:prstGeom prst="rect">
            <a:avLst/>
          </a:prstGeom>
          <a:noFill/>
          <a:ln w="25400">
            <a:solidFill>
              <a:srgbClr val="FF0000"/>
            </a:solidFill>
          </a:ln>
        </p:spPr>
        <p:txBody>
          <a:bodyPr wrap="square" rtlCol="0">
            <a:spAutoFit/>
          </a:bodyPr>
          <a:lstStyle/>
          <a:p>
            <a:pPr algn="just"/>
            <a:r>
              <a:rPr lang="en-US" dirty="0" smtClean="0"/>
              <a:t>Up to now we calculated the power loss in a regime with four batches circulating in the SPS. In order to compare with heating observation we need to consider the dynamics of the beam with the time</a:t>
            </a:r>
            <a:endParaRPr lang="en-US" dirty="0"/>
          </a:p>
        </p:txBody>
      </p:sp>
      <p:pic>
        <p:nvPicPr>
          <p:cNvPr id="71791" name="Picture 111"/>
          <p:cNvPicPr>
            <a:picLocks noChangeAspect="1" noChangeArrowheads="1"/>
          </p:cNvPicPr>
          <p:nvPr/>
        </p:nvPicPr>
        <p:blipFill>
          <a:blip r:embed="rId4" cstate="print"/>
          <a:srcRect l="1563" t="36458" r="3125" b="21875"/>
          <a:stretch>
            <a:fillRect/>
          </a:stretch>
        </p:blipFill>
        <p:spPr bwMode="auto">
          <a:xfrm>
            <a:off x="4495800" y="2724746"/>
            <a:ext cx="4648200" cy="1694854"/>
          </a:xfrm>
          <a:prstGeom prst="rect">
            <a:avLst/>
          </a:prstGeom>
          <a:noFill/>
          <a:ln w="9525">
            <a:noFill/>
            <a:miter lim="800000"/>
            <a:headEnd/>
            <a:tailEnd/>
          </a:ln>
        </p:spPr>
      </p:pic>
      <p:pic>
        <p:nvPicPr>
          <p:cNvPr id="13" name="Picture 12" descr="MD150_LHCFAST3.png"/>
          <p:cNvPicPr>
            <a:picLocks noChangeAspect="1"/>
          </p:cNvPicPr>
          <p:nvPr/>
        </p:nvPicPr>
        <p:blipFill>
          <a:blip r:embed="rId5" cstate="print"/>
          <a:stretch>
            <a:fillRect/>
          </a:stretch>
        </p:blipFill>
        <p:spPr>
          <a:xfrm>
            <a:off x="4114801" y="4438952"/>
            <a:ext cx="5003418" cy="2419048"/>
          </a:xfrm>
          <a:prstGeom prst="rect">
            <a:avLst/>
          </a:prstGeom>
        </p:spPr>
      </p:pic>
      <p:pic>
        <p:nvPicPr>
          <p:cNvPr id="71792" name="Picture 112"/>
          <p:cNvPicPr>
            <a:picLocks noChangeAspect="1" noChangeArrowheads="1"/>
          </p:cNvPicPr>
          <p:nvPr/>
        </p:nvPicPr>
        <p:blipFill>
          <a:blip r:embed="rId6" cstate="print"/>
          <a:srcRect l="1562" t="27083" r="20313" b="6250"/>
          <a:stretch>
            <a:fillRect/>
          </a:stretch>
        </p:blipFill>
        <p:spPr bwMode="auto">
          <a:xfrm>
            <a:off x="76200" y="3048000"/>
            <a:ext cx="4191000" cy="2682253"/>
          </a:xfrm>
          <a:prstGeom prst="rect">
            <a:avLst/>
          </a:prstGeom>
          <a:noFill/>
          <a:ln w="9525">
            <a:noFill/>
            <a:miter lim="800000"/>
            <a:headEnd/>
            <a:tailEnd/>
          </a:ln>
        </p:spPr>
      </p:pic>
      <p:sp>
        <p:nvSpPr>
          <p:cNvPr id="9" name="TextBox 8"/>
          <p:cNvSpPr txBox="1"/>
          <p:nvPr/>
        </p:nvSpPr>
        <p:spPr>
          <a:xfrm>
            <a:off x="5791200" y="4800600"/>
            <a:ext cx="1371600" cy="307777"/>
          </a:xfrm>
          <a:prstGeom prst="rect">
            <a:avLst/>
          </a:prstGeom>
          <a:noFill/>
          <a:ln>
            <a:solidFill>
              <a:srgbClr val="FF0000"/>
            </a:solidFill>
          </a:ln>
        </p:spPr>
        <p:txBody>
          <a:bodyPr wrap="square" rtlCol="0">
            <a:spAutoFit/>
          </a:bodyPr>
          <a:lstStyle/>
          <a:p>
            <a:r>
              <a:rPr lang="en-US" sz="1400" dirty="0" smtClean="0"/>
              <a:t>T. Argyropoulos</a:t>
            </a:r>
            <a:endParaRPr lang="en-US" sz="1400" dirty="0"/>
          </a:p>
        </p:txBody>
      </p:sp>
      <p:graphicFrame>
        <p:nvGraphicFramePr>
          <p:cNvPr id="185376" name="Object 32"/>
          <p:cNvGraphicFramePr>
            <a:graphicFrameLocks noChangeAspect="1"/>
          </p:cNvGraphicFramePr>
          <p:nvPr/>
        </p:nvGraphicFramePr>
        <p:xfrm>
          <a:off x="573088" y="1889125"/>
          <a:ext cx="3213100" cy="982663"/>
        </p:xfrm>
        <a:graphic>
          <a:graphicData uri="http://schemas.openxmlformats.org/presentationml/2006/ole">
            <p:oleObj spid="_x0000_s185376" name="Equation" r:id="rId7" imgW="1295280" imgH="393480" progId="Equation.3">
              <p:embed/>
            </p:oleObj>
          </a:graphicData>
        </a:graphic>
      </p:graphicFrame>
      <p:sp>
        <p:nvSpPr>
          <p:cNvPr id="12" name="TextBox 11"/>
          <p:cNvSpPr txBox="1"/>
          <p:nvPr/>
        </p:nvSpPr>
        <p:spPr>
          <a:xfrm>
            <a:off x="228600" y="6019800"/>
            <a:ext cx="3581400" cy="646331"/>
          </a:xfrm>
          <a:prstGeom prst="rect">
            <a:avLst/>
          </a:prstGeom>
          <a:noFill/>
          <a:ln w="25400">
            <a:solidFill>
              <a:srgbClr val="FF0000"/>
            </a:solidFill>
          </a:ln>
        </p:spPr>
        <p:txBody>
          <a:bodyPr wrap="square" rtlCol="0">
            <a:spAutoFit/>
          </a:bodyPr>
          <a:lstStyle/>
          <a:p>
            <a:r>
              <a:rPr lang="en-US" dirty="0" smtClean="0"/>
              <a:t>We assume the intensity per bunch unchanged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5376"/>
                                        </p:tgtEl>
                                        <p:attrNameLst>
                                          <p:attrName>style.visibility</p:attrName>
                                        </p:attrNameLst>
                                      </p:cBhvr>
                                      <p:to>
                                        <p:strVal val="visible"/>
                                      </p:to>
                                    </p:set>
                                    <p:animEffect transition="in" filter="blinds(horizontal)">
                                      <p:cBhvr>
                                        <p:cTn id="7" dur="500"/>
                                        <p:tgtEl>
                                          <p:spTgt spid="185376"/>
                                        </p:tgtEl>
                                      </p:cBhvr>
                                    </p:animEffect>
                                  </p:childTnLst>
                                </p:cTn>
                              </p:par>
                              <p:par>
                                <p:cTn id="8" presetID="3" presetClass="entr" presetSubtype="10" fill="hold" nodeType="withEffect">
                                  <p:stCondLst>
                                    <p:cond delay="0"/>
                                  </p:stCondLst>
                                  <p:childTnLst>
                                    <p:set>
                                      <p:cBhvr>
                                        <p:cTn id="9" dur="1" fill="hold">
                                          <p:stCondLst>
                                            <p:cond delay="0"/>
                                          </p:stCondLst>
                                        </p:cTn>
                                        <p:tgtEl>
                                          <p:spTgt spid="71792"/>
                                        </p:tgtEl>
                                        <p:attrNameLst>
                                          <p:attrName>style.visibility</p:attrName>
                                        </p:attrNameLst>
                                      </p:cBhvr>
                                      <p:to>
                                        <p:strVal val="visible"/>
                                      </p:to>
                                    </p:set>
                                    <p:animEffect transition="in" filter="blinds(horizontal)">
                                      <p:cBhvr>
                                        <p:cTn id="10" dur="500"/>
                                        <p:tgtEl>
                                          <p:spTgt spid="7179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1682"/>
                                        </p:tgtEl>
                                        <p:attrNameLst>
                                          <p:attrName>style.visibility</p:attrName>
                                        </p:attrNameLst>
                                      </p:cBhvr>
                                      <p:to>
                                        <p:strVal val="visible"/>
                                      </p:to>
                                    </p:set>
                                    <p:animEffect transition="in" filter="blinds(horizontal)">
                                      <p:cBhvr>
                                        <p:cTn id="18" dur="500"/>
                                        <p:tgtEl>
                                          <p:spTgt spid="7168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1791"/>
                                        </p:tgtEl>
                                        <p:attrNameLst>
                                          <p:attrName>style.visibility</p:attrName>
                                        </p:attrNameLst>
                                      </p:cBhvr>
                                      <p:to>
                                        <p:strVal val="visible"/>
                                      </p:to>
                                    </p:set>
                                    <p:animEffect transition="in" filter="blinds(horizontal)">
                                      <p:cBhvr>
                                        <p:cTn id="23" dur="500"/>
                                        <p:tgtEl>
                                          <p:spTgt spid="71791"/>
                                        </p:tgtEl>
                                      </p:cBhvr>
                                    </p:animEffect>
                                  </p:childTnLst>
                                </p:cTn>
                              </p:par>
                              <p:par>
                                <p:cTn id="24" presetID="3" presetClass="entr" presetSubtype="1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ormalized_intensity.png"/>
          <p:cNvPicPr>
            <a:picLocks noGrp="1" noChangeAspect="1"/>
          </p:cNvPicPr>
          <p:nvPr>
            <p:ph idx="1"/>
          </p:nvPr>
        </p:nvPicPr>
        <p:blipFill>
          <a:blip r:embed="rId2" cstate="print"/>
          <a:srcRect t="4200"/>
          <a:stretch>
            <a:fillRect/>
          </a:stretch>
        </p:blipFill>
        <p:spPr>
          <a:xfrm>
            <a:off x="533400" y="914400"/>
            <a:ext cx="8160000" cy="5214257"/>
          </a:xfrm>
        </p:spPr>
      </p:pic>
      <p:sp>
        <p:nvSpPr>
          <p:cNvPr id="5" name="Title 1"/>
          <p:cNvSpPr>
            <a:spLocks noGrp="1"/>
          </p:cNvSpPr>
          <p:nvPr>
            <p:ph type="title"/>
          </p:nvPr>
        </p:nvSpPr>
        <p:spPr>
          <a:xfrm>
            <a:off x="533400" y="-76200"/>
            <a:ext cx="8229600" cy="914400"/>
          </a:xfrm>
        </p:spPr>
        <p:txBody>
          <a:bodyPr>
            <a:normAutofit/>
          </a:bodyPr>
          <a:lstStyle/>
          <a:p>
            <a:r>
              <a:rPr lang="en-US" sz="3600" dirty="0" smtClean="0"/>
              <a:t>Methods for calculation of PWL and </a:t>
            </a:r>
            <a:r>
              <a:rPr lang="en-US" sz="3600" dirty="0" smtClean="0">
                <a:sym typeface="Symbol"/>
              </a:rPr>
              <a:t>T/</a:t>
            </a:r>
            <a:r>
              <a:rPr lang="en-US" sz="3600" dirty="0" err="1" smtClean="0">
                <a:sym typeface="Symbol"/>
              </a:rPr>
              <a:t>t</a:t>
            </a:r>
            <a:endParaRPr lang="en-US" sz="3600" dirty="0"/>
          </a:p>
        </p:txBody>
      </p:sp>
      <p:sp>
        <p:nvSpPr>
          <p:cNvPr id="6" name="TextBox 5"/>
          <p:cNvSpPr txBox="1"/>
          <p:nvPr/>
        </p:nvSpPr>
        <p:spPr>
          <a:xfrm>
            <a:off x="0" y="6172200"/>
            <a:ext cx="9144000" cy="646331"/>
          </a:xfrm>
          <a:prstGeom prst="rect">
            <a:avLst/>
          </a:prstGeom>
          <a:noFill/>
          <a:ln w="25400">
            <a:solidFill>
              <a:srgbClr val="FF0000"/>
            </a:solidFill>
          </a:ln>
        </p:spPr>
        <p:txBody>
          <a:bodyPr wrap="square" rtlCol="0">
            <a:spAutoFit/>
          </a:bodyPr>
          <a:lstStyle/>
          <a:p>
            <a:r>
              <a:rPr lang="en-US" dirty="0" smtClean="0"/>
              <a:t>Renormalizing to the intensity the power loss  remains unchanged for 1,2 and 4 batches. This proves that to account the cycle effect we need to consider only the intensity change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sz="3600" dirty="0" smtClean="0"/>
              <a:t>Methods for calculation of PWL and </a:t>
            </a:r>
            <a:r>
              <a:rPr lang="en-US" sz="3600" dirty="0" smtClean="0">
                <a:sym typeface="Symbol"/>
              </a:rPr>
              <a:t>T/  t</a:t>
            </a:r>
            <a:endParaRPr lang="en-US" sz="3600" dirty="0"/>
          </a:p>
        </p:txBody>
      </p:sp>
      <p:graphicFrame>
        <p:nvGraphicFramePr>
          <p:cNvPr id="71685" name="Object 5"/>
          <p:cNvGraphicFramePr>
            <a:graphicFrameLocks noChangeAspect="1"/>
          </p:cNvGraphicFramePr>
          <p:nvPr>
            <p:extLst>
              <p:ext uri="{D42A27DB-BD31-4B8C-83A1-F6EECF244321}">
                <p14:modId xmlns:p14="http://schemas.microsoft.com/office/powerpoint/2010/main" xmlns="" val="1299560365"/>
              </p:ext>
            </p:extLst>
          </p:nvPr>
        </p:nvGraphicFramePr>
        <p:xfrm>
          <a:off x="2468562" y="5867400"/>
          <a:ext cx="1341438" cy="758825"/>
        </p:xfrm>
        <a:graphic>
          <a:graphicData uri="http://schemas.openxmlformats.org/presentationml/2006/ole">
            <p:oleObj spid="_x0000_s151600" name="Equation" r:id="rId3" imgW="7315200" imgH="4140679" progId="Equation.3">
              <p:embed/>
            </p:oleObj>
          </a:graphicData>
        </a:graphic>
      </p:graphicFrame>
      <p:sp>
        <p:nvSpPr>
          <p:cNvPr id="3" name="TextBox 2"/>
          <p:cNvSpPr txBox="1"/>
          <p:nvPr/>
        </p:nvSpPr>
        <p:spPr>
          <a:xfrm>
            <a:off x="533400" y="4992469"/>
            <a:ext cx="8458200" cy="646331"/>
          </a:xfrm>
          <a:prstGeom prst="rect">
            <a:avLst/>
          </a:prstGeom>
          <a:noFill/>
          <a:ln w="25400">
            <a:solidFill>
              <a:srgbClr val="0505CB"/>
            </a:solidFill>
          </a:ln>
        </p:spPr>
        <p:txBody>
          <a:bodyPr wrap="square" rtlCol="0">
            <a:spAutoFit/>
          </a:bodyPr>
          <a:lstStyle/>
          <a:p>
            <a:pPr algn="just"/>
            <a:r>
              <a:rPr lang="it-IT" dirty="0" smtClean="0"/>
              <a:t>The power loss is assumed to be uniform distributed on the ferrite and the cooling system is not taken into account </a:t>
            </a:r>
            <a:endParaRPr lang="it-IT" dirty="0"/>
          </a:p>
        </p:txBody>
      </p:sp>
      <p:graphicFrame>
        <p:nvGraphicFramePr>
          <p:cNvPr id="151559" name="Object 7"/>
          <p:cNvGraphicFramePr>
            <a:graphicFrameLocks noChangeAspect="1"/>
          </p:cNvGraphicFramePr>
          <p:nvPr/>
        </p:nvGraphicFramePr>
        <p:xfrm>
          <a:off x="2644775" y="3963988"/>
          <a:ext cx="1317625" cy="760412"/>
        </p:xfrm>
        <a:graphic>
          <a:graphicData uri="http://schemas.openxmlformats.org/presentationml/2006/ole">
            <p:oleObj spid="_x0000_s151601" name="Equation" r:id="rId4" imgW="7315200" imgH="4220308" progId="Equation.3">
              <p:embed/>
            </p:oleObj>
          </a:graphicData>
        </a:graphic>
      </p:graphicFrame>
      <p:pic>
        <p:nvPicPr>
          <p:cNvPr id="34" name="Picture 112"/>
          <p:cNvPicPr>
            <a:picLocks noChangeAspect="1" noChangeArrowheads="1"/>
          </p:cNvPicPr>
          <p:nvPr/>
        </p:nvPicPr>
        <p:blipFill>
          <a:blip r:embed="rId5" cstate="print"/>
          <a:srcRect l="1562" t="27083" r="20313" b="6250"/>
          <a:stretch>
            <a:fillRect/>
          </a:stretch>
        </p:blipFill>
        <p:spPr bwMode="auto">
          <a:xfrm>
            <a:off x="914400" y="1676400"/>
            <a:ext cx="3048000" cy="1950730"/>
          </a:xfrm>
          <a:prstGeom prst="rect">
            <a:avLst/>
          </a:prstGeom>
          <a:noFill/>
          <a:ln w="9525">
            <a:noFill/>
            <a:miter lim="800000"/>
            <a:headEnd/>
            <a:tailEnd/>
          </a:ln>
        </p:spPr>
      </p:pic>
      <p:pic>
        <p:nvPicPr>
          <p:cNvPr id="35" name="Picture 34" descr="MD150_LHCFAST3.png"/>
          <p:cNvPicPr>
            <a:picLocks noChangeAspect="1"/>
          </p:cNvPicPr>
          <p:nvPr/>
        </p:nvPicPr>
        <p:blipFill>
          <a:blip r:embed="rId6" cstate="print"/>
          <a:srcRect t="2855"/>
          <a:stretch>
            <a:fillRect/>
          </a:stretch>
        </p:blipFill>
        <p:spPr>
          <a:xfrm>
            <a:off x="5433400" y="1647498"/>
            <a:ext cx="3173333" cy="2056233"/>
          </a:xfrm>
          <a:prstGeom prst="rect">
            <a:avLst/>
          </a:prstGeom>
        </p:spPr>
      </p:pic>
      <p:graphicFrame>
        <p:nvGraphicFramePr>
          <p:cNvPr id="151560" name="Object 8"/>
          <p:cNvGraphicFramePr>
            <a:graphicFrameLocks noChangeAspect="1"/>
          </p:cNvGraphicFramePr>
          <p:nvPr/>
        </p:nvGraphicFramePr>
        <p:xfrm>
          <a:off x="5562600" y="3993932"/>
          <a:ext cx="2357438" cy="760412"/>
        </p:xfrm>
        <a:graphic>
          <a:graphicData uri="http://schemas.openxmlformats.org/presentationml/2006/ole">
            <p:oleObj spid="_x0000_s151602" name="Equation" r:id="rId7" imgW="7315200" imgH="2359742" progId="Equation.3">
              <p:embed/>
            </p:oleObj>
          </a:graphicData>
        </a:graphic>
      </p:graphicFrame>
      <p:sp>
        <p:nvSpPr>
          <p:cNvPr id="36" name="Right Arrow 35"/>
          <p:cNvSpPr/>
          <p:nvPr/>
        </p:nvSpPr>
        <p:spPr>
          <a:xfrm>
            <a:off x="3946634" y="6096000"/>
            <a:ext cx="1371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4114800" y="4267200"/>
            <a:ext cx="1219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248400" y="1825823"/>
            <a:ext cx="1371600" cy="307777"/>
          </a:xfrm>
          <a:prstGeom prst="rect">
            <a:avLst/>
          </a:prstGeom>
          <a:noFill/>
          <a:ln>
            <a:solidFill>
              <a:srgbClr val="FF0000"/>
            </a:solidFill>
          </a:ln>
        </p:spPr>
        <p:txBody>
          <a:bodyPr wrap="square" rtlCol="0">
            <a:spAutoFit/>
          </a:bodyPr>
          <a:lstStyle/>
          <a:p>
            <a:r>
              <a:rPr lang="en-US" sz="1400" dirty="0" smtClean="0"/>
              <a:t>T. Argyropoulos</a:t>
            </a:r>
            <a:endParaRPr lang="en-US" sz="1400" dirty="0"/>
          </a:p>
        </p:txBody>
      </p:sp>
      <p:sp>
        <p:nvSpPr>
          <p:cNvPr id="14" name="TextBox 13"/>
          <p:cNvSpPr txBox="1"/>
          <p:nvPr/>
        </p:nvSpPr>
        <p:spPr>
          <a:xfrm>
            <a:off x="457200" y="676870"/>
            <a:ext cx="8458200" cy="923330"/>
          </a:xfrm>
          <a:prstGeom prst="rect">
            <a:avLst/>
          </a:prstGeom>
          <a:noFill/>
          <a:ln w="25400">
            <a:solidFill>
              <a:srgbClr val="FF0000"/>
            </a:solidFill>
          </a:ln>
        </p:spPr>
        <p:txBody>
          <a:bodyPr wrap="square" rtlCol="0">
            <a:spAutoFit/>
          </a:bodyPr>
          <a:lstStyle/>
          <a:p>
            <a:pPr algn="just"/>
            <a:r>
              <a:rPr lang="en-US" dirty="0" smtClean="0"/>
              <a:t>Up to now we calculated the power loss in a regime with four batches circulating in the SPS. In order to compare with heating observation we need to consider the dynamics of the beam with the time</a:t>
            </a:r>
            <a:endParaRPr lang="en-US" dirty="0"/>
          </a:p>
        </p:txBody>
      </p:sp>
      <p:sp>
        <p:nvSpPr>
          <p:cNvPr id="15" name="TextBox 14"/>
          <p:cNvSpPr txBox="1"/>
          <p:nvPr/>
        </p:nvSpPr>
        <p:spPr>
          <a:xfrm>
            <a:off x="5410200" y="5867400"/>
            <a:ext cx="3581400" cy="800219"/>
          </a:xfrm>
          <a:prstGeom prst="rect">
            <a:avLst/>
          </a:prstGeom>
          <a:noFill/>
          <a:ln w="25400">
            <a:solidFill>
              <a:srgbClr val="FF0000"/>
            </a:solidFill>
          </a:ln>
        </p:spPr>
        <p:txBody>
          <a:bodyPr wrap="square" rtlCol="0">
            <a:spAutoFit/>
          </a:bodyPr>
          <a:lstStyle/>
          <a:p>
            <a:r>
              <a:rPr lang="en-US" dirty="0"/>
              <a:t>"</a:t>
            </a:r>
            <a:r>
              <a:rPr lang="en-US" sz="1600" dirty="0"/>
              <a:t>F is the cooling factor which is at least a factor of 2 </a:t>
            </a:r>
            <a:r>
              <a:rPr lang="en-US" sz="1200" dirty="0" smtClean="0"/>
              <a:t>(</a:t>
            </a:r>
            <a:r>
              <a:rPr lang="en-US" sz="1000" dirty="0" smtClean="0"/>
              <a:t>J. </a:t>
            </a:r>
            <a:r>
              <a:rPr lang="en-US" sz="1000" dirty="0" err="1"/>
              <a:t>Uythoven</a:t>
            </a:r>
            <a:r>
              <a:rPr lang="en-US" sz="1000" dirty="0"/>
              <a:t> et al, BEAM INDUCED HEATING OF THE SPS FAST PULSED MAGNETS, EPAC 2004</a:t>
            </a:r>
            <a:r>
              <a:rPr lang="en-US" sz="1200" dirty="0"/>
              <a:t>)"</a:t>
            </a:r>
            <a:endParaRPr lang="en-US"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51559"/>
                                        </p:tgtEl>
                                        <p:attrNameLst>
                                          <p:attrName>style.visibility</p:attrName>
                                        </p:attrNameLst>
                                      </p:cBhvr>
                                      <p:to>
                                        <p:strVal val="visible"/>
                                      </p:to>
                                    </p:set>
                                    <p:animEffect transition="in" filter="blinds(horizontal)">
                                      <p:cBhvr>
                                        <p:cTn id="18" dur="500"/>
                                        <p:tgtEl>
                                          <p:spTgt spid="15155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linds(horizontal)">
                                      <p:cBhvr>
                                        <p:cTn id="23" dur="500"/>
                                        <p:tgtEl>
                                          <p:spTgt spid="37"/>
                                        </p:tgtEl>
                                      </p:cBhvr>
                                    </p:animEffect>
                                  </p:childTnLst>
                                </p:cTn>
                              </p:par>
                              <p:par>
                                <p:cTn id="24" presetID="3" presetClass="entr" presetSubtype="10" fill="hold" nodeType="withEffect">
                                  <p:stCondLst>
                                    <p:cond delay="0"/>
                                  </p:stCondLst>
                                  <p:childTnLst>
                                    <p:set>
                                      <p:cBhvr>
                                        <p:cTn id="25" dur="1" fill="hold">
                                          <p:stCondLst>
                                            <p:cond delay="0"/>
                                          </p:stCondLst>
                                        </p:cTn>
                                        <p:tgtEl>
                                          <p:spTgt spid="151560"/>
                                        </p:tgtEl>
                                        <p:attrNameLst>
                                          <p:attrName>style.visibility</p:attrName>
                                        </p:attrNameLst>
                                      </p:cBhvr>
                                      <p:to>
                                        <p:strVal val="visible"/>
                                      </p:to>
                                    </p:set>
                                    <p:animEffect transition="in" filter="blinds(horizontal)">
                                      <p:cBhvr>
                                        <p:cTn id="26" dur="500"/>
                                        <p:tgtEl>
                                          <p:spTgt spid="15156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71685"/>
                                        </p:tgtEl>
                                        <p:attrNameLst>
                                          <p:attrName>style.visibility</p:attrName>
                                        </p:attrNameLst>
                                      </p:cBhvr>
                                      <p:to>
                                        <p:strVal val="visible"/>
                                      </p:to>
                                    </p:set>
                                    <p:animEffect transition="in" filter="blinds(horizontal)">
                                      <p:cBhvr>
                                        <p:cTn id="36" dur="500"/>
                                        <p:tgtEl>
                                          <p:spTgt spid="7168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linds(horizontal)">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6" grpId="0" animBg="1"/>
      <p:bldP spid="37" grpId="0" animBg="1"/>
      <p:bldP spid="1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rotWithShape="1">
          <a:blip r:embed="rId2" cstate="print"/>
          <a:srcRect r="12983" b="4913"/>
          <a:stretch/>
        </p:blipFill>
        <p:spPr bwMode="auto">
          <a:xfrm>
            <a:off x="0" y="762000"/>
            <a:ext cx="4336473" cy="2238899"/>
          </a:xfrm>
          <a:prstGeom prst="rect">
            <a:avLst/>
          </a:prstGeom>
          <a:noFill/>
          <a:ln w="9525">
            <a:noFill/>
            <a:miter lim="800000"/>
            <a:headEnd/>
            <a:tailEnd/>
          </a:ln>
        </p:spPr>
      </p:pic>
      <p:pic>
        <p:nvPicPr>
          <p:cNvPr id="4" name="Picture 2"/>
          <p:cNvPicPr>
            <a:picLocks noChangeAspect="1" noChangeArrowheads="1"/>
          </p:cNvPicPr>
          <p:nvPr/>
        </p:nvPicPr>
        <p:blipFill rotWithShape="1">
          <a:blip r:embed="rId3" cstate="print"/>
          <a:srcRect t="5392" b="7502"/>
          <a:stretch/>
        </p:blipFill>
        <p:spPr bwMode="auto">
          <a:xfrm>
            <a:off x="28575" y="3048000"/>
            <a:ext cx="6981825" cy="2895599"/>
          </a:xfrm>
          <a:prstGeom prst="rect">
            <a:avLst/>
          </a:prstGeom>
          <a:noFill/>
          <a:ln w="9525">
            <a:noFill/>
            <a:miter lim="800000"/>
            <a:headEnd/>
            <a:tailEnd/>
          </a:ln>
        </p:spPr>
      </p:pic>
      <p:pic>
        <p:nvPicPr>
          <p:cNvPr id="8294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880"/>
          <a:stretch/>
        </p:blipFill>
        <p:spPr bwMode="auto">
          <a:xfrm>
            <a:off x="4336472" y="867299"/>
            <a:ext cx="4807527" cy="18364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914400" y="6248400"/>
            <a:ext cx="7467600" cy="381000"/>
          </a:xfrm>
          <a:prstGeom prst="rect">
            <a:avLst/>
          </a:prstGeom>
          <a:noFill/>
          <a:ln w="25400">
            <a:solidFill>
              <a:srgbClr val="FF0000"/>
            </a:solidFill>
          </a:ln>
        </p:spPr>
        <p:txBody>
          <a:bodyPr wrap="square" rtlCol="0">
            <a:spAutoFit/>
          </a:bodyPr>
          <a:lstStyle/>
          <a:p>
            <a:r>
              <a:rPr lang="it-IT" dirty="0" smtClean="0"/>
              <a:t>The front probe measures more or less the average temperature of the ferrite </a:t>
            </a:r>
            <a:endParaRPr lang="it-IT" dirty="0"/>
          </a:p>
        </p:txBody>
      </p:sp>
      <p:sp>
        <p:nvSpPr>
          <p:cNvPr id="8" name="Title 7"/>
          <p:cNvSpPr>
            <a:spLocks noGrp="1"/>
          </p:cNvSpPr>
          <p:nvPr>
            <p:ph type="title"/>
          </p:nvPr>
        </p:nvSpPr>
        <p:spPr>
          <a:xfrm>
            <a:off x="0" y="0"/>
            <a:ext cx="9144000" cy="685800"/>
          </a:xfrm>
        </p:spPr>
        <p:txBody>
          <a:bodyPr>
            <a:normAutofit/>
          </a:bodyPr>
          <a:lstStyle/>
          <a:p>
            <a:r>
              <a:rPr lang="it-IT" sz="2400" dirty="0" smtClean="0"/>
              <a:t>Cooling test bench: ferrite temperatures at different probe positions</a:t>
            </a:r>
            <a:endParaRPr lang="en-US" sz="2400" dirty="0"/>
          </a:p>
        </p:txBody>
      </p:sp>
      <p:sp>
        <p:nvSpPr>
          <p:cNvPr id="9" name="TextBox 8"/>
          <p:cNvSpPr txBox="1"/>
          <p:nvPr/>
        </p:nvSpPr>
        <p:spPr>
          <a:xfrm>
            <a:off x="6934200" y="3657600"/>
            <a:ext cx="2209800" cy="1292662"/>
          </a:xfrm>
          <a:prstGeom prst="rect">
            <a:avLst/>
          </a:prstGeom>
          <a:noFill/>
        </p:spPr>
        <p:txBody>
          <a:bodyPr wrap="square" rtlCol="0">
            <a:spAutoFit/>
          </a:bodyPr>
          <a:lstStyle/>
          <a:p>
            <a:r>
              <a:rPr lang="en-US" dirty="0" smtClean="0"/>
              <a:t> </a:t>
            </a:r>
            <a:r>
              <a:rPr lang="en-US" sz="1200" b="1" dirty="0" smtClean="0"/>
              <a:t>SPS Extraction Kicker Magnet Cooling Design</a:t>
            </a:r>
            <a:r>
              <a:rPr lang="en-US" sz="1200" dirty="0" smtClean="0"/>
              <a:t> M. Timmins, A. </a:t>
            </a:r>
            <a:r>
              <a:rPr lang="en-US" sz="1200" dirty="0" err="1" smtClean="0"/>
              <a:t>Bertarelli</a:t>
            </a:r>
            <a:r>
              <a:rPr lang="en-US" sz="1200" dirty="0" smtClean="0"/>
              <a:t>, J. </a:t>
            </a:r>
            <a:r>
              <a:rPr lang="en-US" sz="1200" dirty="0" err="1" smtClean="0"/>
              <a:t>Uythoven</a:t>
            </a:r>
            <a:r>
              <a:rPr lang="en-US" sz="1200" dirty="0" smtClean="0"/>
              <a:t>, E. </a:t>
            </a:r>
            <a:r>
              <a:rPr lang="en-US" sz="1200" dirty="0" err="1" smtClean="0"/>
              <a:t>Gaxiola</a:t>
            </a:r>
            <a:r>
              <a:rPr lang="en-US" sz="1200" dirty="0" smtClean="0"/>
              <a:t>  </a:t>
            </a:r>
            <a:r>
              <a:rPr lang="en-US" sz="1200" b="1" dirty="0" smtClean="0"/>
              <a:t>AB-Note-2004-005 BT  (Rev.2)</a:t>
            </a:r>
            <a:r>
              <a:rPr lang="en-US" sz="1200" dirty="0" smtClean="0"/>
              <a:t> TS-Note-2004-001 DEC (Rev. 2)</a:t>
            </a:r>
            <a:endParaRPr lang="en-US" sz="1200" dirty="0"/>
          </a:p>
        </p:txBody>
      </p:sp>
    </p:spTree>
    <p:extLst>
      <p:ext uri="{BB962C8B-B14F-4D97-AF65-F5344CB8AC3E}">
        <p14:creationId xmlns:p14="http://schemas.microsoft.com/office/powerpoint/2010/main" xmlns="" val="2810618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icker_temperature_sector4_25April.png"/>
          <p:cNvPicPr>
            <a:picLocks noGrp="1" noChangeAspect="1"/>
          </p:cNvPicPr>
          <p:nvPr>
            <p:ph idx="1"/>
          </p:nvPr>
        </p:nvPicPr>
        <p:blipFill>
          <a:blip r:embed="rId3" cstate="print"/>
          <a:stretch>
            <a:fillRect/>
          </a:stretch>
        </p:blipFill>
        <p:spPr>
          <a:xfrm>
            <a:off x="0" y="999362"/>
            <a:ext cx="8229600" cy="4258438"/>
          </a:xfrm>
        </p:spPr>
      </p:pic>
      <p:sp>
        <p:nvSpPr>
          <p:cNvPr id="5" name="Oval 4"/>
          <p:cNvSpPr/>
          <p:nvPr/>
        </p:nvSpPr>
        <p:spPr>
          <a:xfrm>
            <a:off x="2133600" y="3304000"/>
            <a:ext cx="762000" cy="18288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15000" y="1676400"/>
            <a:ext cx="762000" cy="2133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477000" y="1905000"/>
            <a:ext cx="2057400" cy="457200"/>
          </a:xfrm>
          <a:prstGeom prst="straightConnector1">
            <a:avLst/>
          </a:prstGeom>
          <a:ln>
            <a:solidFill>
              <a:srgbClr val="00F26D"/>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534400" y="2133600"/>
            <a:ext cx="609600" cy="381000"/>
          </a:xfrm>
          <a:prstGeom prst="rect">
            <a:avLst/>
          </a:prstGeom>
          <a:noFill/>
        </p:spPr>
        <p:txBody>
          <a:bodyPr wrap="square" rtlCol="0">
            <a:spAutoFit/>
          </a:bodyPr>
          <a:lstStyle/>
          <a:p>
            <a:r>
              <a:rPr lang="en-US" dirty="0" smtClean="0"/>
              <a:t>43 C</a:t>
            </a:r>
            <a:endParaRPr lang="en-US" dirty="0"/>
          </a:p>
        </p:txBody>
      </p:sp>
      <p:cxnSp>
        <p:nvCxnSpPr>
          <p:cNvPr id="13" name="Straight Arrow Connector 12"/>
          <p:cNvCxnSpPr/>
          <p:nvPr/>
        </p:nvCxnSpPr>
        <p:spPr>
          <a:xfrm>
            <a:off x="6477000" y="3352800"/>
            <a:ext cx="21336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610600" y="3581400"/>
            <a:ext cx="609600" cy="381000"/>
          </a:xfrm>
          <a:prstGeom prst="rect">
            <a:avLst/>
          </a:prstGeom>
          <a:noFill/>
        </p:spPr>
        <p:txBody>
          <a:bodyPr wrap="square" rtlCol="0">
            <a:spAutoFit/>
          </a:bodyPr>
          <a:lstStyle/>
          <a:p>
            <a:r>
              <a:rPr lang="en-US" dirty="0" smtClean="0"/>
              <a:t>28 C</a:t>
            </a:r>
            <a:endParaRPr lang="en-US" dirty="0"/>
          </a:p>
        </p:txBody>
      </p:sp>
      <p:cxnSp>
        <p:nvCxnSpPr>
          <p:cNvPr id="15" name="Straight Arrow Connector 14"/>
          <p:cNvCxnSpPr/>
          <p:nvPr/>
        </p:nvCxnSpPr>
        <p:spPr>
          <a:xfrm flipH="1">
            <a:off x="762000" y="4038600"/>
            <a:ext cx="1295400" cy="1600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4800" y="5791200"/>
            <a:ext cx="609600" cy="381000"/>
          </a:xfrm>
          <a:prstGeom prst="rect">
            <a:avLst/>
          </a:prstGeom>
          <a:noFill/>
        </p:spPr>
        <p:txBody>
          <a:bodyPr wrap="square" rtlCol="0">
            <a:spAutoFit/>
          </a:bodyPr>
          <a:lstStyle/>
          <a:p>
            <a:r>
              <a:rPr lang="en-US" dirty="0" smtClean="0"/>
              <a:t>23 C</a:t>
            </a:r>
            <a:endParaRPr lang="en-US" dirty="0"/>
          </a:p>
        </p:txBody>
      </p:sp>
      <p:graphicFrame>
        <p:nvGraphicFramePr>
          <p:cNvPr id="24578" name="Content Placeholder 3"/>
          <p:cNvGraphicFramePr>
            <a:graphicFrameLocks noChangeAspect="1"/>
          </p:cNvGraphicFramePr>
          <p:nvPr>
            <p:extLst>
              <p:ext uri="{D42A27DB-BD31-4B8C-83A1-F6EECF244321}">
                <p14:modId xmlns:p14="http://schemas.microsoft.com/office/powerpoint/2010/main" xmlns="" val="471152752"/>
              </p:ext>
            </p:extLst>
          </p:nvPr>
        </p:nvGraphicFramePr>
        <p:xfrm>
          <a:off x="3382963" y="5640387"/>
          <a:ext cx="1951037" cy="760413"/>
        </p:xfrm>
        <a:graphic>
          <a:graphicData uri="http://schemas.openxmlformats.org/presentationml/2006/ole">
            <p:oleObj spid="_x0000_s24614" name="Equation" r:id="rId4" imgW="7315200" imgH="2850078" progId="Equation.3">
              <p:embed/>
            </p:oleObj>
          </a:graphicData>
        </a:graphic>
      </p:graphicFrame>
      <p:sp>
        <p:nvSpPr>
          <p:cNvPr id="2" name="TextBox 1"/>
          <p:cNvSpPr txBox="1"/>
          <p:nvPr/>
        </p:nvSpPr>
        <p:spPr>
          <a:xfrm>
            <a:off x="2286000" y="304800"/>
            <a:ext cx="4419600" cy="369332"/>
          </a:xfrm>
          <a:prstGeom prst="rect">
            <a:avLst/>
          </a:prstGeom>
          <a:noFill/>
        </p:spPr>
        <p:txBody>
          <a:bodyPr wrap="square" rtlCol="0">
            <a:spAutoFit/>
          </a:bodyPr>
          <a:lstStyle/>
          <a:p>
            <a:r>
              <a:rPr lang="it-IT" dirty="0" smtClean="0"/>
              <a:t>25 April-26 April: 25 ns beam Ecloud studies</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4578"/>
                                        </p:tgtEl>
                                        <p:attrNameLst>
                                          <p:attrName>style.visibility</p:attrName>
                                        </p:attrNameLst>
                                      </p:cBhvr>
                                      <p:to>
                                        <p:strVal val="visible"/>
                                      </p:to>
                                    </p:set>
                                    <p:animEffect transition="in" filter="blinds(horizontal)">
                                      <p:cBhvr>
                                        <p:cTn id="35"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p:bldP spid="14"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15000" y="3886200"/>
            <a:ext cx="2895600" cy="923330"/>
          </a:xfrm>
          <a:prstGeom prst="rect">
            <a:avLst/>
          </a:prstGeom>
          <a:noFill/>
        </p:spPr>
        <p:txBody>
          <a:bodyPr wrap="square" rtlCol="0">
            <a:spAutoFit/>
          </a:bodyPr>
          <a:lstStyle/>
          <a:p>
            <a:r>
              <a:rPr lang="en-US" dirty="0"/>
              <a:t>W</a:t>
            </a:r>
            <a:r>
              <a:rPr lang="en-US" dirty="0" smtClean="0"/>
              <a:t>e assume a bunch length of about 18 cm with the 25 ns beam at flat bottom</a:t>
            </a:r>
            <a:endParaRPr lang="en-US" dirty="0"/>
          </a:p>
        </p:txBody>
      </p:sp>
      <p:graphicFrame>
        <p:nvGraphicFramePr>
          <p:cNvPr id="23556" name="Object 4"/>
          <p:cNvGraphicFramePr>
            <a:graphicFrameLocks noChangeAspect="1"/>
          </p:cNvGraphicFramePr>
          <p:nvPr>
            <p:extLst>
              <p:ext uri="{D42A27DB-BD31-4B8C-83A1-F6EECF244321}">
                <p14:modId xmlns:p14="http://schemas.microsoft.com/office/powerpoint/2010/main" xmlns="" val="2737461653"/>
              </p:ext>
            </p:extLst>
          </p:nvPr>
        </p:nvGraphicFramePr>
        <p:xfrm>
          <a:off x="675912" y="4267200"/>
          <a:ext cx="2676888" cy="2266848"/>
        </p:xfrm>
        <a:graphic>
          <a:graphicData uri="http://schemas.openxmlformats.org/presentationml/2006/ole">
            <p:oleObj spid="_x0000_s23646" name="Equation" r:id="rId3" imgW="1574640" imgH="1333440" progId="">
              <p:embed/>
            </p:oleObj>
          </a:graphicData>
        </a:graphic>
      </p:graphicFrame>
      <p:pic>
        <p:nvPicPr>
          <p:cNvPr id="23562" name="Picture 10"/>
          <p:cNvPicPr>
            <a:picLocks noChangeAspect="1" noChangeArrowheads="1"/>
          </p:cNvPicPr>
          <p:nvPr/>
        </p:nvPicPr>
        <p:blipFill>
          <a:blip r:embed="rId4" cstate="print"/>
          <a:srcRect t="5178" r="7692" b="6796"/>
          <a:stretch>
            <a:fillRect/>
          </a:stretch>
        </p:blipFill>
        <p:spPr bwMode="auto">
          <a:xfrm>
            <a:off x="5486400" y="990600"/>
            <a:ext cx="2971800" cy="2590800"/>
          </a:xfrm>
          <a:prstGeom prst="rect">
            <a:avLst/>
          </a:prstGeom>
          <a:noFill/>
          <a:ln w="9525">
            <a:noFill/>
            <a:miter lim="800000"/>
            <a:headEnd/>
            <a:tailEnd/>
          </a:ln>
        </p:spPr>
      </p:pic>
      <p:sp>
        <p:nvSpPr>
          <p:cNvPr id="9" name="TextBox 8"/>
          <p:cNvSpPr txBox="1"/>
          <p:nvPr/>
        </p:nvSpPr>
        <p:spPr>
          <a:xfrm>
            <a:off x="2286000" y="304800"/>
            <a:ext cx="4419600" cy="369332"/>
          </a:xfrm>
          <a:prstGeom prst="rect">
            <a:avLst/>
          </a:prstGeom>
          <a:noFill/>
        </p:spPr>
        <p:txBody>
          <a:bodyPr wrap="square" rtlCol="0">
            <a:spAutoFit/>
          </a:bodyPr>
          <a:lstStyle/>
          <a:p>
            <a:r>
              <a:rPr lang="it-IT" dirty="0" smtClean="0"/>
              <a:t>25 April-26 April: 25 ns beam Ecloud studies</a:t>
            </a:r>
            <a:endParaRPr lang="it-IT" dirty="0"/>
          </a:p>
        </p:txBody>
      </p:sp>
      <p:sp>
        <p:nvSpPr>
          <p:cNvPr id="8" name="TextBox 7"/>
          <p:cNvSpPr txBox="1"/>
          <p:nvPr/>
        </p:nvSpPr>
        <p:spPr>
          <a:xfrm>
            <a:off x="6248400" y="2514600"/>
            <a:ext cx="914400" cy="307777"/>
          </a:xfrm>
          <a:prstGeom prst="rect">
            <a:avLst/>
          </a:prstGeom>
          <a:noFill/>
          <a:ln>
            <a:solidFill>
              <a:srgbClr val="FF0000"/>
            </a:solidFill>
          </a:ln>
        </p:spPr>
        <p:txBody>
          <a:bodyPr wrap="square" rtlCol="0">
            <a:spAutoFit/>
          </a:bodyPr>
          <a:lstStyle/>
          <a:p>
            <a:r>
              <a:rPr lang="en-US" sz="1400" dirty="0" smtClean="0"/>
              <a:t>G. </a:t>
            </a:r>
            <a:r>
              <a:rPr lang="en-US" sz="1400" dirty="0" err="1" smtClean="0"/>
              <a:t>Papotti</a:t>
            </a:r>
            <a:endParaRPr lang="en-US" sz="1400" dirty="0"/>
          </a:p>
        </p:txBody>
      </p:sp>
      <p:sp>
        <p:nvSpPr>
          <p:cNvPr id="10" name="Right Arrow 9"/>
          <p:cNvSpPr/>
          <p:nvPr/>
        </p:nvSpPr>
        <p:spPr>
          <a:xfrm>
            <a:off x="3505200" y="5943600"/>
            <a:ext cx="2209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943600" y="5830669"/>
            <a:ext cx="3048000" cy="646331"/>
          </a:xfrm>
          <a:prstGeom prst="rect">
            <a:avLst/>
          </a:prstGeom>
          <a:noFill/>
          <a:ln w="25400">
            <a:solidFill>
              <a:srgbClr val="FF0000"/>
            </a:solidFill>
          </a:ln>
        </p:spPr>
        <p:txBody>
          <a:bodyPr wrap="square" rtlCol="0">
            <a:spAutoFit/>
          </a:bodyPr>
          <a:lstStyle/>
          <a:p>
            <a:r>
              <a:rPr lang="en-US" dirty="0" smtClean="0"/>
              <a:t>In very good agreement with the measured heating</a:t>
            </a:r>
            <a:endParaRPr lang="en-US" dirty="0"/>
          </a:p>
        </p:txBody>
      </p:sp>
      <p:pic>
        <p:nvPicPr>
          <p:cNvPr id="13" name="Picture 12" descr="25ns_vssigma_ratio_new.png"/>
          <p:cNvPicPr>
            <a:picLocks noChangeAspect="1"/>
          </p:cNvPicPr>
          <p:nvPr/>
        </p:nvPicPr>
        <p:blipFill>
          <a:blip r:embed="rId5" cstate="print"/>
          <a:srcRect l="9659" t="4640" r="6297"/>
          <a:stretch>
            <a:fillRect/>
          </a:stretch>
        </p:blipFill>
        <p:spPr>
          <a:xfrm>
            <a:off x="533400" y="926495"/>
            <a:ext cx="3809995" cy="2883505"/>
          </a:xfrm>
          <a:prstGeom prst="rect">
            <a:avLst/>
          </a:prstGeom>
        </p:spPr>
      </p:pic>
      <p:graphicFrame>
        <p:nvGraphicFramePr>
          <p:cNvPr id="14" name="Object 1"/>
          <p:cNvGraphicFramePr>
            <a:graphicFrameLocks noChangeAspect="1"/>
          </p:cNvGraphicFramePr>
          <p:nvPr>
            <p:extLst>
              <p:ext uri="{D42A27DB-BD31-4B8C-83A1-F6EECF244321}">
                <p14:modId xmlns:p14="http://schemas.microsoft.com/office/powerpoint/2010/main" xmlns="" val="273491515"/>
              </p:ext>
            </p:extLst>
          </p:nvPr>
        </p:nvGraphicFramePr>
        <p:xfrm>
          <a:off x="2600320" y="1377648"/>
          <a:ext cx="1276350" cy="762000"/>
        </p:xfrm>
        <a:graphic>
          <a:graphicData uri="http://schemas.openxmlformats.org/presentationml/2006/ole">
            <p:oleObj spid="_x0000_s23647" name="Equation" r:id="rId6" imgW="634725" imgH="380835" progId="Equation.3">
              <p:embed/>
            </p:oleObj>
          </a:graphicData>
        </a:graphic>
      </p:graphicFrame>
      <p:sp>
        <p:nvSpPr>
          <p:cNvPr id="4" name="Oval 3"/>
          <p:cNvSpPr/>
          <p:nvPr/>
        </p:nvSpPr>
        <p:spPr>
          <a:xfrm>
            <a:off x="2057400" y="2368247"/>
            <a:ext cx="380997" cy="6035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25_april_T.png"/>
          <p:cNvPicPr>
            <a:picLocks noGrp="1" noChangeAspect="1"/>
          </p:cNvPicPr>
          <p:nvPr>
            <p:ph idx="1"/>
          </p:nvPr>
        </p:nvPicPr>
        <p:blipFill>
          <a:blip r:embed="rId3" cstate="print"/>
          <a:stretch>
            <a:fillRect/>
          </a:stretch>
        </p:blipFill>
        <p:spPr>
          <a:xfrm>
            <a:off x="1250445" y="960437"/>
            <a:ext cx="7207755" cy="4525963"/>
          </a:xfrm>
        </p:spPr>
      </p:pic>
      <p:sp>
        <p:nvSpPr>
          <p:cNvPr id="5" name="Title 4"/>
          <p:cNvSpPr txBox="1">
            <a:spLocks noGrp="1"/>
          </p:cNvSpPr>
          <p:nvPr>
            <p:ph type="title"/>
          </p:nvPr>
        </p:nvSpPr>
        <p:spPr>
          <a:xfrm>
            <a:off x="0" y="152400"/>
            <a:ext cx="9144000" cy="646331"/>
          </a:xfrm>
          <a:prstGeom prst="rect">
            <a:avLst/>
          </a:prstGeom>
          <a:noFill/>
        </p:spPr>
        <p:txBody>
          <a:bodyPr wrap="square" rtlCol="0">
            <a:spAutoFit/>
          </a:bodyPr>
          <a:lstStyle/>
          <a:p>
            <a:r>
              <a:rPr lang="it-IT" sz="3600" dirty="0" smtClean="0"/>
              <a:t>25 April-26 April: 25 ns beam Ecloud studies</a:t>
            </a:r>
            <a:endParaRPr lang="it-IT" sz="3600" dirty="0"/>
          </a:p>
        </p:txBody>
      </p:sp>
      <p:graphicFrame>
        <p:nvGraphicFramePr>
          <p:cNvPr id="77862" name="Object 38"/>
          <p:cNvGraphicFramePr>
            <a:graphicFrameLocks noChangeAspect="1"/>
          </p:cNvGraphicFramePr>
          <p:nvPr/>
        </p:nvGraphicFramePr>
        <p:xfrm>
          <a:off x="3492500" y="5646737"/>
          <a:ext cx="3213100" cy="982663"/>
        </p:xfrm>
        <a:graphic>
          <a:graphicData uri="http://schemas.openxmlformats.org/presentationml/2006/ole">
            <p:oleObj spid="_x0000_s77862" name="Equation" r:id="rId4" imgW="1295280" imgH="39348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25_April_Intensity.png"/>
          <p:cNvPicPr>
            <a:picLocks noGrp="1" noChangeAspect="1"/>
          </p:cNvPicPr>
          <p:nvPr>
            <p:ph idx="1"/>
          </p:nvPr>
        </p:nvPicPr>
        <p:blipFill>
          <a:blip r:embed="rId3" cstate="print"/>
          <a:srcRect l="8449" r="6203"/>
          <a:stretch>
            <a:fillRect/>
          </a:stretch>
        </p:blipFill>
        <p:spPr>
          <a:xfrm>
            <a:off x="1581825" y="1371600"/>
            <a:ext cx="6190575" cy="4838095"/>
          </a:xfrm>
        </p:spPr>
      </p:pic>
      <p:sp>
        <p:nvSpPr>
          <p:cNvPr id="5" name="Title 4"/>
          <p:cNvSpPr txBox="1">
            <a:spLocks noGrp="1"/>
          </p:cNvSpPr>
          <p:nvPr>
            <p:ph type="title"/>
          </p:nvPr>
        </p:nvSpPr>
        <p:spPr>
          <a:xfrm>
            <a:off x="304800" y="0"/>
            <a:ext cx="8534400" cy="646331"/>
          </a:xfrm>
          <a:prstGeom prst="rect">
            <a:avLst/>
          </a:prstGeom>
          <a:noFill/>
        </p:spPr>
        <p:txBody>
          <a:bodyPr wrap="square" rtlCol="0">
            <a:spAutoFit/>
          </a:bodyPr>
          <a:lstStyle/>
          <a:p>
            <a:r>
              <a:rPr lang="it-IT" sz="3600" dirty="0" smtClean="0"/>
              <a:t>25 April-26 April: 25 ns beam Ecloud studies</a:t>
            </a:r>
            <a:endParaRPr lang="it-IT" sz="3600" dirty="0"/>
          </a:p>
        </p:txBody>
      </p:sp>
      <p:pic>
        <p:nvPicPr>
          <p:cNvPr id="6" name="Picture 112"/>
          <p:cNvPicPr>
            <a:picLocks noChangeAspect="1" noChangeArrowheads="1"/>
          </p:cNvPicPr>
          <p:nvPr/>
        </p:nvPicPr>
        <p:blipFill>
          <a:blip r:embed="rId4" cstate="print"/>
          <a:srcRect l="1562" t="27083" r="20313" b="6250"/>
          <a:stretch>
            <a:fillRect/>
          </a:stretch>
        </p:blipFill>
        <p:spPr bwMode="auto">
          <a:xfrm>
            <a:off x="6019800" y="685800"/>
            <a:ext cx="2286000" cy="1463047"/>
          </a:xfrm>
          <a:prstGeom prst="rect">
            <a:avLst/>
          </a:prstGeom>
          <a:noFill/>
          <a:ln w="9525">
            <a:noFill/>
            <a:miter lim="800000"/>
            <a:headEnd/>
            <a:tailEnd/>
          </a:ln>
        </p:spPr>
      </p:pic>
      <p:graphicFrame>
        <p:nvGraphicFramePr>
          <p:cNvPr id="78887" name="Object 39"/>
          <p:cNvGraphicFramePr>
            <a:graphicFrameLocks noChangeAspect="1"/>
          </p:cNvGraphicFramePr>
          <p:nvPr/>
        </p:nvGraphicFramePr>
        <p:xfrm>
          <a:off x="2819400" y="1905000"/>
          <a:ext cx="1763712" cy="823913"/>
        </p:xfrm>
        <a:graphic>
          <a:graphicData uri="http://schemas.openxmlformats.org/presentationml/2006/ole">
            <p:oleObj spid="_x0000_s78887" name="Equation" r:id="rId5" imgW="711000" imgH="330120" progId="Equation.3">
              <p:embed/>
            </p:oleObj>
          </a:graphicData>
        </a:graphic>
      </p:graphicFrame>
      <p:sp>
        <p:nvSpPr>
          <p:cNvPr id="11" name="TextBox 10"/>
          <p:cNvSpPr txBox="1"/>
          <p:nvPr/>
        </p:nvSpPr>
        <p:spPr>
          <a:xfrm>
            <a:off x="1676400" y="6400800"/>
            <a:ext cx="6019800" cy="369332"/>
          </a:xfrm>
          <a:prstGeom prst="rect">
            <a:avLst/>
          </a:prstGeom>
          <a:noFill/>
          <a:ln w="25400">
            <a:solidFill>
              <a:srgbClr val="FF0000"/>
            </a:solidFill>
          </a:ln>
        </p:spPr>
        <p:txBody>
          <a:bodyPr wrap="square" rtlCol="0">
            <a:spAutoFit/>
          </a:bodyPr>
          <a:lstStyle/>
          <a:p>
            <a:r>
              <a:rPr lang="en-US" dirty="0" smtClean="0"/>
              <a:t>Each point is the integral of the intensity along the 25ns cycle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cstate="print"/>
          <a:srcRect t="5178" r="7692" b="6796"/>
          <a:stretch>
            <a:fillRect/>
          </a:stretch>
        </p:blipFill>
        <p:spPr bwMode="auto">
          <a:xfrm>
            <a:off x="5562600" y="762000"/>
            <a:ext cx="2971800" cy="2590800"/>
          </a:xfrm>
          <a:prstGeom prst="rect">
            <a:avLst/>
          </a:prstGeom>
          <a:noFill/>
          <a:ln w="9525">
            <a:noFill/>
            <a:miter lim="800000"/>
            <a:headEnd/>
            <a:tailEnd/>
          </a:ln>
        </p:spPr>
      </p:pic>
      <p:graphicFrame>
        <p:nvGraphicFramePr>
          <p:cNvPr id="79875" name="Object 3"/>
          <p:cNvGraphicFramePr>
            <a:graphicFrameLocks noChangeAspect="1"/>
          </p:cNvGraphicFramePr>
          <p:nvPr>
            <p:extLst>
              <p:ext uri="{D42A27DB-BD31-4B8C-83A1-F6EECF244321}">
                <p14:modId xmlns:p14="http://schemas.microsoft.com/office/powerpoint/2010/main" xmlns="" val="2851987380"/>
              </p:ext>
            </p:extLst>
          </p:nvPr>
        </p:nvGraphicFramePr>
        <p:xfrm>
          <a:off x="939800" y="2066925"/>
          <a:ext cx="2336800" cy="904875"/>
        </p:xfrm>
        <a:graphic>
          <a:graphicData uri="http://schemas.openxmlformats.org/presentationml/2006/ole">
            <p:oleObj spid="_x0000_s80019" name="Equation" r:id="rId4" imgW="7315200" imgH="2941983" progId="Equation.3">
              <p:embed/>
            </p:oleObj>
          </a:graphicData>
        </a:graphic>
      </p:graphicFrame>
      <p:graphicFrame>
        <p:nvGraphicFramePr>
          <p:cNvPr id="79876" name="Object 4"/>
          <p:cNvGraphicFramePr>
            <a:graphicFrameLocks noChangeAspect="1"/>
          </p:cNvGraphicFramePr>
          <p:nvPr>
            <p:extLst>
              <p:ext uri="{D42A27DB-BD31-4B8C-83A1-F6EECF244321}">
                <p14:modId xmlns:p14="http://schemas.microsoft.com/office/powerpoint/2010/main" xmlns="" val="1652171505"/>
              </p:ext>
            </p:extLst>
          </p:nvPr>
        </p:nvGraphicFramePr>
        <p:xfrm>
          <a:off x="381000" y="3426732"/>
          <a:ext cx="3540420" cy="2288268"/>
        </p:xfrm>
        <a:graphic>
          <a:graphicData uri="http://schemas.openxmlformats.org/presentationml/2006/ole">
            <p:oleObj spid="_x0000_s80020" name="Equation" r:id="rId5" imgW="2082600" imgH="1346040" progId="">
              <p:embed/>
            </p:oleObj>
          </a:graphicData>
        </a:graphic>
      </p:graphicFrame>
      <p:graphicFrame>
        <p:nvGraphicFramePr>
          <p:cNvPr id="79877" name="Object 5"/>
          <p:cNvGraphicFramePr>
            <a:graphicFrameLocks noChangeAspect="1"/>
          </p:cNvGraphicFramePr>
          <p:nvPr>
            <p:extLst>
              <p:ext uri="{D42A27DB-BD31-4B8C-83A1-F6EECF244321}">
                <p14:modId xmlns:p14="http://schemas.microsoft.com/office/powerpoint/2010/main" xmlns="" val="2329557612"/>
              </p:ext>
            </p:extLst>
          </p:nvPr>
        </p:nvGraphicFramePr>
        <p:xfrm>
          <a:off x="5156200" y="3738563"/>
          <a:ext cx="3683000" cy="376237"/>
        </p:xfrm>
        <a:graphic>
          <a:graphicData uri="http://schemas.openxmlformats.org/presentationml/2006/ole">
            <p:oleObj spid="_x0000_s80021" name="Equation" r:id="rId6" imgW="7315200" imgH="751562" progId="Equation.3">
              <p:embed/>
            </p:oleObj>
          </a:graphicData>
        </a:graphic>
      </p:graphicFrame>
      <p:pic>
        <p:nvPicPr>
          <p:cNvPr id="9" name="Content Placeholder 8" descr="25_april_T.png"/>
          <p:cNvPicPr>
            <a:picLocks noGrp="1" noChangeAspect="1"/>
          </p:cNvPicPr>
          <p:nvPr>
            <p:ph idx="1"/>
          </p:nvPr>
        </p:nvPicPr>
        <p:blipFill>
          <a:blip r:embed="rId7" cstate="print"/>
          <a:stretch>
            <a:fillRect/>
          </a:stretch>
        </p:blipFill>
        <p:spPr>
          <a:xfrm>
            <a:off x="5029200" y="4343400"/>
            <a:ext cx="3900953" cy="2449524"/>
          </a:xfrm>
        </p:spPr>
      </p:pic>
      <p:cxnSp>
        <p:nvCxnSpPr>
          <p:cNvPr id="13" name="Straight Connector 12"/>
          <p:cNvCxnSpPr/>
          <p:nvPr/>
        </p:nvCxnSpPr>
        <p:spPr>
          <a:xfrm flipH="1">
            <a:off x="4572000" y="4724400"/>
            <a:ext cx="3505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648200" y="6248400"/>
            <a:ext cx="1981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00600" y="4724400"/>
            <a:ext cx="0" cy="1524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3810000" y="5257801"/>
            <a:ext cx="1447800" cy="381000"/>
          </a:xfrm>
          <a:prstGeom prst="rect">
            <a:avLst/>
          </a:prstGeom>
          <a:noFill/>
        </p:spPr>
        <p:txBody>
          <a:bodyPr wrap="square" rtlCol="0">
            <a:spAutoFit/>
          </a:bodyPr>
          <a:lstStyle/>
          <a:p>
            <a:r>
              <a:rPr lang="en-US" i="1" dirty="0" smtClean="0">
                <a:sym typeface="Symbol"/>
              </a:rPr>
              <a:t>T</a:t>
            </a:r>
            <a:r>
              <a:rPr lang="en-US" i="1" baseline="-25000" dirty="0" smtClean="0">
                <a:sym typeface="Symbol"/>
              </a:rPr>
              <a:t>MKE  </a:t>
            </a:r>
            <a:r>
              <a:rPr lang="en-US" dirty="0" smtClean="0">
                <a:sym typeface="Symbol"/>
              </a:rPr>
              <a:t>=19 [K]</a:t>
            </a:r>
            <a:endParaRPr lang="en-US" dirty="0"/>
          </a:p>
        </p:txBody>
      </p:sp>
      <p:sp>
        <p:nvSpPr>
          <p:cNvPr id="15" name="Title 4"/>
          <p:cNvSpPr txBox="1">
            <a:spLocks noGrp="1"/>
          </p:cNvSpPr>
          <p:nvPr>
            <p:ph type="title"/>
          </p:nvPr>
        </p:nvSpPr>
        <p:spPr>
          <a:xfrm>
            <a:off x="304800" y="76200"/>
            <a:ext cx="8534400" cy="646331"/>
          </a:xfrm>
          <a:prstGeom prst="rect">
            <a:avLst/>
          </a:prstGeom>
          <a:noFill/>
        </p:spPr>
        <p:txBody>
          <a:bodyPr wrap="square" rtlCol="0">
            <a:spAutoFit/>
          </a:bodyPr>
          <a:lstStyle/>
          <a:p>
            <a:r>
              <a:rPr lang="it-IT" sz="3600" dirty="0" smtClean="0"/>
              <a:t>25 April-26 April: 25 ns beam Ecloud studies</a:t>
            </a:r>
            <a:endParaRPr lang="it-IT" sz="3600" dirty="0"/>
          </a:p>
        </p:txBody>
      </p:sp>
      <p:sp>
        <p:nvSpPr>
          <p:cNvPr id="16" name="TextBox 15"/>
          <p:cNvSpPr txBox="1"/>
          <p:nvPr/>
        </p:nvSpPr>
        <p:spPr>
          <a:xfrm>
            <a:off x="6400800" y="2286000"/>
            <a:ext cx="914400" cy="307777"/>
          </a:xfrm>
          <a:prstGeom prst="rect">
            <a:avLst/>
          </a:prstGeom>
          <a:noFill/>
          <a:ln>
            <a:solidFill>
              <a:srgbClr val="FF0000"/>
            </a:solidFill>
          </a:ln>
        </p:spPr>
        <p:txBody>
          <a:bodyPr wrap="square" rtlCol="0">
            <a:spAutoFit/>
          </a:bodyPr>
          <a:lstStyle/>
          <a:p>
            <a:r>
              <a:rPr lang="en-US" sz="1400" dirty="0" smtClean="0"/>
              <a:t>G. </a:t>
            </a:r>
            <a:r>
              <a:rPr lang="en-US" sz="1400" dirty="0" err="1" smtClean="0"/>
              <a:t>Papotti</a:t>
            </a:r>
            <a:endParaRPr lang="en-US" sz="1400" dirty="0"/>
          </a:p>
        </p:txBody>
      </p:sp>
      <p:sp>
        <p:nvSpPr>
          <p:cNvPr id="17" name="Right Arrow 16"/>
          <p:cNvSpPr/>
          <p:nvPr/>
        </p:nvSpPr>
        <p:spPr>
          <a:xfrm>
            <a:off x="4038600" y="3810000"/>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81000" y="5827693"/>
            <a:ext cx="3581400" cy="954107"/>
          </a:xfrm>
          <a:prstGeom prst="rect">
            <a:avLst/>
          </a:prstGeom>
          <a:noFill/>
          <a:ln w="25400">
            <a:solidFill>
              <a:srgbClr val="FF0000"/>
            </a:solidFill>
          </a:ln>
        </p:spPr>
        <p:txBody>
          <a:bodyPr wrap="square" rtlCol="0">
            <a:spAutoFit/>
          </a:bodyPr>
          <a:lstStyle/>
          <a:p>
            <a:r>
              <a:rPr lang="en-US" dirty="0" smtClean="0"/>
              <a:t>“</a:t>
            </a:r>
            <a:r>
              <a:rPr lang="en-US" sz="1600" dirty="0" smtClean="0"/>
              <a:t>The </a:t>
            </a:r>
            <a:r>
              <a:rPr lang="en-US" sz="1600" dirty="0"/>
              <a:t>cooling </a:t>
            </a:r>
            <a:r>
              <a:rPr lang="en-US" sz="1600" dirty="0" smtClean="0"/>
              <a:t> </a:t>
            </a:r>
            <a:r>
              <a:rPr lang="en-US" sz="1600" dirty="0"/>
              <a:t>is </a:t>
            </a:r>
            <a:r>
              <a:rPr lang="en-US" sz="1600" dirty="0" smtClean="0"/>
              <a:t>expected to reduce the heating at </a:t>
            </a:r>
            <a:r>
              <a:rPr lang="en-US" sz="1600" dirty="0"/>
              <a:t>least </a:t>
            </a:r>
            <a:r>
              <a:rPr lang="en-US" sz="1600" dirty="0" smtClean="0"/>
              <a:t>of a </a:t>
            </a:r>
            <a:r>
              <a:rPr lang="en-US" sz="1600" dirty="0"/>
              <a:t>factor </a:t>
            </a:r>
            <a:r>
              <a:rPr lang="en-US" sz="1600" dirty="0" smtClean="0"/>
              <a:t>2 </a:t>
            </a:r>
            <a:r>
              <a:rPr lang="en-US" sz="1200" dirty="0" smtClean="0"/>
              <a:t>(</a:t>
            </a:r>
            <a:r>
              <a:rPr lang="en-US" sz="1000" dirty="0" smtClean="0"/>
              <a:t>J. </a:t>
            </a:r>
            <a:r>
              <a:rPr lang="en-US" sz="1000" dirty="0" err="1"/>
              <a:t>Uythoven</a:t>
            </a:r>
            <a:r>
              <a:rPr lang="en-US" sz="1000" dirty="0"/>
              <a:t> et al, BEAM INDUCED HEATING OF THE SPS FAST PULSED MAGNETS, EPAC 2004</a:t>
            </a:r>
            <a:r>
              <a:rPr lang="en-US" sz="1200" dirty="0"/>
              <a:t>)"</a:t>
            </a:r>
            <a:endParaRPr lang="en-US" sz="1200" dirty="0" smtClean="0"/>
          </a:p>
        </p:txBody>
      </p:sp>
      <p:graphicFrame>
        <p:nvGraphicFramePr>
          <p:cNvPr id="80022" name="Object 150"/>
          <p:cNvGraphicFramePr>
            <a:graphicFrameLocks noChangeAspect="1"/>
          </p:cNvGraphicFramePr>
          <p:nvPr/>
        </p:nvGraphicFramePr>
        <p:xfrm>
          <a:off x="573088" y="914400"/>
          <a:ext cx="3213100" cy="982663"/>
        </p:xfrm>
        <a:graphic>
          <a:graphicData uri="http://schemas.openxmlformats.org/presentationml/2006/ole">
            <p:oleObj spid="_x0000_s80022" name="Equation" r:id="rId8" imgW="129528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blinds(horizontal)">
                                      <p:cBhvr>
                                        <p:cTn id="7" dur="500"/>
                                        <p:tgtEl>
                                          <p:spTgt spid="798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9876"/>
                                        </p:tgtEl>
                                        <p:attrNameLst>
                                          <p:attrName>style.visibility</p:attrName>
                                        </p:attrNameLst>
                                      </p:cBhvr>
                                      <p:to>
                                        <p:strVal val="visible"/>
                                      </p:to>
                                    </p:set>
                                    <p:animEffect transition="in" filter="blinds(horizontal)">
                                      <p:cBhvr>
                                        <p:cTn id="12" dur="500"/>
                                        <p:tgtEl>
                                          <p:spTgt spid="7987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nodeType="withEffect">
                                  <p:stCondLst>
                                    <p:cond delay="0"/>
                                  </p:stCondLst>
                                  <p:childTnLst>
                                    <p:set>
                                      <p:cBhvr>
                                        <p:cTn id="17" dur="1" fill="hold">
                                          <p:stCondLst>
                                            <p:cond delay="0"/>
                                          </p:stCondLst>
                                        </p:cTn>
                                        <p:tgtEl>
                                          <p:spTgt spid="79877"/>
                                        </p:tgtEl>
                                        <p:attrNameLst>
                                          <p:attrName>style.visibility</p:attrName>
                                        </p:attrNameLst>
                                      </p:cBhvr>
                                      <p:to>
                                        <p:strVal val="visible"/>
                                      </p:to>
                                    </p:set>
                                    <p:animEffect transition="in" filter="blinds(horizontal)">
                                      <p:cBhvr>
                                        <p:cTn id="18" dur="500"/>
                                        <p:tgtEl>
                                          <p:spTgt spid="7987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linds(horizontal)">
                                      <p:cBhvr>
                                        <p:cTn id="29" dur="500"/>
                                        <p:tgtEl>
                                          <p:spTgt spid="20"/>
                                        </p:tgtEl>
                                      </p:cBhvr>
                                    </p:animEffect>
                                  </p:childTnLst>
                                </p:cTn>
                              </p:par>
                              <p:par>
                                <p:cTn id="30" presetID="3" presetClass="entr" presetSubtype="1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par>
                                <p:cTn id="33" presetID="3" presetClass="entr" presetSubtype="1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linds(horizontal)">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7"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25_april_T_zoom.png"/>
          <p:cNvPicPr>
            <a:picLocks noGrp="1" noChangeAspect="1"/>
          </p:cNvPicPr>
          <p:nvPr>
            <p:ph idx="1"/>
          </p:nvPr>
        </p:nvPicPr>
        <p:blipFill>
          <a:blip r:embed="rId2" cstate="print"/>
          <a:stretch>
            <a:fillRect/>
          </a:stretch>
        </p:blipFill>
        <p:spPr>
          <a:xfrm>
            <a:off x="846448" y="1154668"/>
            <a:ext cx="7451103" cy="4525963"/>
          </a:xfrm>
        </p:spPr>
      </p:pic>
      <p:cxnSp>
        <p:nvCxnSpPr>
          <p:cNvPr id="6" name="Straight Connector 5"/>
          <p:cNvCxnSpPr/>
          <p:nvPr/>
        </p:nvCxnSpPr>
        <p:spPr>
          <a:xfrm>
            <a:off x="2514600" y="3851831"/>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58000" y="1946831"/>
            <a:ext cx="0" cy="39624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4"/>
          <p:cNvSpPr txBox="1">
            <a:spLocks noGrp="1"/>
          </p:cNvSpPr>
          <p:nvPr>
            <p:ph type="title"/>
          </p:nvPr>
        </p:nvSpPr>
        <p:spPr>
          <a:xfrm>
            <a:off x="304800" y="152400"/>
            <a:ext cx="8534400" cy="646331"/>
          </a:xfrm>
          <a:prstGeom prst="rect">
            <a:avLst/>
          </a:prstGeom>
          <a:noFill/>
        </p:spPr>
        <p:txBody>
          <a:bodyPr wrap="square" rtlCol="0">
            <a:spAutoFit/>
          </a:bodyPr>
          <a:lstStyle/>
          <a:p>
            <a:r>
              <a:rPr lang="it-IT" sz="3600" dirty="0" smtClean="0"/>
              <a:t>25 April-26 April: 25 ns beam Ecloud studies</a:t>
            </a:r>
            <a:endParaRPr lang="it-IT" sz="3600" dirty="0"/>
          </a:p>
        </p:txBody>
      </p:sp>
      <p:cxnSp>
        <p:nvCxnSpPr>
          <p:cNvPr id="5" name="Straight Arrow Connector 4"/>
          <p:cNvCxnSpPr/>
          <p:nvPr/>
        </p:nvCxnSpPr>
        <p:spPr>
          <a:xfrm>
            <a:off x="2514600" y="6107668"/>
            <a:ext cx="43434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33800" y="6260068"/>
            <a:ext cx="2209800" cy="369332"/>
          </a:xfrm>
          <a:prstGeom prst="rect">
            <a:avLst/>
          </a:prstGeom>
          <a:noFill/>
        </p:spPr>
        <p:txBody>
          <a:bodyPr wrap="square" rtlCol="0">
            <a:spAutoFit/>
          </a:bodyPr>
          <a:lstStyle/>
          <a:p>
            <a:r>
              <a:rPr lang="it-IT" dirty="0" smtClean="0"/>
              <a:t>Deltat=3 hours</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normAutofit/>
          </a:bodyPr>
          <a:lstStyle/>
          <a:p>
            <a:r>
              <a:rPr lang="en-US" sz="3600" dirty="0" smtClean="0"/>
              <a:t>MKE kicker</a:t>
            </a:r>
            <a:endParaRPr lang="en-US" sz="3600" dirty="0"/>
          </a:p>
        </p:txBody>
      </p:sp>
      <p:pic>
        <p:nvPicPr>
          <p:cNvPr id="5" name="Picture 4" descr="MKE_internalcircuit.bmp"/>
          <p:cNvPicPr>
            <a:picLocks noChangeAspect="1"/>
          </p:cNvPicPr>
          <p:nvPr/>
        </p:nvPicPr>
        <p:blipFill>
          <a:blip r:embed="rId2" cstate="print"/>
          <a:srcRect l="15670" r="16710"/>
          <a:stretch>
            <a:fillRect/>
          </a:stretch>
        </p:blipFill>
        <p:spPr>
          <a:xfrm>
            <a:off x="2286000" y="1524000"/>
            <a:ext cx="4953000" cy="3629025"/>
          </a:xfrm>
          <a:prstGeom prst="rect">
            <a:avLst/>
          </a:prstGeom>
        </p:spPr>
      </p:pic>
      <p:sp>
        <p:nvSpPr>
          <p:cNvPr id="7" name="TextBox 6"/>
          <p:cNvSpPr txBox="1"/>
          <p:nvPr/>
        </p:nvSpPr>
        <p:spPr>
          <a:xfrm>
            <a:off x="1981200" y="5791200"/>
            <a:ext cx="5638800" cy="369332"/>
          </a:xfrm>
          <a:prstGeom prst="rect">
            <a:avLst/>
          </a:prstGeom>
          <a:solidFill>
            <a:srgbClr val="66FFFF"/>
          </a:solidFill>
          <a:ln w="25400">
            <a:solidFill>
              <a:schemeClr val="tx1"/>
            </a:solidFill>
          </a:ln>
        </p:spPr>
        <p:txBody>
          <a:bodyPr wrap="square" rtlCol="0">
            <a:spAutoFit/>
          </a:bodyPr>
          <a:lstStyle/>
          <a:p>
            <a:r>
              <a:rPr lang="en-US" dirty="0" smtClean="0"/>
              <a:t>The unshielded kicker exhibits a significant ferrite heating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10" descr="25_april_T_zoom.png"/>
          <p:cNvPicPr>
            <a:picLocks noGrp="1" noChangeAspect="1"/>
          </p:cNvPicPr>
          <p:nvPr>
            <p:ph idx="1"/>
          </p:nvPr>
        </p:nvPicPr>
        <p:blipFill>
          <a:blip r:embed="rId3" cstate="print"/>
          <a:stretch>
            <a:fillRect/>
          </a:stretch>
        </p:blipFill>
        <p:spPr>
          <a:xfrm>
            <a:off x="4953000" y="4336076"/>
            <a:ext cx="3900953" cy="2369524"/>
          </a:xfrm>
        </p:spPr>
      </p:pic>
      <p:pic>
        <p:nvPicPr>
          <p:cNvPr id="5" name="Picture 10"/>
          <p:cNvPicPr>
            <a:picLocks noChangeAspect="1" noChangeArrowheads="1"/>
          </p:cNvPicPr>
          <p:nvPr/>
        </p:nvPicPr>
        <p:blipFill>
          <a:blip r:embed="rId4" cstate="print"/>
          <a:srcRect t="5178" r="7692" b="6796"/>
          <a:stretch>
            <a:fillRect/>
          </a:stretch>
        </p:blipFill>
        <p:spPr bwMode="auto">
          <a:xfrm>
            <a:off x="5486400" y="838200"/>
            <a:ext cx="2971800" cy="2590800"/>
          </a:xfrm>
          <a:prstGeom prst="rect">
            <a:avLst/>
          </a:prstGeom>
          <a:noFill/>
          <a:ln w="9525">
            <a:noFill/>
            <a:miter lim="800000"/>
            <a:headEnd/>
            <a:tailEnd/>
          </a:ln>
        </p:spPr>
      </p:pic>
      <p:graphicFrame>
        <p:nvGraphicFramePr>
          <p:cNvPr id="79875" name="Object 3"/>
          <p:cNvGraphicFramePr>
            <a:graphicFrameLocks noChangeAspect="1"/>
          </p:cNvGraphicFramePr>
          <p:nvPr>
            <p:extLst>
              <p:ext uri="{D42A27DB-BD31-4B8C-83A1-F6EECF244321}">
                <p14:modId xmlns:p14="http://schemas.microsoft.com/office/powerpoint/2010/main" xmlns="" val="2905730390"/>
              </p:ext>
            </p:extLst>
          </p:nvPr>
        </p:nvGraphicFramePr>
        <p:xfrm>
          <a:off x="1062038" y="2132012"/>
          <a:ext cx="2366962" cy="839788"/>
        </p:xfrm>
        <a:graphic>
          <a:graphicData uri="http://schemas.openxmlformats.org/presentationml/2006/ole">
            <p:oleObj spid="_x0000_s81039" name="Equation" r:id="rId5" imgW="7315200" imgH="2595716" progId="Equation.3">
              <p:embed/>
            </p:oleObj>
          </a:graphicData>
        </a:graphic>
      </p:graphicFrame>
      <p:graphicFrame>
        <p:nvGraphicFramePr>
          <p:cNvPr id="79876" name="Object 4"/>
          <p:cNvGraphicFramePr>
            <a:graphicFrameLocks noChangeAspect="1"/>
          </p:cNvGraphicFramePr>
          <p:nvPr>
            <p:extLst>
              <p:ext uri="{D42A27DB-BD31-4B8C-83A1-F6EECF244321}">
                <p14:modId xmlns:p14="http://schemas.microsoft.com/office/powerpoint/2010/main" xmlns="" val="2203110849"/>
              </p:ext>
            </p:extLst>
          </p:nvPr>
        </p:nvGraphicFramePr>
        <p:xfrm>
          <a:off x="533400" y="3350532"/>
          <a:ext cx="3410676" cy="2288268"/>
        </p:xfrm>
        <a:graphic>
          <a:graphicData uri="http://schemas.openxmlformats.org/presentationml/2006/ole">
            <p:oleObj spid="_x0000_s81040" name="Equation" r:id="rId6" imgW="2006280" imgH="1346040" progId="">
              <p:embed/>
            </p:oleObj>
          </a:graphicData>
        </a:graphic>
      </p:graphicFrame>
      <p:graphicFrame>
        <p:nvGraphicFramePr>
          <p:cNvPr id="79877" name="Object 5"/>
          <p:cNvGraphicFramePr>
            <a:graphicFrameLocks noChangeAspect="1"/>
          </p:cNvGraphicFramePr>
          <p:nvPr>
            <p:extLst>
              <p:ext uri="{D42A27DB-BD31-4B8C-83A1-F6EECF244321}">
                <p14:modId xmlns:p14="http://schemas.microsoft.com/office/powerpoint/2010/main" xmlns="" val="1577926507"/>
              </p:ext>
            </p:extLst>
          </p:nvPr>
        </p:nvGraphicFramePr>
        <p:xfrm>
          <a:off x="4876800" y="3756025"/>
          <a:ext cx="3659188" cy="374650"/>
        </p:xfrm>
        <a:graphic>
          <a:graphicData uri="http://schemas.openxmlformats.org/presentationml/2006/ole">
            <p:oleObj spid="_x0000_s81041" name="Equation" r:id="rId7" imgW="7315200" imgH="756745" progId="Equation.3">
              <p:embed/>
            </p:oleObj>
          </a:graphicData>
        </a:graphic>
      </p:graphicFrame>
      <p:cxnSp>
        <p:nvCxnSpPr>
          <p:cNvPr id="13" name="Straight Connector 12"/>
          <p:cNvCxnSpPr/>
          <p:nvPr/>
        </p:nvCxnSpPr>
        <p:spPr>
          <a:xfrm flipH="1">
            <a:off x="4648200" y="4724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724400" y="5715000"/>
            <a:ext cx="1143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00600" y="4724400"/>
            <a:ext cx="0" cy="990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3938200" y="5005002"/>
            <a:ext cx="1143001" cy="276999"/>
          </a:xfrm>
          <a:prstGeom prst="rect">
            <a:avLst/>
          </a:prstGeom>
          <a:noFill/>
        </p:spPr>
        <p:txBody>
          <a:bodyPr wrap="square" rtlCol="0">
            <a:spAutoFit/>
          </a:bodyPr>
          <a:lstStyle/>
          <a:p>
            <a:r>
              <a:rPr lang="en-US" sz="1200" i="1" dirty="0" smtClean="0">
                <a:sym typeface="Symbol"/>
              </a:rPr>
              <a:t>T</a:t>
            </a:r>
            <a:r>
              <a:rPr lang="en-US" sz="1200" i="1" baseline="-25000" dirty="0" smtClean="0">
                <a:sym typeface="Symbol"/>
              </a:rPr>
              <a:t>MKE  </a:t>
            </a:r>
            <a:r>
              <a:rPr lang="en-US" sz="1200" dirty="0" smtClean="0">
                <a:sym typeface="Symbol"/>
              </a:rPr>
              <a:t>=11.5[K]</a:t>
            </a:r>
            <a:endParaRPr lang="en-US" sz="1200" dirty="0"/>
          </a:p>
        </p:txBody>
      </p:sp>
      <p:cxnSp>
        <p:nvCxnSpPr>
          <p:cNvPr id="23" name="Straight Connector 22"/>
          <p:cNvCxnSpPr/>
          <p:nvPr/>
        </p:nvCxnSpPr>
        <p:spPr>
          <a:xfrm flipH="1">
            <a:off x="4724400" y="6380020"/>
            <a:ext cx="1143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724400" y="6096000"/>
            <a:ext cx="3276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800600" y="6096000"/>
            <a:ext cx="0" cy="304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6200000">
            <a:off x="4062801" y="6071801"/>
            <a:ext cx="990599" cy="276999"/>
          </a:xfrm>
          <a:prstGeom prst="rect">
            <a:avLst/>
          </a:prstGeom>
          <a:noFill/>
        </p:spPr>
        <p:txBody>
          <a:bodyPr wrap="square" rtlCol="0">
            <a:spAutoFit/>
          </a:bodyPr>
          <a:lstStyle/>
          <a:p>
            <a:r>
              <a:rPr lang="en-US" sz="1200" i="1" dirty="0" smtClean="0">
                <a:sym typeface="Symbol"/>
              </a:rPr>
              <a:t>T</a:t>
            </a:r>
            <a:r>
              <a:rPr lang="en-US" sz="1200" i="1" baseline="-25000" dirty="0" smtClean="0">
                <a:sym typeface="Symbol"/>
              </a:rPr>
              <a:t>MKE  </a:t>
            </a:r>
            <a:r>
              <a:rPr lang="en-US" sz="1200" dirty="0" smtClean="0">
                <a:sym typeface="Symbol"/>
              </a:rPr>
              <a:t>=3 [K]</a:t>
            </a:r>
            <a:endParaRPr lang="en-US" sz="1200" dirty="0"/>
          </a:p>
        </p:txBody>
      </p:sp>
      <p:sp>
        <p:nvSpPr>
          <p:cNvPr id="17" name="Title 4"/>
          <p:cNvSpPr txBox="1">
            <a:spLocks noGrp="1"/>
          </p:cNvSpPr>
          <p:nvPr>
            <p:ph type="title"/>
          </p:nvPr>
        </p:nvSpPr>
        <p:spPr>
          <a:xfrm>
            <a:off x="381000" y="76200"/>
            <a:ext cx="8534400" cy="646331"/>
          </a:xfrm>
          <a:prstGeom prst="rect">
            <a:avLst/>
          </a:prstGeom>
          <a:noFill/>
        </p:spPr>
        <p:txBody>
          <a:bodyPr wrap="square" rtlCol="0">
            <a:spAutoFit/>
          </a:bodyPr>
          <a:lstStyle/>
          <a:p>
            <a:r>
              <a:rPr lang="it-IT" sz="3600" dirty="0" smtClean="0"/>
              <a:t>25 April-26 April: 25 ns beam Ecloud studies</a:t>
            </a:r>
            <a:endParaRPr lang="it-IT" sz="3600" dirty="0"/>
          </a:p>
        </p:txBody>
      </p:sp>
      <p:sp>
        <p:nvSpPr>
          <p:cNvPr id="19" name="TextBox 18"/>
          <p:cNvSpPr txBox="1"/>
          <p:nvPr/>
        </p:nvSpPr>
        <p:spPr>
          <a:xfrm>
            <a:off x="6248400" y="2359223"/>
            <a:ext cx="914400" cy="307777"/>
          </a:xfrm>
          <a:prstGeom prst="rect">
            <a:avLst/>
          </a:prstGeom>
          <a:noFill/>
          <a:ln>
            <a:solidFill>
              <a:srgbClr val="FF0000"/>
            </a:solidFill>
          </a:ln>
        </p:spPr>
        <p:txBody>
          <a:bodyPr wrap="square" rtlCol="0">
            <a:spAutoFit/>
          </a:bodyPr>
          <a:lstStyle/>
          <a:p>
            <a:r>
              <a:rPr lang="en-US" sz="1400" dirty="0" smtClean="0"/>
              <a:t>G. </a:t>
            </a:r>
            <a:r>
              <a:rPr lang="en-US" sz="1400" dirty="0" err="1" smtClean="0"/>
              <a:t>Papotti</a:t>
            </a:r>
            <a:endParaRPr lang="en-US" sz="1400" dirty="0"/>
          </a:p>
        </p:txBody>
      </p:sp>
      <p:sp>
        <p:nvSpPr>
          <p:cNvPr id="22" name="Right Arrow 21"/>
          <p:cNvSpPr/>
          <p:nvPr/>
        </p:nvSpPr>
        <p:spPr>
          <a:xfrm>
            <a:off x="4038600" y="381000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81000" y="5827693"/>
            <a:ext cx="3581400" cy="954107"/>
          </a:xfrm>
          <a:prstGeom prst="rect">
            <a:avLst/>
          </a:prstGeom>
          <a:noFill/>
          <a:ln w="25400">
            <a:solidFill>
              <a:srgbClr val="FF0000"/>
            </a:solidFill>
          </a:ln>
        </p:spPr>
        <p:txBody>
          <a:bodyPr wrap="square" rtlCol="0">
            <a:spAutoFit/>
          </a:bodyPr>
          <a:lstStyle/>
          <a:p>
            <a:r>
              <a:rPr lang="en-US" dirty="0" smtClean="0"/>
              <a:t>“</a:t>
            </a:r>
            <a:r>
              <a:rPr lang="en-US" sz="1600" dirty="0" smtClean="0"/>
              <a:t>The </a:t>
            </a:r>
            <a:r>
              <a:rPr lang="en-US" sz="1600" dirty="0"/>
              <a:t>cooling </a:t>
            </a:r>
            <a:r>
              <a:rPr lang="en-US" sz="1600" dirty="0" smtClean="0"/>
              <a:t> </a:t>
            </a:r>
            <a:r>
              <a:rPr lang="en-US" sz="1600" dirty="0"/>
              <a:t>is </a:t>
            </a:r>
            <a:r>
              <a:rPr lang="en-US" sz="1600" dirty="0" smtClean="0"/>
              <a:t>expected to reduce the heating at </a:t>
            </a:r>
            <a:r>
              <a:rPr lang="en-US" sz="1600" dirty="0"/>
              <a:t>least </a:t>
            </a:r>
            <a:r>
              <a:rPr lang="en-US" sz="1600" dirty="0" smtClean="0"/>
              <a:t>of a </a:t>
            </a:r>
            <a:r>
              <a:rPr lang="en-US" sz="1600" dirty="0"/>
              <a:t>factor </a:t>
            </a:r>
            <a:r>
              <a:rPr lang="en-US" sz="1600" dirty="0" smtClean="0"/>
              <a:t>2 </a:t>
            </a:r>
            <a:r>
              <a:rPr lang="en-US" sz="1200" dirty="0" smtClean="0"/>
              <a:t>(</a:t>
            </a:r>
            <a:r>
              <a:rPr lang="en-US" sz="1000" dirty="0" smtClean="0"/>
              <a:t>J. </a:t>
            </a:r>
            <a:r>
              <a:rPr lang="en-US" sz="1000" dirty="0" err="1"/>
              <a:t>Uythoven</a:t>
            </a:r>
            <a:r>
              <a:rPr lang="en-US" sz="1000" dirty="0"/>
              <a:t> et al, BEAM INDUCED HEATING OF THE SPS FAST PULSED MAGNETS, EPAC 2004</a:t>
            </a:r>
            <a:r>
              <a:rPr lang="en-US" sz="1200" dirty="0"/>
              <a:t>)"</a:t>
            </a:r>
            <a:endParaRPr lang="en-US" sz="1200" dirty="0" smtClean="0"/>
          </a:p>
        </p:txBody>
      </p:sp>
      <p:graphicFrame>
        <p:nvGraphicFramePr>
          <p:cNvPr id="81042" name="Object 146"/>
          <p:cNvGraphicFramePr>
            <a:graphicFrameLocks noChangeAspect="1"/>
          </p:cNvGraphicFramePr>
          <p:nvPr/>
        </p:nvGraphicFramePr>
        <p:xfrm>
          <a:off x="573088" y="914400"/>
          <a:ext cx="3213100" cy="982663"/>
        </p:xfrm>
        <a:graphic>
          <a:graphicData uri="http://schemas.openxmlformats.org/presentationml/2006/ole">
            <p:oleObj spid="_x0000_s81042" name="Equation" r:id="rId8" imgW="129528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blinds(horizontal)">
                                      <p:cBhvr>
                                        <p:cTn id="7" dur="500"/>
                                        <p:tgtEl>
                                          <p:spTgt spid="798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9876"/>
                                        </p:tgtEl>
                                        <p:attrNameLst>
                                          <p:attrName>style.visibility</p:attrName>
                                        </p:attrNameLst>
                                      </p:cBhvr>
                                      <p:to>
                                        <p:strVal val="visible"/>
                                      </p:to>
                                    </p:set>
                                    <p:animEffect transition="in" filter="blinds(horizontal)">
                                      <p:cBhvr>
                                        <p:cTn id="12" dur="500"/>
                                        <p:tgtEl>
                                          <p:spTgt spid="7987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nodeType="withEffect">
                                  <p:stCondLst>
                                    <p:cond delay="0"/>
                                  </p:stCondLst>
                                  <p:childTnLst>
                                    <p:set>
                                      <p:cBhvr>
                                        <p:cTn id="17" dur="1" fill="hold">
                                          <p:stCondLst>
                                            <p:cond delay="0"/>
                                          </p:stCondLst>
                                        </p:cTn>
                                        <p:tgtEl>
                                          <p:spTgt spid="79877"/>
                                        </p:tgtEl>
                                        <p:attrNameLst>
                                          <p:attrName>style.visibility</p:attrName>
                                        </p:attrNameLst>
                                      </p:cBhvr>
                                      <p:to>
                                        <p:strVal val="visible"/>
                                      </p:to>
                                    </p:set>
                                    <p:animEffect transition="in" filter="blinds(horizontal)">
                                      <p:cBhvr>
                                        <p:cTn id="18" dur="500"/>
                                        <p:tgtEl>
                                          <p:spTgt spid="7987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500"/>
                                        <p:tgtEl>
                                          <p:spTgt spid="20"/>
                                        </p:tgtEl>
                                      </p:cBhvr>
                                    </p:animEffect>
                                  </p:childTnLst>
                                </p:cTn>
                              </p:par>
                              <p:par>
                                <p:cTn id="24" presetID="3" presetClass="entr" presetSubtype="1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par>
                                <p:cTn id="27" presetID="3" presetClass="entr" presetSubtype="1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linds(horizontal)">
                                      <p:cBhvr>
                                        <p:cTn id="29" dur="500"/>
                                        <p:tgtEl>
                                          <p:spTgt spid="2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linds(horizontal)">
                                      <p:cBhvr>
                                        <p:cTn id="32" dur="500"/>
                                        <p:tgtEl>
                                          <p:spTgt spid="32"/>
                                        </p:tgtEl>
                                      </p:cBhvr>
                                    </p:animEffect>
                                  </p:childTnLst>
                                </p:cTn>
                              </p:par>
                              <p:par>
                                <p:cTn id="33" presetID="3" presetClass="entr" presetSubtype="1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par>
                                <p:cTn id="36" presetID="3" presetClass="entr" presetSubtype="1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3" presetClass="entr" presetSubtype="1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linds(horizontal)">
                                      <p:cBhvr>
                                        <p:cTn id="41" dur="500"/>
                                        <p:tgtEl>
                                          <p:spTgt spid="24"/>
                                        </p:tgtEl>
                                      </p:cBhvr>
                                    </p:animEffect>
                                  </p:childTnLst>
                                </p:cTn>
                              </p:par>
                              <p:par>
                                <p:cTn id="42" presetID="3" presetClass="entr" presetSubtype="1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linds(horizontal)">
                                      <p:cBhvr>
                                        <p:cTn id="44" dur="500"/>
                                        <p:tgtEl>
                                          <p:spTgt spid="23"/>
                                        </p:tgtEl>
                                      </p:cBhvr>
                                    </p:animEffect>
                                  </p:childTnLst>
                                </p:cTn>
                              </p:par>
                              <p:par>
                                <p:cTn id="45" presetID="3" presetClass="entr" presetSubtype="1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22"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it-IT" dirty="0" smtClean="0"/>
              <a:t>50 ns beam: statistics</a:t>
            </a:r>
            <a:endParaRPr lang="it-IT" dirty="0"/>
          </a:p>
        </p:txBody>
      </p:sp>
      <p:graphicFrame>
        <p:nvGraphicFramePr>
          <p:cNvPr id="4" name="Table 3"/>
          <p:cNvGraphicFramePr>
            <a:graphicFrameLocks noGrp="1"/>
          </p:cNvGraphicFramePr>
          <p:nvPr>
            <p:extLst>
              <p:ext uri="{D42A27DB-BD31-4B8C-83A1-F6EECF244321}">
                <p14:modId xmlns:p14="http://schemas.microsoft.com/office/powerpoint/2010/main" xmlns="" val="2748762625"/>
              </p:ext>
            </p:extLst>
          </p:nvPr>
        </p:nvGraphicFramePr>
        <p:xfrm>
          <a:off x="2362200" y="1219200"/>
          <a:ext cx="4397693" cy="3708400"/>
        </p:xfrm>
        <a:graphic>
          <a:graphicData uri="http://schemas.openxmlformats.org/drawingml/2006/table">
            <a:tbl>
              <a:tblPr firstRow="1" bandRow="1">
                <a:tableStyleId>{5C22544A-7EE6-4342-B048-85BDC9FD1C3A}</a:tableStyleId>
              </a:tblPr>
              <a:tblGrid>
                <a:gridCol w="2057400"/>
                <a:gridCol w="2340293"/>
              </a:tblGrid>
              <a:tr h="370840">
                <a:tc>
                  <a:txBody>
                    <a:bodyPr/>
                    <a:lstStyle/>
                    <a:p>
                      <a:r>
                        <a:rPr lang="en-US" dirty="0" smtClean="0"/>
                        <a:t>LHC Fill</a:t>
                      </a:r>
                      <a:endParaRPr lang="en-US" dirty="0"/>
                    </a:p>
                  </a:txBody>
                  <a:tcPr/>
                </a:tc>
                <a:tc>
                  <a:txBody>
                    <a:bodyPr/>
                    <a:lstStyle/>
                    <a:p>
                      <a:r>
                        <a:rPr lang="en-US" dirty="0" smtClean="0">
                          <a:sym typeface="Symbol"/>
                        </a:rPr>
                        <a:t></a:t>
                      </a:r>
                      <a:r>
                        <a:rPr lang="en-US" dirty="0" smtClean="0"/>
                        <a:t>T[MKE]/</a:t>
                      </a:r>
                      <a:r>
                        <a:rPr lang="en-US" dirty="0" smtClean="0">
                          <a:sym typeface="Symbol"/>
                        </a:rPr>
                        <a:t></a:t>
                      </a:r>
                      <a:r>
                        <a:rPr lang="en-US" dirty="0" smtClean="0"/>
                        <a:t>T[</a:t>
                      </a:r>
                      <a:r>
                        <a:rPr lang="en-US" dirty="0" err="1" smtClean="0"/>
                        <a:t>MKEser</a:t>
                      </a:r>
                      <a:r>
                        <a:rPr lang="en-US" dirty="0" smtClean="0"/>
                        <a:t>]</a:t>
                      </a:r>
                      <a:endParaRPr lang="en-US" dirty="0"/>
                    </a:p>
                  </a:txBody>
                  <a:tcPr/>
                </a:tc>
              </a:tr>
              <a:tr h="370840">
                <a:tc>
                  <a:txBody>
                    <a:bodyPr/>
                    <a:lstStyle/>
                    <a:p>
                      <a:r>
                        <a:rPr lang="en-US" dirty="0" smtClean="0"/>
                        <a:t>2728</a:t>
                      </a:r>
                      <a:endParaRPr lang="en-US" dirty="0"/>
                    </a:p>
                  </a:txBody>
                  <a:tcPr/>
                </a:tc>
                <a:tc>
                  <a:txBody>
                    <a:bodyPr/>
                    <a:lstStyle/>
                    <a:p>
                      <a:r>
                        <a:rPr lang="en-US" dirty="0" smtClean="0"/>
                        <a:t>4.5</a:t>
                      </a:r>
                      <a:endParaRPr lang="en-US" dirty="0"/>
                    </a:p>
                  </a:txBody>
                  <a:tcPr/>
                </a:tc>
              </a:tr>
              <a:tr h="370840">
                <a:tc>
                  <a:txBody>
                    <a:bodyPr/>
                    <a:lstStyle/>
                    <a:p>
                      <a:r>
                        <a:rPr lang="en-US" dirty="0" smtClean="0"/>
                        <a:t>2729</a:t>
                      </a:r>
                      <a:endParaRPr lang="en-US" dirty="0"/>
                    </a:p>
                  </a:txBody>
                  <a:tcPr/>
                </a:tc>
                <a:tc>
                  <a:txBody>
                    <a:bodyPr/>
                    <a:lstStyle/>
                    <a:p>
                      <a:r>
                        <a:rPr lang="en-US" dirty="0" smtClean="0"/>
                        <a:t>6</a:t>
                      </a:r>
                      <a:endParaRPr lang="en-US" dirty="0"/>
                    </a:p>
                  </a:txBody>
                  <a:tcPr/>
                </a:tc>
              </a:tr>
              <a:tr h="370840">
                <a:tc>
                  <a:txBody>
                    <a:bodyPr/>
                    <a:lstStyle/>
                    <a:p>
                      <a:r>
                        <a:rPr lang="en-US" dirty="0" smtClean="0"/>
                        <a:t>2732</a:t>
                      </a:r>
                      <a:endParaRPr lang="en-US" dirty="0"/>
                    </a:p>
                  </a:txBody>
                  <a:tcPr/>
                </a:tc>
                <a:tc>
                  <a:txBody>
                    <a:bodyPr/>
                    <a:lstStyle/>
                    <a:p>
                      <a:r>
                        <a:rPr lang="en-US" dirty="0" smtClean="0"/>
                        <a:t>4.5</a:t>
                      </a:r>
                      <a:endParaRPr lang="en-US" dirty="0"/>
                    </a:p>
                  </a:txBody>
                  <a:tcPr/>
                </a:tc>
              </a:tr>
              <a:tr h="370840">
                <a:tc>
                  <a:txBody>
                    <a:bodyPr/>
                    <a:lstStyle/>
                    <a:p>
                      <a:r>
                        <a:rPr lang="en-US" dirty="0" smtClean="0"/>
                        <a:t>2816-2817</a:t>
                      </a:r>
                      <a:endParaRPr lang="en-US" dirty="0"/>
                    </a:p>
                  </a:txBody>
                  <a:tcPr/>
                </a:tc>
                <a:tc>
                  <a:txBody>
                    <a:bodyPr/>
                    <a:lstStyle/>
                    <a:p>
                      <a:r>
                        <a:rPr lang="en-US" dirty="0" smtClean="0"/>
                        <a:t>5</a:t>
                      </a:r>
                      <a:endParaRPr lang="en-US" dirty="0"/>
                    </a:p>
                  </a:txBody>
                  <a:tcPr/>
                </a:tc>
              </a:tr>
              <a:tr h="370840">
                <a:tc>
                  <a:txBody>
                    <a:bodyPr/>
                    <a:lstStyle/>
                    <a:p>
                      <a:r>
                        <a:rPr lang="en-US" dirty="0" smtClean="0"/>
                        <a:t>2818</a:t>
                      </a:r>
                      <a:endParaRPr lang="en-US" dirty="0"/>
                    </a:p>
                  </a:txBody>
                  <a:tcPr/>
                </a:tc>
                <a:tc>
                  <a:txBody>
                    <a:bodyPr/>
                    <a:lstStyle/>
                    <a:p>
                      <a:r>
                        <a:rPr lang="en-US" dirty="0" smtClean="0"/>
                        <a:t>5</a:t>
                      </a:r>
                      <a:endParaRPr lang="en-US" dirty="0"/>
                    </a:p>
                  </a:txBody>
                  <a:tcPr/>
                </a:tc>
              </a:tr>
              <a:tr h="370840">
                <a:tc>
                  <a:txBody>
                    <a:bodyPr/>
                    <a:lstStyle/>
                    <a:p>
                      <a:r>
                        <a:rPr lang="en-US" dirty="0" smtClean="0"/>
                        <a:t>2836</a:t>
                      </a:r>
                      <a:endParaRPr lang="en-US" dirty="0"/>
                    </a:p>
                  </a:txBody>
                  <a:tcPr/>
                </a:tc>
                <a:tc>
                  <a:txBody>
                    <a:bodyPr/>
                    <a:lstStyle/>
                    <a:p>
                      <a:r>
                        <a:rPr lang="en-US" dirty="0" smtClean="0"/>
                        <a:t>6</a:t>
                      </a:r>
                      <a:endParaRPr lang="en-US" dirty="0"/>
                    </a:p>
                  </a:txBody>
                  <a:tcPr/>
                </a:tc>
              </a:tr>
              <a:tr h="370840">
                <a:tc>
                  <a:txBody>
                    <a:bodyPr/>
                    <a:lstStyle/>
                    <a:p>
                      <a:r>
                        <a:rPr lang="en-US" dirty="0" smtClean="0"/>
                        <a:t>2838-2839</a:t>
                      </a:r>
                      <a:endParaRPr lang="en-US" dirty="0"/>
                    </a:p>
                  </a:txBody>
                  <a:tcPr/>
                </a:tc>
                <a:tc>
                  <a:txBody>
                    <a:bodyPr/>
                    <a:lstStyle/>
                    <a:p>
                      <a:r>
                        <a:rPr lang="en-US" dirty="0" smtClean="0"/>
                        <a:t>5</a:t>
                      </a:r>
                      <a:endParaRPr lang="en-US" dirty="0"/>
                    </a:p>
                  </a:txBody>
                  <a:tcPr/>
                </a:tc>
              </a:tr>
              <a:tr h="370840">
                <a:tc>
                  <a:txBody>
                    <a:bodyPr/>
                    <a:lstStyle/>
                    <a:p>
                      <a:r>
                        <a:rPr lang="en-US" dirty="0" smtClean="0"/>
                        <a:t>2845</a:t>
                      </a:r>
                      <a:endParaRPr lang="en-US" dirty="0"/>
                    </a:p>
                  </a:txBody>
                  <a:tcPr/>
                </a:tc>
                <a:tc>
                  <a:txBody>
                    <a:bodyPr/>
                    <a:lstStyle/>
                    <a:p>
                      <a:r>
                        <a:rPr lang="en-US" dirty="0" smtClean="0"/>
                        <a:t>5</a:t>
                      </a:r>
                      <a:endParaRPr lang="en-US" dirty="0"/>
                    </a:p>
                  </a:txBody>
                  <a:tcPr/>
                </a:tc>
              </a:tr>
              <a:tr h="370840">
                <a:tc>
                  <a:txBody>
                    <a:bodyPr/>
                    <a:lstStyle/>
                    <a:p>
                      <a:r>
                        <a:rPr lang="en-US" dirty="0" smtClean="0"/>
                        <a:t>2847</a:t>
                      </a:r>
                      <a:endParaRPr lang="en-US" dirty="0"/>
                    </a:p>
                  </a:txBody>
                  <a:tcPr/>
                </a:tc>
                <a:tc>
                  <a:txBody>
                    <a:bodyPr/>
                    <a:lstStyle/>
                    <a:p>
                      <a:r>
                        <a:rPr lang="en-US" dirty="0" smtClean="0"/>
                        <a:t>5</a:t>
                      </a:r>
                      <a:endParaRPr lang="en-US" dirty="0"/>
                    </a:p>
                  </a:txBody>
                  <a:tcPr/>
                </a:tc>
              </a:tr>
            </a:tbl>
          </a:graphicData>
        </a:graphic>
      </p:graphicFrame>
      <p:graphicFrame>
        <p:nvGraphicFramePr>
          <p:cNvPr id="142337" name="Object 1"/>
          <p:cNvGraphicFramePr>
            <a:graphicFrameLocks noChangeAspect="1"/>
          </p:cNvGraphicFramePr>
          <p:nvPr>
            <p:extLst>
              <p:ext uri="{D42A27DB-BD31-4B8C-83A1-F6EECF244321}">
                <p14:modId xmlns:p14="http://schemas.microsoft.com/office/powerpoint/2010/main" xmlns="" val="1827000969"/>
              </p:ext>
            </p:extLst>
          </p:nvPr>
        </p:nvGraphicFramePr>
        <p:xfrm>
          <a:off x="3276600" y="5578366"/>
          <a:ext cx="2776538" cy="841375"/>
        </p:xfrm>
        <a:graphic>
          <a:graphicData uri="http://schemas.openxmlformats.org/presentationml/2006/ole">
            <p:oleObj spid="_x0000_s142353" name="Equation" r:id="rId3" imgW="7315200" imgH="2214694" progId="Equation.3">
              <p:embed/>
            </p:oleObj>
          </a:graphicData>
        </a:graphic>
      </p:graphicFrame>
    </p:spTree>
    <p:extLst>
      <p:ext uri="{BB962C8B-B14F-4D97-AF65-F5344CB8AC3E}">
        <p14:creationId xmlns:p14="http://schemas.microsoft.com/office/powerpoint/2010/main" xmlns="" val="101020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it-IT" dirty="0" smtClean="0"/>
              <a:t>50ns beam 8 of july: LHC Fill 2818</a:t>
            </a:r>
            <a:endParaRPr lang="it-IT" dirty="0"/>
          </a:p>
        </p:txBody>
      </p:sp>
      <p:pic>
        <p:nvPicPr>
          <p:cNvPr id="4" name="Content Placeholder 3" descr="8July_kickertemperature.png"/>
          <p:cNvPicPr>
            <a:picLocks noGrp="1" noChangeAspect="1"/>
          </p:cNvPicPr>
          <p:nvPr>
            <p:ph idx="1"/>
          </p:nvPr>
        </p:nvPicPr>
        <p:blipFill>
          <a:blip r:embed="rId2" cstate="print"/>
          <a:stretch>
            <a:fillRect/>
          </a:stretch>
        </p:blipFill>
        <p:spPr>
          <a:xfrm>
            <a:off x="1215619" y="1570037"/>
            <a:ext cx="6785381" cy="4525963"/>
          </a:xfrm>
        </p:spPr>
      </p:pic>
    </p:spTree>
    <p:extLst>
      <p:ext uri="{BB962C8B-B14F-4D97-AF65-F5344CB8AC3E}">
        <p14:creationId xmlns:p14="http://schemas.microsoft.com/office/powerpoint/2010/main" xmlns="" val="2649854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8July_Intensity.png"/>
          <p:cNvPicPr>
            <a:picLocks noGrp="1" noChangeAspect="1"/>
          </p:cNvPicPr>
          <p:nvPr>
            <p:ph idx="1"/>
          </p:nvPr>
        </p:nvPicPr>
        <p:blipFill>
          <a:blip r:embed="rId3" cstate="print"/>
          <a:srcRect l="5080" r="5080"/>
          <a:stretch>
            <a:fillRect/>
          </a:stretch>
        </p:blipFill>
        <p:spPr>
          <a:xfrm>
            <a:off x="990600" y="838200"/>
            <a:ext cx="7330945" cy="5442857"/>
          </a:xfrm>
        </p:spPr>
      </p:pic>
      <p:sp>
        <p:nvSpPr>
          <p:cNvPr id="5" name="Title 1"/>
          <p:cNvSpPr>
            <a:spLocks noGrp="1"/>
          </p:cNvSpPr>
          <p:nvPr>
            <p:ph type="title"/>
          </p:nvPr>
        </p:nvSpPr>
        <p:spPr>
          <a:xfrm>
            <a:off x="457200" y="0"/>
            <a:ext cx="8229600" cy="838200"/>
          </a:xfrm>
        </p:spPr>
        <p:txBody>
          <a:bodyPr/>
          <a:lstStyle/>
          <a:p>
            <a:r>
              <a:rPr lang="it-IT" dirty="0" smtClean="0"/>
              <a:t>50ns beam 8 of july: LHC Fill 2818</a:t>
            </a:r>
            <a:endParaRPr lang="it-IT" dirty="0"/>
          </a:p>
        </p:txBody>
      </p:sp>
      <p:graphicFrame>
        <p:nvGraphicFramePr>
          <p:cNvPr id="140306" name="Object 18"/>
          <p:cNvGraphicFramePr>
            <a:graphicFrameLocks noChangeAspect="1"/>
          </p:cNvGraphicFramePr>
          <p:nvPr/>
        </p:nvGraphicFramePr>
        <p:xfrm>
          <a:off x="3265487" y="2300287"/>
          <a:ext cx="1763713" cy="823913"/>
        </p:xfrm>
        <a:graphic>
          <a:graphicData uri="http://schemas.openxmlformats.org/presentationml/2006/ole">
            <p:oleObj spid="_x0000_s140306" name="Equation" r:id="rId4" imgW="711000" imgH="330120" progId="Equation.3">
              <p:embed/>
            </p:oleObj>
          </a:graphicData>
        </a:graphic>
      </p:graphicFrame>
      <p:sp>
        <p:nvSpPr>
          <p:cNvPr id="11" name="TextBox 10"/>
          <p:cNvSpPr txBox="1"/>
          <p:nvPr/>
        </p:nvSpPr>
        <p:spPr>
          <a:xfrm>
            <a:off x="1752600" y="6400800"/>
            <a:ext cx="6019800" cy="369332"/>
          </a:xfrm>
          <a:prstGeom prst="rect">
            <a:avLst/>
          </a:prstGeom>
          <a:noFill/>
          <a:ln w="25400">
            <a:solidFill>
              <a:srgbClr val="FF0000"/>
            </a:solidFill>
          </a:ln>
        </p:spPr>
        <p:txBody>
          <a:bodyPr wrap="square" rtlCol="0">
            <a:spAutoFit/>
          </a:bodyPr>
          <a:lstStyle/>
          <a:p>
            <a:r>
              <a:rPr lang="en-US" dirty="0" smtClean="0"/>
              <a:t>Each point is the integral of the intensity along the 50 ns cycle</a:t>
            </a:r>
            <a:endParaRPr lang="en-US" dirty="0"/>
          </a:p>
        </p:txBody>
      </p:sp>
    </p:spTree>
    <p:extLst>
      <p:ext uri="{BB962C8B-B14F-4D97-AF65-F5344CB8AC3E}">
        <p14:creationId xmlns:p14="http://schemas.microsoft.com/office/powerpoint/2010/main" xmlns="" val="26498549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3" descr="8July_kickertemperature.png"/>
          <p:cNvPicPr>
            <a:picLocks noGrp="1" noChangeAspect="1"/>
          </p:cNvPicPr>
          <p:nvPr>
            <p:ph idx="1"/>
          </p:nvPr>
        </p:nvPicPr>
        <p:blipFill>
          <a:blip r:embed="rId3" cstate="print"/>
          <a:stretch>
            <a:fillRect/>
          </a:stretch>
        </p:blipFill>
        <p:spPr>
          <a:xfrm>
            <a:off x="5364933" y="4267200"/>
            <a:ext cx="3626667" cy="2419048"/>
          </a:xfrm>
        </p:spPr>
      </p:pic>
      <p:graphicFrame>
        <p:nvGraphicFramePr>
          <p:cNvPr id="79874" name="Object 2"/>
          <p:cNvGraphicFramePr>
            <a:graphicFrameLocks noChangeAspect="1"/>
          </p:cNvGraphicFramePr>
          <p:nvPr>
            <p:extLst>
              <p:ext uri="{D42A27DB-BD31-4B8C-83A1-F6EECF244321}">
                <p14:modId xmlns:p14="http://schemas.microsoft.com/office/powerpoint/2010/main" xmlns="" val="2440725219"/>
              </p:ext>
            </p:extLst>
          </p:nvPr>
        </p:nvGraphicFramePr>
        <p:xfrm>
          <a:off x="736800" y="914400"/>
          <a:ext cx="2768400" cy="761760"/>
        </p:xfrm>
        <a:graphic>
          <a:graphicData uri="http://schemas.openxmlformats.org/presentationml/2006/ole">
            <p:oleObj spid="_x0000_s131130" name="Equation" r:id="rId4" imgW="7315200" imgH="2013358" progId="Equation.3">
              <p:embed/>
            </p:oleObj>
          </a:graphicData>
        </a:graphic>
      </p:graphicFrame>
      <p:graphicFrame>
        <p:nvGraphicFramePr>
          <p:cNvPr id="79875" name="Object 3"/>
          <p:cNvGraphicFramePr>
            <a:graphicFrameLocks noChangeAspect="1"/>
          </p:cNvGraphicFramePr>
          <p:nvPr>
            <p:extLst>
              <p:ext uri="{D42A27DB-BD31-4B8C-83A1-F6EECF244321}">
                <p14:modId xmlns:p14="http://schemas.microsoft.com/office/powerpoint/2010/main" xmlns="" val="2851987380"/>
              </p:ext>
            </p:extLst>
          </p:nvPr>
        </p:nvGraphicFramePr>
        <p:xfrm>
          <a:off x="914400" y="1981200"/>
          <a:ext cx="2387600" cy="904875"/>
        </p:xfrm>
        <a:graphic>
          <a:graphicData uri="http://schemas.openxmlformats.org/presentationml/2006/ole">
            <p:oleObj spid="_x0000_s131131" name="Equation" r:id="rId5" imgW="7315200" imgH="2879387" progId="Equation.3">
              <p:embed/>
            </p:oleObj>
          </a:graphicData>
        </a:graphic>
      </p:graphicFrame>
      <p:graphicFrame>
        <p:nvGraphicFramePr>
          <p:cNvPr id="79876" name="Object 4"/>
          <p:cNvGraphicFramePr>
            <a:graphicFrameLocks noChangeAspect="1"/>
          </p:cNvGraphicFramePr>
          <p:nvPr>
            <p:extLst>
              <p:ext uri="{D42A27DB-BD31-4B8C-83A1-F6EECF244321}">
                <p14:modId xmlns:p14="http://schemas.microsoft.com/office/powerpoint/2010/main" xmlns="" val="2300747739"/>
              </p:ext>
            </p:extLst>
          </p:nvPr>
        </p:nvGraphicFramePr>
        <p:xfrm>
          <a:off x="381000" y="3200400"/>
          <a:ext cx="3540420" cy="2288268"/>
        </p:xfrm>
        <a:graphic>
          <a:graphicData uri="http://schemas.openxmlformats.org/presentationml/2006/ole">
            <p:oleObj spid="_x0000_s131132" name="Equation" r:id="rId6" imgW="2082600" imgH="1346040" progId="">
              <p:embed/>
            </p:oleObj>
          </a:graphicData>
        </a:graphic>
      </p:graphicFrame>
      <p:graphicFrame>
        <p:nvGraphicFramePr>
          <p:cNvPr id="79877" name="Object 5"/>
          <p:cNvGraphicFramePr>
            <a:graphicFrameLocks noChangeAspect="1"/>
          </p:cNvGraphicFramePr>
          <p:nvPr>
            <p:extLst>
              <p:ext uri="{D42A27DB-BD31-4B8C-83A1-F6EECF244321}">
                <p14:modId xmlns:p14="http://schemas.microsoft.com/office/powerpoint/2010/main" xmlns="" val="2329557612"/>
              </p:ext>
            </p:extLst>
          </p:nvPr>
        </p:nvGraphicFramePr>
        <p:xfrm>
          <a:off x="5029200" y="3540125"/>
          <a:ext cx="3808412" cy="374650"/>
        </p:xfrm>
        <a:graphic>
          <a:graphicData uri="http://schemas.openxmlformats.org/presentationml/2006/ole">
            <p:oleObj spid="_x0000_s131133" name="Equation" r:id="rId7" imgW="7315200" imgH="726675" progId="Equation.3">
              <p:embed/>
            </p:oleObj>
          </a:graphicData>
        </a:graphic>
      </p:graphicFrame>
      <p:cxnSp>
        <p:nvCxnSpPr>
          <p:cNvPr id="13" name="Straight Connector 12"/>
          <p:cNvCxnSpPr/>
          <p:nvPr/>
        </p:nvCxnSpPr>
        <p:spPr>
          <a:xfrm flipH="1">
            <a:off x="4800600" y="4724400"/>
            <a:ext cx="3505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876800" y="5257800"/>
            <a:ext cx="1219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00600" y="4724400"/>
            <a:ext cx="0" cy="533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3879275" y="4700201"/>
            <a:ext cx="1447800" cy="276999"/>
          </a:xfrm>
          <a:prstGeom prst="rect">
            <a:avLst/>
          </a:prstGeom>
          <a:noFill/>
        </p:spPr>
        <p:txBody>
          <a:bodyPr wrap="square" rtlCol="0">
            <a:spAutoFit/>
          </a:bodyPr>
          <a:lstStyle/>
          <a:p>
            <a:r>
              <a:rPr lang="en-US" sz="1200" i="1" dirty="0" smtClean="0">
                <a:sym typeface="Symbol"/>
              </a:rPr>
              <a:t>T</a:t>
            </a:r>
            <a:r>
              <a:rPr lang="en-US" sz="1200" i="1" baseline="-25000" dirty="0" smtClean="0">
                <a:sym typeface="Symbol"/>
              </a:rPr>
              <a:t>MKE  </a:t>
            </a:r>
            <a:r>
              <a:rPr lang="en-US" sz="1200" dirty="0" smtClean="0">
                <a:sym typeface="Symbol"/>
              </a:rPr>
              <a:t>=7.5[K]</a:t>
            </a:r>
            <a:endParaRPr lang="en-US" sz="1200" dirty="0"/>
          </a:p>
        </p:txBody>
      </p:sp>
      <p:pic>
        <p:nvPicPr>
          <p:cNvPr id="25" name="Picture 24" descr="MD150_LHCFAST3.png"/>
          <p:cNvPicPr>
            <a:picLocks noChangeAspect="1"/>
          </p:cNvPicPr>
          <p:nvPr/>
        </p:nvPicPr>
        <p:blipFill>
          <a:blip r:embed="rId8" cstate="print"/>
          <a:stretch>
            <a:fillRect/>
          </a:stretch>
        </p:blipFill>
        <p:spPr>
          <a:xfrm>
            <a:off x="5257800" y="781352"/>
            <a:ext cx="3626667" cy="2419048"/>
          </a:xfrm>
          <a:prstGeom prst="rect">
            <a:avLst/>
          </a:prstGeom>
        </p:spPr>
      </p:pic>
      <p:cxnSp>
        <p:nvCxnSpPr>
          <p:cNvPr id="15" name="Straight Connector 14"/>
          <p:cNvCxnSpPr/>
          <p:nvPr/>
        </p:nvCxnSpPr>
        <p:spPr>
          <a:xfrm flipH="1" flipV="1">
            <a:off x="4876800" y="6096000"/>
            <a:ext cx="3699166" cy="138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890650" y="6234545"/>
            <a:ext cx="1219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6096000"/>
            <a:ext cx="0" cy="152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6200000">
            <a:off x="4050700" y="5995601"/>
            <a:ext cx="1143000" cy="276999"/>
          </a:xfrm>
          <a:prstGeom prst="rect">
            <a:avLst/>
          </a:prstGeom>
          <a:noFill/>
        </p:spPr>
        <p:txBody>
          <a:bodyPr wrap="square" rtlCol="0">
            <a:spAutoFit/>
          </a:bodyPr>
          <a:lstStyle/>
          <a:p>
            <a:r>
              <a:rPr lang="en-US" sz="1200" i="1" dirty="0" smtClean="0">
                <a:sym typeface="Symbol"/>
              </a:rPr>
              <a:t>T</a:t>
            </a:r>
            <a:r>
              <a:rPr lang="en-US" sz="1200" i="1" baseline="-25000" dirty="0" smtClean="0">
                <a:sym typeface="Symbol"/>
              </a:rPr>
              <a:t>MKE  </a:t>
            </a:r>
            <a:r>
              <a:rPr lang="en-US" sz="1200" dirty="0" smtClean="0">
                <a:sym typeface="Symbol"/>
              </a:rPr>
              <a:t>=1.5[K]</a:t>
            </a:r>
            <a:endParaRPr lang="en-US" sz="1200" dirty="0"/>
          </a:p>
        </p:txBody>
      </p:sp>
      <p:sp>
        <p:nvSpPr>
          <p:cNvPr id="33" name="Title 1"/>
          <p:cNvSpPr>
            <a:spLocks noGrp="1"/>
          </p:cNvSpPr>
          <p:nvPr>
            <p:ph type="title"/>
          </p:nvPr>
        </p:nvSpPr>
        <p:spPr>
          <a:xfrm>
            <a:off x="457200" y="0"/>
            <a:ext cx="8229600" cy="685800"/>
          </a:xfrm>
        </p:spPr>
        <p:txBody>
          <a:bodyPr>
            <a:normAutofit fontScale="90000"/>
          </a:bodyPr>
          <a:lstStyle/>
          <a:p>
            <a:r>
              <a:rPr lang="it-IT" dirty="0" smtClean="0"/>
              <a:t>50ns beam 8 of july: LHC Fill 2818</a:t>
            </a:r>
            <a:endParaRPr lang="it-IT" dirty="0"/>
          </a:p>
        </p:txBody>
      </p:sp>
      <p:sp>
        <p:nvSpPr>
          <p:cNvPr id="34" name="Right Arrow 33"/>
          <p:cNvSpPr/>
          <p:nvPr/>
        </p:nvSpPr>
        <p:spPr>
          <a:xfrm>
            <a:off x="4038600" y="35052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400800" y="1143000"/>
            <a:ext cx="1371600" cy="307777"/>
          </a:xfrm>
          <a:prstGeom prst="rect">
            <a:avLst/>
          </a:prstGeom>
          <a:noFill/>
          <a:ln>
            <a:solidFill>
              <a:srgbClr val="FF0000"/>
            </a:solidFill>
          </a:ln>
        </p:spPr>
        <p:txBody>
          <a:bodyPr wrap="square" rtlCol="0">
            <a:spAutoFit/>
          </a:bodyPr>
          <a:lstStyle/>
          <a:p>
            <a:r>
              <a:rPr lang="en-US" sz="1400" dirty="0" smtClean="0"/>
              <a:t>T. Argyropoulos</a:t>
            </a:r>
            <a:endParaRPr lang="en-US" sz="1400" dirty="0"/>
          </a:p>
        </p:txBody>
      </p:sp>
      <p:sp>
        <p:nvSpPr>
          <p:cNvPr id="38" name="Left Arrow 37"/>
          <p:cNvSpPr/>
          <p:nvPr/>
        </p:nvSpPr>
        <p:spPr>
          <a:xfrm>
            <a:off x="3657600" y="990600"/>
            <a:ext cx="15240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81000" y="5791200"/>
            <a:ext cx="3581400" cy="954107"/>
          </a:xfrm>
          <a:prstGeom prst="rect">
            <a:avLst/>
          </a:prstGeom>
          <a:noFill/>
          <a:ln w="25400">
            <a:solidFill>
              <a:srgbClr val="FF0000"/>
            </a:solidFill>
          </a:ln>
        </p:spPr>
        <p:txBody>
          <a:bodyPr wrap="square" rtlCol="0">
            <a:spAutoFit/>
          </a:bodyPr>
          <a:lstStyle/>
          <a:p>
            <a:r>
              <a:rPr lang="en-US" dirty="0" smtClean="0"/>
              <a:t>“</a:t>
            </a:r>
            <a:r>
              <a:rPr lang="en-US" sz="1600" dirty="0" smtClean="0"/>
              <a:t>The </a:t>
            </a:r>
            <a:r>
              <a:rPr lang="en-US" sz="1600" dirty="0"/>
              <a:t>cooling </a:t>
            </a:r>
            <a:r>
              <a:rPr lang="en-US" sz="1600" dirty="0" smtClean="0"/>
              <a:t> </a:t>
            </a:r>
            <a:r>
              <a:rPr lang="en-US" sz="1600" dirty="0"/>
              <a:t>is </a:t>
            </a:r>
            <a:r>
              <a:rPr lang="en-US" sz="1600" dirty="0" smtClean="0"/>
              <a:t>expected to reduce the heating at </a:t>
            </a:r>
            <a:r>
              <a:rPr lang="en-US" sz="1600" dirty="0"/>
              <a:t>least </a:t>
            </a:r>
            <a:r>
              <a:rPr lang="en-US" sz="1600" dirty="0" smtClean="0"/>
              <a:t>of a </a:t>
            </a:r>
            <a:r>
              <a:rPr lang="en-US" sz="1600" dirty="0"/>
              <a:t>factor </a:t>
            </a:r>
            <a:r>
              <a:rPr lang="en-US" sz="1600" dirty="0" smtClean="0"/>
              <a:t>2 </a:t>
            </a:r>
            <a:r>
              <a:rPr lang="en-US" sz="1200" dirty="0" smtClean="0"/>
              <a:t>(</a:t>
            </a:r>
            <a:r>
              <a:rPr lang="en-US" sz="1000" dirty="0" smtClean="0"/>
              <a:t>J. </a:t>
            </a:r>
            <a:r>
              <a:rPr lang="en-US" sz="1000" dirty="0" err="1"/>
              <a:t>Uythoven</a:t>
            </a:r>
            <a:r>
              <a:rPr lang="en-US" sz="1000" dirty="0"/>
              <a:t> et al, BEAM INDUCED HEATING OF THE SPS FAST PULSED MAGNETS, EPAC 2004</a:t>
            </a:r>
            <a:r>
              <a:rPr lang="en-US" sz="1200" dirty="0"/>
              <a:t>)"</a:t>
            </a:r>
            <a:endParaRPr lang="en-US"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blinds(horizontal)">
                                      <p:cBhvr>
                                        <p:cTn id="7" dur="500"/>
                                        <p:tgtEl>
                                          <p:spTgt spid="798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9876"/>
                                        </p:tgtEl>
                                        <p:attrNameLst>
                                          <p:attrName>style.visibility</p:attrName>
                                        </p:attrNameLst>
                                      </p:cBhvr>
                                      <p:to>
                                        <p:strVal val="visible"/>
                                      </p:to>
                                    </p:set>
                                    <p:animEffect transition="in" filter="blinds(horizontal)">
                                      <p:cBhvr>
                                        <p:cTn id="12" dur="500"/>
                                        <p:tgtEl>
                                          <p:spTgt spid="7987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linds(horizontal)">
                                      <p:cBhvr>
                                        <p:cTn id="15" dur="500"/>
                                        <p:tgtEl>
                                          <p:spTgt spid="34"/>
                                        </p:tgtEl>
                                      </p:cBhvr>
                                    </p:animEffect>
                                  </p:childTnLst>
                                </p:cTn>
                              </p:par>
                              <p:par>
                                <p:cTn id="16" presetID="3" presetClass="entr" presetSubtype="10" fill="hold" nodeType="withEffect">
                                  <p:stCondLst>
                                    <p:cond delay="0"/>
                                  </p:stCondLst>
                                  <p:childTnLst>
                                    <p:set>
                                      <p:cBhvr>
                                        <p:cTn id="17" dur="1" fill="hold">
                                          <p:stCondLst>
                                            <p:cond delay="0"/>
                                          </p:stCondLst>
                                        </p:cTn>
                                        <p:tgtEl>
                                          <p:spTgt spid="79877"/>
                                        </p:tgtEl>
                                        <p:attrNameLst>
                                          <p:attrName>style.visibility</p:attrName>
                                        </p:attrNameLst>
                                      </p:cBhvr>
                                      <p:to>
                                        <p:strVal val="visible"/>
                                      </p:to>
                                    </p:set>
                                    <p:animEffect transition="in" filter="blinds(horizontal)">
                                      <p:cBhvr>
                                        <p:cTn id="18" dur="500"/>
                                        <p:tgtEl>
                                          <p:spTgt spid="7987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linds(horizontal)">
                                      <p:cBhvr>
                                        <p:cTn id="23" dur="500"/>
                                        <p:tgtEl>
                                          <p:spTgt spid="3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par>
                                <p:cTn id="27" presetID="3" presetClass="entr" presetSubtype="1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par>
                                <p:cTn id="30" presetID="3" presetClass="entr" presetSubtype="1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par>
                                <p:cTn id="33" presetID="3" presetClass="entr" presetSubtype="1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par>
                                <p:cTn id="36" presetID="3" presetClass="entr" presetSubtype="1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par>
                                <p:cTn id="39" presetID="3" presetClass="entr" presetSubtype="1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linds(horizontal)">
                                      <p:cBhvr>
                                        <p:cTn id="41" dur="500"/>
                                        <p:tgtEl>
                                          <p:spTgt spid="14"/>
                                        </p:tgtEl>
                                      </p:cBhvr>
                                    </p:animEffect>
                                  </p:childTnLst>
                                </p:cTn>
                              </p:par>
                              <p:par>
                                <p:cTn id="42" presetID="3" presetClass="entr" presetSubtype="1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linds(horizontal)">
                                      <p:cBhvr>
                                        <p:cTn id="44" dur="500"/>
                                        <p:tgtEl>
                                          <p:spTgt spid="13"/>
                                        </p:tgtEl>
                                      </p:cBhvr>
                                    </p:animEffect>
                                  </p:childTnLst>
                                </p:cTn>
                              </p:par>
                              <p:par>
                                <p:cTn id="45" presetID="3" presetClass="entr" presetSubtype="1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4"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descr="8July_kickertemperature.png"/>
          <p:cNvPicPr>
            <a:picLocks noGrp="1" noChangeAspect="1"/>
          </p:cNvPicPr>
          <p:nvPr>
            <p:ph idx="1"/>
          </p:nvPr>
        </p:nvPicPr>
        <p:blipFill>
          <a:blip r:embed="rId2" cstate="print"/>
          <a:stretch>
            <a:fillRect/>
          </a:stretch>
        </p:blipFill>
        <p:spPr>
          <a:xfrm>
            <a:off x="1143000" y="914400"/>
            <a:ext cx="6785381" cy="4525963"/>
          </a:xfrm>
        </p:spPr>
      </p:pic>
      <p:cxnSp>
        <p:nvCxnSpPr>
          <p:cNvPr id="6" name="Straight Connector 5"/>
          <p:cNvCxnSpPr/>
          <p:nvPr/>
        </p:nvCxnSpPr>
        <p:spPr>
          <a:xfrm>
            <a:off x="2353596" y="2743200"/>
            <a:ext cx="48495" cy="342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91801" y="2209800"/>
            <a:ext cx="0" cy="396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402091" y="6172200"/>
            <a:ext cx="62992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68691" y="6260068"/>
            <a:ext cx="1826768" cy="369332"/>
          </a:xfrm>
          <a:prstGeom prst="rect">
            <a:avLst/>
          </a:prstGeom>
          <a:noFill/>
        </p:spPr>
        <p:txBody>
          <a:bodyPr wrap="square" rtlCol="0">
            <a:spAutoFit/>
          </a:bodyPr>
          <a:lstStyle/>
          <a:p>
            <a:r>
              <a:rPr lang="it-IT" dirty="0" smtClean="0"/>
              <a:t>Deltat=1.3 hours</a:t>
            </a:r>
            <a:endParaRPr lang="it-IT" dirty="0"/>
          </a:p>
        </p:txBody>
      </p:sp>
      <p:sp>
        <p:nvSpPr>
          <p:cNvPr id="18" name="TextBox 17"/>
          <p:cNvSpPr txBox="1"/>
          <p:nvPr/>
        </p:nvSpPr>
        <p:spPr>
          <a:xfrm>
            <a:off x="4038600" y="6019800"/>
            <a:ext cx="4724400" cy="646331"/>
          </a:xfrm>
          <a:prstGeom prst="rect">
            <a:avLst/>
          </a:prstGeom>
          <a:noFill/>
          <a:ln w="25400">
            <a:solidFill>
              <a:srgbClr val="FF0000"/>
            </a:solidFill>
          </a:ln>
        </p:spPr>
        <p:txBody>
          <a:bodyPr wrap="square" rtlCol="0">
            <a:spAutoFit/>
          </a:bodyPr>
          <a:lstStyle/>
          <a:p>
            <a:pPr algn="just"/>
            <a:r>
              <a:rPr lang="it-IT" dirty="0" smtClean="0"/>
              <a:t>The integral of the </a:t>
            </a:r>
            <a:r>
              <a:rPr lang="it-IT" dirty="0" smtClean="0"/>
              <a:t>intensity </a:t>
            </a:r>
            <a:r>
              <a:rPr lang="it-IT" dirty="0" smtClean="0"/>
              <a:t>along the 50ns cycle is almost constant</a:t>
            </a:r>
            <a:endParaRPr lang="it-IT" dirty="0"/>
          </a:p>
        </p:txBody>
      </p:sp>
      <p:sp>
        <p:nvSpPr>
          <p:cNvPr id="24" name="Title 1"/>
          <p:cNvSpPr>
            <a:spLocks noGrp="1"/>
          </p:cNvSpPr>
          <p:nvPr>
            <p:ph type="title"/>
          </p:nvPr>
        </p:nvSpPr>
        <p:spPr>
          <a:xfrm>
            <a:off x="457200" y="76200"/>
            <a:ext cx="8229600" cy="685800"/>
          </a:xfrm>
        </p:spPr>
        <p:txBody>
          <a:bodyPr>
            <a:normAutofit fontScale="90000"/>
          </a:bodyPr>
          <a:lstStyle/>
          <a:p>
            <a:r>
              <a:rPr lang="it-IT" dirty="0" smtClean="0"/>
              <a:t>50ns beam 8 of july: LHC Fill 2818</a:t>
            </a:r>
            <a:endParaRPr lang="it-IT" dirty="0"/>
          </a:p>
        </p:txBody>
      </p:sp>
      <p:pic>
        <p:nvPicPr>
          <p:cNvPr id="11" name="Content Placeholder 8" descr="8July_Intensity.png"/>
          <p:cNvPicPr>
            <a:picLocks noChangeAspect="1"/>
          </p:cNvPicPr>
          <p:nvPr/>
        </p:nvPicPr>
        <p:blipFill>
          <a:blip r:embed="rId3" cstate="print"/>
          <a:srcRect l="30293" r="5080"/>
          <a:stretch>
            <a:fillRect/>
          </a:stretch>
        </p:blipFill>
        <p:spPr>
          <a:xfrm>
            <a:off x="3810000" y="2362200"/>
            <a:ext cx="1757848" cy="1814286"/>
          </a:xfrm>
          <a:prstGeom prst="rect">
            <a:avLst/>
          </a:prstGeom>
        </p:spPr>
      </p:pic>
      <p:cxnSp>
        <p:nvCxnSpPr>
          <p:cNvPr id="16" name="Straight Arrow Connector 15"/>
          <p:cNvCxnSpPr/>
          <p:nvPr/>
        </p:nvCxnSpPr>
        <p:spPr>
          <a:xfrm>
            <a:off x="4343400" y="2819400"/>
            <a:ext cx="1295400" cy="3048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zoom_8July.png"/>
          <p:cNvPicPr>
            <a:picLocks noGrp="1" noChangeAspect="1"/>
          </p:cNvPicPr>
          <p:nvPr>
            <p:ph idx="1"/>
          </p:nvPr>
        </p:nvPicPr>
        <p:blipFill>
          <a:blip r:embed="rId3" cstate="print"/>
          <a:stretch>
            <a:fillRect/>
          </a:stretch>
        </p:blipFill>
        <p:spPr>
          <a:xfrm>
            <a:off x="5288733" y="4343400"/>
            <a:ext cx="3626667" cy="2419048"/>
          </a:xfrm>
        </p:spPr>
      </p:pic>
      <p:graphicFrame>
        <p:nvGraphicFramePr>
          <p:cNvPr id="79874" name="Object 2"/>
          <p:cNvGraphicFramePr>
            <a:graphicFrameLocks noChangeAspect="1"/>
          </p:cNvGraphicFramePr>
          <p:nvPr>
            <p:extLst>
              <p:ext uri="{D42A27DB-BD31-4B8C-83A1-F6EECF244321}">
                <p14:modId xmlns:p14="http://schemas.microsoft.com/office/powerpoint/2010/main" xmlns="" val="379090595"/>
              </p:ext>
            </p:extLst>
          </p:nvPr>
        </p:nvGraphicFramePr>
        <p:xfrm>
          <a:off x="830262" y="766762"/>
          <a:ext cx="2751138" cy="757238"/>
        </p:xfrm>
        <a:graphic>
          <a:graphicData uri="http://schemas.openxmlformats.org/presentationml/2006/ole">
            <p:oleObj spid="_x0000_s132154" name="Equation" r:id="rId4" imgW="7315200" imgH="2013358" progId="Equation.3">
              <p:embed/>
            </p:oleObj>
          </a:graphicData>
        </a:graphic>
      </p:graphicFrame>
      <p:graphicFrame>
        <p:nvGraphicFramePr>
          <p:cNvPr id="79875" name="Object 3"/>
          <p:cNvGraphicFramePr>
            <a:graphicFrameLocks noChangeAspect="1"/>
          </p:cNvGraphicFramePr>
          <p:nvPr>
            <p:extLst>
              <p:ext uri="{D42A27DB-BD31-4B8C-83A1-F6EECF244321}">
                <p14:modId xmlns:p14="http://schemas.microsoft.com/office/powerpoint/2010/main" xmlns="" val="2905730390"/>
              </p:ext>
            </p:extLst>
          </p:nvPr>
        </p:nvGraphicFramePr>
        <p:xfrm>
          <a:off x="1049337" y="1778000"/>
          <a:ext cx="2532063" cy="1041400"/>
        </p:xfrm>
        <a:graphic>
          <a:graphicData uri="http://schemas.openxmlformats.org/presentationml/2006/ole">
            <p:oleObj spid="_x0000_s132155" name="Equation" r:id="rId5" imgW="7315200" imgH="2999232" progId="Equation.3">
              <p:embed/>
            </p:oleObj>
          </a:graphicData>
        </a:graphic>
      </p:graphicFrame>
      <p:graphicFrame>
        <p:nvGraphicFramePr>
          <p:cNvPr id="79876" name="Object 4"/>
          <p:cNvGraphicFramePr>
            <a:graphicFrameLocks noChangeAspect="1"/>
          </p:cNvGraphicFramePr>
          <p:nvPr>
            <p:extLst>
              <p:ext uri="{D42A27DB-BD31-4B8C-83A1-F6EECF244321}">
                <p14:modId xmlns:p14="http://schemas.microsoft.com/office/powerpoint/2010/main" xmlns="" val="1902085136"/>
              </p:ext>
            </p:extLst>
          </p:nvPr>
        </p:nvGraphicFramePr>
        <p:xfrm>
          <a:off x="533400" y="3350532"/>
          <a:ext cx="3389256" cy="2288268"/>
        </p:xfrm>
        <a:graphic>
          <a:graphicData uri="http://schemas.openxmlformats.org/presentationml/2006/ole">
            <p:oleObj spid="_x0000_s132156" name="Equation" r:id="rId6" imgW="1993680" imgH="1346040" progId="">
              <p:embed/>
            </p:oleObj>
          </a:graphicData>
        </a:graphic>
      </p:graphicFrame>
      <p:graphicFrame>
        <p:nvGraphicFramePr>
          <p:cNvPr id="79877" name="Object 5"/>
          <p:cNvGraphicFramePr>
            <a:graphicFrameLocks noChangeAspect="1"/>
          </p:cNvGraphicFramePr>
          <p:nvPr>
            <p:extLst>
              <p:ext uri="{D42A27DB-BD31-4B8C-83A1-F6EECF244321}">
                <p14:modId xmlns:p14="http://schemas.microsoft.com/office/powerpoint/2010/main" xmlns="" val="1577926507"/>
              </p:ext>
            </p:extLst>
          </p:nvPr>
        </p:nvGraphicFramePr>
        <p:xfrm>
          <a:off x="5237163" y="3756025"/>
          <a:ext cx="3635375" cy="374650"/>
        </p:xfrm>
        <a:graphic>
          <a:graphicData uri="http://schemas.openxmlformats.org/presentationml/2006/ole">
            <p:oleObj spid="_x0000_s132157" name="Equation" r:id="rId7" imgW="7315200" imgH="762000" progId="Equation.3">
              <p:embed/>
            </p:oleObj>
          </a:graphicData>
        </a:graphic>
      </p:graphicFrame>
      <p:cxnSp>
        <p:nvCxnSpPr>
          <p:cNvPr id="25" name="Straight Connector 24"/>
          <p:cNvCxnSpPr/>
          <p:nvPr/>
        </p:nvCxnSpPr>
        <p:spPr>
          <a:xfrm flipH="1">
            <a:off x="4724400" y="4724400"/>
            <a:ext cx="3733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724400" y="5086047"/>
            <a:ext cx="1219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724400" y="4724401"/>
            <a:ext cx="0" cy="38099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16200000">
            <a:off x="3790237" y="4570512"/>
            <a:ext cx="1371599" cy="307777"/>
          </a:xfrm>
          <a:prstGeom prst="rect">
            <a:avLst/>
          </a:prstGeom>
          <a:noFill/>
        </p:spPr>
        <p:txBody>
          <a:bodyPr wrap="square" rtlCol="0">
            <a:spAutoFit/>
          </a:bodyPr>
          <a:lstStyle/>
          <a:p>
            <a:r>
              <a:rPr lang="en-US" sz="1400" i="1" dirty="0" smtClean="0">
                <a:sym typeface="Symbol"/>
              </a:rPr>
              <a:t>T</a:t>
            </a:r>
            <a:r>
              <a:rPr lang="en-US" sz="1400" i="1" baseline="-25000" dirty="0" smtClean="0">
                <a:sym typeface="Symbol"/>
              </a:rPr>
              <a:t>MKE  </a:t>
            </a:r>
            <a:r>
              <a:rPr lang="en-US" sz="1400" dirty="0" smtClean="0">
                <a:sym typeface="Symbol"/>
              </a:rPr>
              <a:t>=4.5[K]</a:t>
            </a:r>
            <a:endParaRPr lang="en-US" sz="1400" dirty="0"/>
          </a:p>
        </p:txBody>
      </p:sp>
      <p:pic>
        <p:nvPicPr>
          <p:cNvPr id="40" name="Picture 39" descr="MD150_LHCFAST3.png"/>
          <p:cNvPicPr>
            <a:picLocks noChangeAspect="1"/>
          </p:cNvPicPr>
          <p:nvPr/>
        </p:nvPicPr>
        <p:blipFill>
          <a:blip r:embed="rId8" cstate="print"/>
          <a:stretch>
            <a:fillRect/>
          </a:stretch>
        </p:blipFill>
        <p:spPr>
          <a:xfrm>
            <a:off x="5105400" y="1009952"/>
            <a:ext cx="3626667" cy="2419048"/>
          </a:xfrm>
          <a:prstGeom prst="rect">
            <a:avLst/>
          </a:prstGeom>
        </p:spPr>
      </p:pic>
      <p:cxnSp>
        <p:nvCxnSpPr>
          <p:cNvPr id="24" name="Straight Connector 23"/>
          <p:cNvCxnSpPr/>
          <p:nvPr/>
        </p:nvCxnSpPr>
        <p:spPr>
          <a:xfrm flipH="1">
            <a:off x="4862945" y="6262255"/>
            <a:ext cx="1143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876800" y="6172200"/>
            <a:ext cx="3733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16200000">
            <a:off x="3808512" y="5865912"/>
            <a:ext cx="1371599" cy="307777"/>
          </a:xfrm>
          <a:prstGeom prst="rect">
            <a:avLst/>
          </a:prstGeom>
          <a:noFill/>
        </p:spPr>
        <p:txBody>
          <a:bodyPr wrap="square" rtlCol="0">
            <a:spAutoFit/>
          </a:bodyPr>
          <a:lstStyle/>
          <a:p>
            <a:r>
              <a:rPr lang="en-US" sz="1400" i="1" dirty="0" smtClean="0">
                <a:sym typeface="Symbol"/>
              </a:rPr>
              <a:t>T</a:t>
            </a:r>
            <a:r>
              <a:rPr lang="en-US" sz="1400" i="1" baseline="-25000" dirty="0" smtClean="0">
                <a:sym typeface="Symbol"/>
              </a:rPr>
              <a:t>MKE  </a:t>
            </a:r>
            <a:r>
              <a:rPr lang="en-US" sz="1400" dirty="0" smtClean="0">
                <a:sym typeface="Symbol"/>
              </a:rPr>
              <a:t>=1[K]</a:t>
            </a:r>
            <a:endParaRPr lang="en-US" sz="1400" dirty="0"/>
          </a:p>
        </p:txBody>
      </p:sp>
      <p:cxnSp>
        <p:nvCxnSpPr>
          <p:cNvPr id="32" name="Straight Arrow Connector 31"/>
          <p:cNvCxnSpPr/>
          <p:nvPr/>
        </p:nvCxnSpPr>
        <p:spPr>
          <a:xfrm>
            <a:off x="4876800" y="6109855"/>
            <a:ext cx="0" cy="228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248400" y="1447800"/>
            <a:ext cx="1371600" cy="307777"/>
          </a:xfrm>
          <a:prstGeom prst="rect">
            <a:avLst/>
          </a:prstGeom>
          <a:noFill/>
          <a:ln>
            <a:solidFill>
              <a:srgbClr val="FF0000"/>
            </a:solidFill>
          </a:ln>
        </p:spPr>
        <p:txBody>
          <a:bodyPr wrap="square" rtlCol="0">
            <a:spAutoFit/>
          </a:bodyPr>
          <a:lstStyle/>
          <a:p>
            <a:r>
              <a:rPr lang="en-US" sz="1400" dirty="0" smtClean="0"/>
              <a:t>T. Argyropoulos</a:t>
            </a:r>
            <a:endParaRPr lang="en-US" sz="1400" dirty="0"/>
          </a:p>
        </p:txBody>
      </p:sp>
      <p:sp>
        <p:nvSpPr>
          <p:cNvPr id="38" name="Title 1"/>
          <p:cNvSpPr>
            <a:spLocks noGrp="1"/>
          </p:cNvSpPr>
          <p:nvPr>
            <p:ph type="title"/>
          </p:nvPr>
        </p:nvSpPr>
        <p:spPr>
          <a:xfrm>
            <a:off x="457200" y="0"/>
            <a:ext cx="8229600" cy="685800"/>
          </a:xfrm>
        </p:spPr>
        <p:txBody>
          <a:bodyPr>
            <a:normAutofit fontScale="90000"/>
          </a:bodyPr>
          <a:lstStyle/>
          <a:p>
            <a:r>
              <a:rPr lang="it-IT" dirty="0" smtClean="0"/>
              <a:t>50ns beam 8 of july: LHC Fill 2818</a:t>
            </a:r>
            <a:endParaRPr lang="it-IT" dirty="0"/>
          </a:p>
        </p:txBody>
      </p:sp>
      <p:sp>
        <p:nvSpPr>
          <p:cNvPr id="39" name="Left Arrow 38"/>
          <p:cNvSpPr/>
          <p:nvPr/>
        </p:nvSpPr>
        <p:spPr>
          <a:xfrm>
            <a:off x="3581400" y="990600"/>
            <a:ext cx="14478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a:off x="4038600" y="3810000"/>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81000" y="5827693"/>
            <a:ext cx="3581400" cy="954107"/>
          </a:xfrm>
          <a:prstGeom prst="rect">
            <a:avLst/>
          </a:prstGeom>
          <a:noFill/>
          <a:ln w="25400">
            <a:solidFill>
              <a:srgbClr val="FF0000"/>
            </a:solidFill>
          </a:ln>
        </p:spPr>
        <p:txBody>
          <a:bodyPr wrap="square" rtlCol="0">
            <a:spAutoFit/>
          </a:bodyPr>
          <a:lstStyle/>
          <a:p>
            <a:r>
              <a:rPr lang="en-US" dirty="0" smtClean="0"/>
              <a:t>“</a:t>
            </a:r>
            <a:r>
              <a:rPr lang="en-US" sz="1600" dirty="0" smtClean="0"/>
              <a:t>The </a:t>
            </a:r>
            <a:r>
              <a:rPr lang="en-US" sz="1600" dirty="0"/>
              <a:t>cooling </a:t>
            </a:r>
            <a:r>
              <a:rPr lang="en-US" sz="1600" dirty="0" smtClean="0"/>
              <a:t> </a:t>
            </a:r>
            <a:r>
              <a:rPr lang="en-US" sz="1600" dirty="0"/>
              <a:t>is </a:t>
            </a:r>
            <a:r>
              <a:rPr lang="en-US" sz="1600" dirty="0" smtClean="0"/>
              <a:t>expected to reduce the heating at </a:t>
            </a:r>
            <a:r>
              <a:rPr lang="en-US" sz="1600" dirty="0"/>
              <a:t>least </a:t>
            </a:r>
            <a:r>
              <a:rPr lang="en-US" sz="1600" dirty="0" smtClean="0"/>
              <a:t>of a </a:t>
            </a:r>
            <a:r>
              <a:rPr lang="en-US" sz="1600" dirty="0"/>
              <a:t>factor </a:t>
            </a:r>
            <a:r>
              <a:rPr lang="en-US" sz="1600" dirty="0" smtClean="0"/>
              <a:t>2 </a:t>
            </a:r>
            <a:r>
              <a:rPr lang="en-US" sz="1200" dirty="0" smtClean="0"/>
              <a:t>(</a:t>
            </a:r>
            <a:r>
              <a:rPr lang="en-US" sz="1000" dirty="0" smtClean="0"/>
              <a:t>J. </a:t>
            </a:r>
            <a:r>
              <a:rPr lang="en-US" sz="1000" dirty="0" err="1"/>
              <a:t>Uythoven</a:t>
            </a:r>
            <a:r>
              <a:rPr lang="en-US" sz="1000" dirty="0"/>
              <a:t> et al, BEAM INDUCED HEATING OF THE SPS FAST PULSED MAGNETS, EPAC 2004</a:t>
            </a:r>
            <a:r>
              <a:rPr lang="en-US" sz="1200" dirty="0"/>
              <a:t>)"</a:t>
            </a:r>
            <a:endParaRPr lang="en-US"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blinds(horizontal)">
                                      <p:cBhvr>
                                        <p:cTn id="7" dur="500"/>
                                        <p:tgtEl>
                                          <p:spTgt spid="798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par>
                                <p:cTn id="13" presetID="3" presetClass="entr" presetSubtype="10" fill="hold" nodeType="withEffect">
                                  <p:stCondLst>
                                    <p:cond delay="0"/>
                                  </p:stCondLst>
                                  <p:childTnLst>
                                    <p:set>
                                      <p:cBhvr>
                                        <p:cTn id="14" dur="1" fill="hold">
                                          <p:stCondLst>
                                            <p:cond delay="0"/>
                                          </p:stCondLst>
                                        </p:cTn>
                                        <p:tgtEl>
                                          <p:spTgt spid="79877"/>
                                        </p:tgtEl>
                                        <p:attrNameLst>
                                          <p:attrName>style.visibility</p:attrName>
                                        </p:attrNameLst>
                                      </p:cBhvr>
                                      <p:to>
                                        <p:strVal val="visible"/>
                                      </p:to>
                                    </p:set>
                                    <p:animEffect transition="in" filter="blinds(horizontal)">
                                      <p:cBhvr>
                                        <p:cTn id="15" dur="500"/>
                                        <p:tgtEl>
                                          <p:spTgt spid="79877"/>
                                        </p:tgtEl>
                                      </p:cBhvr>
                                    </p:animEffect>
                                  </p:childTnLst>
                                </p:cTn>
                              </p:par>
                              <p:par>
                                <p:cTn id="16" presetID="3" presetClass="entr" presetSubtype="10" fill="hold" nodeType="withEffect">
                                  <p:stCondLst>
                                    <p:cond delay="0"/>
                                  </p:stCondLst>
                                  <p:childTnLst>
                                    <p:set>
                                      <p:cBhvr>
                                        <p:cTn id="17" dur="1" fill="hold">
                                          <p:stCondLst>
                                            <p:cond delay="0"/>
                                          </p:stCondLst>
                                        </p:cTn>
                                        <p:tgtEl>
                                          <p:spTgt spid="79876"/>
                                        </p:tgtEl>
                                        <p:attrNameLst>
                                          <p:attrName>style.visibility</p:attrName>
                                        </p:attrNameLst>
                                      </p:cBhvr>
                                      <p:to>
                                        <p:strVal val="visible"/>
                                      </p:to>
                                    </p:set>
                                    <p:animEffect transition="in" filter="blinds(horizontal)">
                                      <p:cBhvr>
                                        <p:cTn id="18" dur="500"/>
                                        <p:tgtEl>
                                          <p:spTgt spid="7987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linds(horizontal)">
                                      <p:cBhvr>
                                        <p:cTn id="23" dur="500"/>
                                        <p:tgtEl>
                                          <p:spTgt spid="32"/>
                                        </p:tgtEl>
                                      </p:cBhvr>
                                    </p:animEffect>
                                  </p:childTnLst>
                                </p:cTn>
                              </p:par>
                              <p:par>
                                <p:cTn id="24" presetID="3" presetClass="entr" presetSubtype="1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linds(horizontal)">
                                      <p:cBhvr>
                                        <p:cTn id="26" dur="500"/>
                                        <p:tgtEl>
                                          <p:spTgt spid="24"/>
                                        </p:tgtEl>
                                      </p:cBhvr>
                                    </p:animEffect>
                                  </p:childTnLst>
                                </p:cTn>
                              </p:par>
                              <p:par>
                                <p:cTn id="27" presetID="3" presetClass="entr" presetSubtype="1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linds(horizontal)">
                                      <p:cBhvr>
                                        <p:cTn id="29" dur="500"/>
                                        <p:tgtEl>
                                          <p:spTgt spid="29"/>
                                        </p:tgtEl>
                                      </p:cBhvr>
                                    </p:animEffect>
                                  </p:childTnLst>
                                </p:cTn>
                              </p:par>
                              <p:par>
                                <p:cTn id="30" presetID="3" presetClass="entr" presetSubtype="1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par>
                                <p:cTn id="33" presetID="3" presetClass="entr" presetSubtype="1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par>
                                <p:cTn id="36" presetID="3" presetClass="entr" presetSubtype="1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linds(horizontal)">
                                      <p:cBhvr>
                                        <p:cTn id="41" dur="500"/>
                                        <p:tgtEl>
                                          <p:spTgt spid="3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linds(horizont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42"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752600"/>
            <a:ext cx="8229600" cy="4419600"/>
          </a:xfrm>
        </p:spPr>
        <p:txBody>
          <a:bodyPr>
            <a:normAutofit lnSpcReduction="10000"/>
          </a:bodyPr>
          <a:lstStyle/>
          <a:p>
            <a:r>
              <a:rPr lang="en-US" dirty="0" smtClean="0"/>
              <a:t>Review of the impedance for the SPS extraction kickers (MKE)</a:t>
            </a:r>
          </a:p>
          <a:p>
            <a:r>
              <a:rPr lang="en-US" dirty="0" smtClean="0"/>
              <a:t>Power loss estimation</a:t>
            </a:r>
          </a:p>
          <a:p>
            <a:pPr marL="0" indent="0">
              <a:buNone/>
            </a:pPr>
            <a:r>
              <a:rPr lang="en-US" dirty="0" smtClean="0"/>
              <a:t>	-Power loss calculation method</a:t>
            </a:r>
          </a:p>
          <a:p>
            <a:pPr marL="0" indent="0">
              <a:buNone/>
            </a:pPr>
            <a:r>
              <a:rPr lang="en-US" dirty="0">
                <a:solidFill>
                  <a:srgbClr val="FF0000"/>
                </a:solidFill>
              </a:rPr>
              <a:t>	</a:t>
            </a:r>
            <a:r>
              <a:rPr lang="en-US" dirty="0" smtClean="0"/>
              <a:t>-Application to the SPS extraction kickers</a:t>
            </a:r>
          </a:p>
          <a:p>
            <a:r>
              <a:rPr lang="en-US" dirty="0" smtClean="0"/>
              <a:t>Comparison with heating observations</a:t>
            </a:r>
          </a:p>
          <a:p>
            <a:r>
              <a:rPr lang="en-US" dirty="0" smtClean="0">
                <a:solidFill>
                  <a:srgbClr val="FF0000"/>
                </a:solidFill>
              </a:rPr>
              <a:t>Effect of the bunch distribution</a:t>
            </a:r>
          </a:p>
          <a:p>
            <a:r>
              <a:rPr lang="en-US" dirty="0" smtClean="0"/>
              <a:t>Summary and Future Plans</a:t>
            </a:r>
          </a:p>
          <a:p>
            <a:endParaRPr lang="en-US" dirty="0"/>
          </a:p>
        </p:txBody>
      </p:sp>
    </p:spTree>
    <p:extLst>
      <p:ext uri="{BB962C8B-B14F-4D97-AF65-F5344CB8AC3E}">
        <p14:creationId xmlns:p14="http://schemas.microsoft.com/office/powerpoint/2010/main" xmlns="" val="575067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762000"/>
          </a:xfrm>
        </p:spPr>
        <p:txBody>
          <a:bodyPr>
            <a:normAutofit/>
          </a:bodyPr>
          <a:lstStyle/>
          <a:p>
            <a:r>
              <a:rPr lang="it-IT" dirty="0" smtClean="0"/>
              <a:t>Effect of tails</a:t>
            </a:r>
            <a:endParaRPr lang="it-IT" dirty="0"/>
          </a:p>
        </p:txBody>
      </p:sp>
      <p:pic>
        <p:nvPicPr>
          <p:cNvPr id="4" name="Content Placeholder 3" descr="bunch_profile.png"/>
          <p:cNvPicPr>
            <a:picLocks noGrp="1" noChangeAspect="1"/>
          </p:cNvPicPr>
          <p:nvPr>
            <p:ph idx="1"/>
          </p:nvPr>
        </p:nvPicPr>
        <p:blipFill>
          <a:blip r:embed="rId3" cstate="print"/>
          <a:stretch>
            <a:fillRect/>
          </a:stretch>
        </p:blipFill>
        <p:spPr>
          <a:xfrm>
            <a:off x="1828800" y="2557462"/>
            <a:ext cx="5657850" cy="3843338"/>
          </a:xfrm>
        </p:spPr>
      </p:pic>
      <p:graphicFrame>
        <p:nvGraphicFramePr>
          <p:cNvPr id="9" name="Object 8"/>
          <p:cNvGraphicFramePr>
            <a:graphicFrameLocks noChangeAspect="1"/>
          </p:cNvGraphicFramePr>
          <p:nvPr/>
        </p:nvGraphicFramePr>
        <p:xfrm>
          <a:off x="2349500" y="1219200"/>
          <a:ext cx="4313238" cy="912813"/>
        </p:xfrm>
        <a:graphic>
          <a:graphicData uri="http://schemas.openxmlformats.org/presentationml/2006/ole">
            <p:oleObj spid="_x0000_s148496" name="Equation" r:id="rId4" imgW="7315200" imgH="1549101" progId="Equation.3">
              <p:embed/>
            </p:oleObj>
          </a:graphicData>
        </a:graphic>
      </p:graphicFrame>
    </p:spTree>
    <p:extLst>
      <p:ext uri="{BB962C8B-B14F-4D97-AF65-F5344CB8AC3E}">
        <p14:creationId xmlns:p14="http://schemas.microsoft.com/office/powerpoint/2010/main" xmlns="" val="37554070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nch_spectrum.png"/>
          <p:cNvPicPr>
            <a:picLocks noGrp="1" noChangeAspect="1"/>
          </p:cNvPicPr>
          <p:nvPr>
            <p:ph idx="1"/>
          </p:nvPr>
        </p:nvPicPr>
        <p:blipFill>
          <a:blip r:embed="rId2" cstate="print"/>
          <a:stretch>
            <a:fillRect/>
          </a:stretch>
        </p:blipFill>
        <p:spPr>
          <a:xfrm>
            <a:off x="846448" y="1219200"/>
            <a:ext cx="7451103" cy="4525963"/>
          </a:xfrm>
        </p:spPr>
      </p:pic>
      <p:sp>
        <p:nvSpPr>
          <p:cNvPr id="5" name="Title 1"/>
          <p:cNvSpPr>
            <a:spLocks noGrp="1"/>
          </p:cNvSpPr>
          <p:nvPr>
            <p:ph type="title"/>
          </p:nvPr>
        </p:nvSpPr>
        <p:spPr>
          <a:xfrm>
            <a:off x="457200" y="228600"/>
            <a:ext cx="8229600" cy="685800"/>
          </a:xfrm>
        </p:spPr>
        <p:txBody>
          <a:bodyPr>
            <a:normAutofit fontScale="90000"/>
          </a:bodyPr>
          <a:lstStyle/>
          <a:p>
            <a:r>
              <a:rPr lang="it-IT" dirty="0" smtClean="0"/>
              <a:t>Effect of tails</a:t>
            </a:r>
            <a:endParaRPr lang="it-IT" dirty="0"/>
          </a:p>
        </p:txBody>
      </p:sp>
      <p:sp>
        <p:nvSpPr>
          <p:cNvPr id="8" name="TextBox 7"/>
          <p:cNvSpPr txBox="1"/>
          <p:nvPr/>
        </p:nvSpPr>
        <p:spPr>
          <a:xfrm>
            <a:off x="381000" y="6096000"/>
            <a:ext cx="8382000" cy="646331"/>
          </a:xfrm>
          <a:prstGeom prst="rect">
            <a:avLst/>
          </a:prstGeom>
          <a:noFill/>
          <a:ln w="25400">
            <a:solidFill>
              <a:srgbClr val="0505CB"/>
            </a:solidFill>
          </a:ln>
        </p:spPr>
        <p:txBody>
          <a:bodyPr wrap="square" rtlCol="0">
            <a:spAutoFit/>
          </a:bodyPr>
          <a:lstStyle/>
          <a:p>
            <a:pPr algn="just"/>
            <a:r>
              <a:rPr lang="en-US" dirty="0" smtClean="0"/>
              <a:t>Lobes due to the truncation. This situation is unrealistic but is one of the worst conditions for lobes. The decay in frequency is very slow.</a:t>
            </a:r>
            <a:endParaRPr lang="en-US" dirty="0"/>
          </a:p>
        </p:txBody>
      </p:sp>
      <p:cxnSp>
        <p:nvCxnSpPr>
          <p:cNvPr id="10" name="Straight Arrow Connector 9"/>
          <p:cNvCxnSpPr>
            <a:stCxn id="11" idx="3"/>
          </p:cNvCxnSpPr>
          <p:nvPr/>
        </p:nvCxnSpPr>
        <p:spPr>
          <a:xfrm flipH="1">
            <a:off x="3733800" y="5332085"/>
            <a:ext cx="299714" cy="6877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352800" y="4876800"/>
            <a:ext cx="4648200" cy="533400"/>
          </a:xfrm>
          <a:prstGeom prst="ellipse">
            <a:avLst/>
          </a:prstGeom>
          <a:noFill/>
          <a:ln>
            <a:solidFill>
              <a:srgbClr val="0505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143000"/>
          </a:xfrm>
        </p:spPr>
        <p:txBody>
          <a:bodyPr/>
          <a:lstStyle/>
          <a:p>
            <a:r>
              <a:rPr lang="en-US" dirty="0" smtClean="0"/>
              <a:t>MKE kicker with serigraphy</a:t>
            </a:r>
            <a:endParaRPr lang="en-US" dirty="0"/>
          </a:p>
        </p:txBody>
      </p:sp>
      <p:pic>
        <p:nvPicPr>
          <p:cNvPr id="8" name="Content Placeholder 7" descr="MKEser.bmp"/>
          <p:cNvPicPr>
            <a:picLocks noGrp="1" noChangeAspect="1"/>
          </p:cNvPicPr>
          <p:nvPr>
            <p:ph idx="1"/>
          </p:nvPr>
        </p:nvPicPr>
        <p:blipFill>
          <a:blip r:embed="rId3" cstate="print"/>
          <a:srcRect r="17694" b="17503"/>
          <a:stretch>
            <a:fillRect/>
          </a:stretch>
        </p:blipFill>
        <p:spPr>
          <a:xfrm>
            <a:off x="1155414" y="1295400"/>
            <a:ext cx="7226586" cy="4632982"/>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aussianTr.png"/>
          <p:cNvPicPr>
            <a:picLocks noGrp="1" noChangeAspect="1"/>
          </p:cNvPicPr>
          <p:nvPr>
            <p:ph idx="1"/>
          </p:nvPr>
        </p:nvPicPr>
        <p:blipFill>
          <a:blip r:embed="rId2" cstate="print"/>
          <a:stretch>
            <a:fillRect/>
          </a:stretch>
        </p:blipFill>
        <p:spPr>
          <a:xfrm>
            <a:off x="846448" y="990600"/>
            <a:ext cx="7451103" cy="4525963"/>
          </a:xfrm>
        </p:spPr>
      </p:pic>
      <p:sp>
        <p:nvSpPr>
          <p:cNvPr id="5" name="Title 1"/>
          <p:cNvSpPr>
            <a:spLocks noGrp="1"/>
          </p:cNvSpPr>
          <p:nvPr>
            <p:ph type="title"/>
          </p:nvPr>
        </p:nvSpPr>
        <p:spPr>
          <a:xfrm>
            <a:off x="457200" y="152400"/>
            <a:ext cx="8229600" cy="715962"/>
          </a:xfrm>
        </p:spPr>
        <p:txBody>
          <a:bodyPr>
            <a:normAutofit fontScale="90000"/>
          </a:bodyPr>
          <a:lstStyle/>
          <a:p>
            <a:r>
              <a:rPr lang="it-IT" dirty="0" smtClean="0"/>
              <a:t>Effect of tails</a:t>
            </a:r>
            <a:endParaRPr lang="it-IT" dirty="0"/>
          </a:p>
        </p:txBody>
      </p:sp>
      <p:sp>
        <p:nvSpPr>
          <p:cNvPr id="6" name="TextBox 5"/>
          <p:cNvSpPr txBox="1"/>
          <p:nvPr/>
        </p:nvSpPr>
        <p:spPr>
          <a:xfrm>
            <a:off x="457200" y="5791200"/>
            <a:ext cx="8458200" cy="923330"/>
          </a:xfrm>
          <a:prstGeom prst="rect">
            <a:avLst/>
          </a:prstGeom>
          <a:noFill/>
          <a:ln w="25400">
            <a:solidFill>
              <a:srgbClr val="FF0000"/>
            </a:solidFill>
          </a:ln>
        </p:spPr>
        <p:txBody>
          <a:bodyPr wrap="square" rtlCol="0">
            <a:spAutoFit/>
          </a:bodyPr>
          <a:lstStyle/>
          <a:p>
            <a:pPr algn="just"/>
            <a:r>
              <a:rPr lang="en-US" dirty="0" smtClean="0"/>
              <a:t>The power loss on the MKE with and without serigraphy calculated with the truncated Gaussian starts to differ from the one calculated using the Gaussian distribution only for truncation below 2.5</a:t>
            </a:r>
            <a:r>
              <a:rPr lang="el-GR" dirty="0" smtClean="0"/>
              <a:t>σ</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Effect of core profile</a:t>
            </a:r>
            <a:endParaRPr lang="en-US" dirty="0"/>
          </a:p>
        </p:txBody>
      </p:sp>
      <p:pic>
        <p:nvPicPr>
          <p:cNvPr id="13" name="Content Placeholder 12" descr="ultimo_TD_Math.png"/>
          <p:cNvPicPr>
            <a:picLocks noGrp="1" noChangeAspect="1"/>
          </p:cNvPicPr>
          <p:nvPr>
            <p:ph idx="1"/>
          </p:nvPr>
        </p:nvPicPr>
        <p:blipFill>
          <a:blip r:embed="rId3" cstate="print"/>
          <a:stretch>
            <a:fillRect/>
          </a:stretch>
        </p:blipFill>
        <p:spPr>
          <a:xfrm>
            <a:off x="1531620" y="2876550"/>
            <a:ext cx="6469380" cy="3829050"/>
          </a:xfrm>
        </p:spPr>
      </p:pic>
      <p:graphicFrame>
        <p:nvGraphicFramePr>
          <p:cNvPr id="130052" name="Object 4"/>
          <p:cNvGraphicFramePr>
            <a:graphicFrameLocks noChangeAspect="1"/>
          </p:cNvGraphicFramePr>
          <p:nvPr/>
        </p:nvGraphicFramePr>
        <p:xfrm>
          <a:off x="76200" y="1117600"/>
          <a:ext cx="1749425" cy="558800"/>
        </p:xfrm>
        <a:graphic>
          <a:graphicData uri="http://schemas.openxmlformats.org/presentationml/2006/ole">
            <p:oleObj spid="_x0000_s149576" name="Equation" r:id="rId4" imgW="7315200" imgH="2332383" progId="Equation.3">
              <p:embed/>
            </p:oleObj>
          </a:graphicData>
        </a:graphic>
      </p:graphicFrame>
      <p:graphicFrame>
        <p:nvGraphicFramePr>
          <p:cNvPr id="130053" name="Object 5"/>
          <p:cNvGraphicFramePr>
            <a:graphicFrameLocks noChangeAspect="1"/>
          </p:cNvGraphicFramePr>
          <p:nvPr/>
        </p:nvGraphicFramePr>
        <p:xfrm>
          <a:off x="2133600" y="958516"/>
          <a:ext cx="3322638" cy="838200"/>
        </p:xfrm>
        <a:graphic>
          <a:graphicData uri="http://schemas.openxmlformats.org/presentationml/2006/ole">
            <p:oleObj spid="_x0000_s149577" name="Equation" r:id="rId5" imgW="7315200" imgH="1842760" progId="Equation.3">
              <p:embed/>
            </p:oleObj>
          </a:graphicData>
        </a:graphic>
      </p:graphicFrame>
      <p:graphicFrame>
        <p:nvGraphicFramePr>
          <p:cNvPr id="130054" name="Object 6"/>
          <p:cNvGraphicFramePr>
            <a:graphicFrameLocks noChangeAspect="1"/>
          </p:cNvGraphicFramePr>
          <p:nvPr/>
        </p:nvGraphicFramePr>
        <p:xfrm>
          <a:off x="5616575" y="965200"/>
          <a:ext cx="3449638" cy="838200"/>
        </p:xfrm>
        <a:graphic>
          <a:graphicData uri="http://schemas.openxmlformats.org/presentationml/2006/ole">
            <p:oleObj spid="_x0000_s149578" name="Equation" r:id="rId6" imgW="7315200" imgH="1775012" progId="Equation.3">
              <p:embed/>
            </p:oleObj>
          </a:graphicData>
        </a:graphic>
      </p:graphicFrame>
      <p:graphicFrame>
        <p:nvGraphicFramePr>
          <p:cNvPr id="130055" name="Object 7"/>
          <p:cNvGraphicFramePr>
            <a:graphicFrameLocks noChangeAspect="1"/>
          </p:cNvGraphicFramePr>
          <p:nvPr/>
        </p:nvGraphicFramePr>
        <p:xfrm>
          <a:off x="5638800" y="2112796"/>
          <a:ext cx="1563688" cy="538162"/>
        </p:xfrm>
        <a:graphic>
          <a:graphicData uri="http://schemas.openxmlformats.org/presentationml/2006/ole">
            <p:oleObj spid="_x0000_s149579" name="Equation" r:id="rId7" imgW="7315200" imgH="2518348" progId="Equation.3">
              <p:embed/>
            </p:oleObj>
          </a:graphicData>
        </a:graphic>
      </p:graphicFrame>
      <p:graphicFrame>
        <p:nvGraphicFramePr>
          <p:cNvPr id="130056" name="Object 8"/>
          <p:cNvGraphicFramePr>
            <a:graphicFrameLocks noChangeAspect="1"/>
          </p:cNvGraphicFramePr>
          <p:nvPr/>
        </p:nvGraphicFramePr>
        <p:xfrm>
          <a:off x="2184400" y="1993900"/>
          <a:ext cx="2306638" cy="715963"/>
        </p:xfrm>
        <a:graphic>
          <a:graphicData uri="http://schemas.openxmlformats.org/presentationml/2006/ole">
            <p:oleObj spid="_x0000_s149580" name="Equation" r:id="rId8" imgW="7315200" imgH="2275840" progId="Equation.3">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core profile</a:t>
            </a:r>
            <a:endParaRPr lang="en-US" dirty="0"/>
          </a:p>
        </p:txBody>
      </p:sp>
      <p:pic>
        <p:nvPicPr>
          <p:cNvPr id="8" name="Content Placeholder 7" descr="ultimo_spectra.png"/>
          <p:cNvPicPr>
            <a:picLocks noGrp="1" noChangeAspect="1"/>
          </p:cNvPicPr>
          <p:nvPr>
            <p:ph idx="1"/>
          </p:nvPr>
        </p:nvPicPr>
        <p:blipFill>
          <a:blip r:embed="rId2" cstate="print"/>
          <a:stretch>
            <a:fillRect/>
          </a:stretch>
        </p:blipFill>
        <p:spPr>
          <a:xfrm>
            <a:off x="520120" y="1543844"/>
            <a:ext cx="8471480" cy="5009356"/>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core profile</a:t>
            </a:r>
            <a:endParaRPr lang="en-US" dirty="0"/>
          </a:p>
        </p:txBody>
      </p:sp>
      <p:pic>
        <p:nvPicPr>
          <p:cNvPr id="5" name="Content Placeholder 4" descr="giovanni_normalization.png"/>
          <p:cNvPicPr>
            <a:picLocks noGrp="1" noChangeAspect="1"/>
          </p:cNvPicPr>
          <p:nvPr>
            <p:ph idx="1"/>
          </p:nvPr>
        </p:nvPicPr>
        <p:blipFill>
          <a:blip r:embed="rId2" cstate="print"/>
          <a:stretch>
            <a:fillRect/>
          </a:stretch>
        </p:blipFill>
        <p:spPr>
          <a:xfrm>
            <a:off x="1179309" y="1600200"/>
            <a:ext cx="6785381" cy="4525963"/>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Effect of core profile</a:t>
            </a:r>
            <a:endParaRPr lang="en-US" dirty="0"/>
          </a:p>
        </p:txBody>
      </p:sp>
      <p:graphicFrame>
        <p:nvGraphicFramePr>
          <p:cNvPr id="130052" name="Object 4"/>
          <p:cNvGraphicFramePr>
            <a:graphicFrameLocks noChangeAspect="1"/>
          </p:cNvGraphicFramePr>
          <p:nvPr/>
        </p:nvGraphicFramePr>
        <p:xfrm>
          <a:off x="4730750" y="914400"/>
          <a:ext cx="2965450" cy="685800"/>
        </p:xfrm>
        <a:graphic>
          <a:graphicData uri="http://schemas.openxmlformats.org/presentationml/2006/ole">
            <p:oleObj spid="_x0000_s150586" name="Equation" r:id="rId3" imgW="7315200" imgH="1688123" progId="Equation.3">
              <p:embed/>
            </p:oleObj>
          </a:graphicData>
        </a:graphic>
      </p:graphicFrame>
      <p:graphicFrame>
        <p:nvGraphicFramePr>
          <p:cNvPr id="130055" name="Object 7"/>
          <p:cNvGraphicFramePr>
            <a:graphicFrameLocks noChangeAspect="1"/>
          </p:cNvGraphicFramePr>
          <p:nvPr/>
        </p:nvGraphicFramePr>
        <p:xfrm>
          <a:off x="4381500" y="1952625"/>
          <a:ext cx="1562100" cy="382588"/>
        </p:xfrm>
        <a:graphic>
          <a:graphicData uri="http://schemas.openxmlformats.org/presentationml/2006/ole">
            <p:oleObj spid="_x0000_s150587" name="Equation" r:id="rId4" imgW="7315200" imgH="1798820" progId="Equation.3">
              <p:embed/>
            </p:oleObj>
          </a:graphicData>
        </a:graphic>
      </p:graphicFrame>
      <p:pic>
        <p:nvPicPr>
          <p:cNvPr id="10" name="Content Placeholder 9" descr="carlo_norm_math.png"/>
          <p:cNvPicPr>
            <a:picLocks noGrp="1" noChangeAspect="1"/>
          </p:cNvPicPr>
          <p:nvPr>
            <p:ph idx="1"/>
          </p:nvPr>
        </p:nvPicPr>
        <p:blipFill>
          <a:blip r:embed="rId5" cstate="print"/>
          <a:stretch>
            <a:fillRect/>
          </a:stretch>
        </p:blipFill>
        <p:spPr>
          <a:xfrm>
            <a:off x="933450" y="2419350"/>
            <a:ext cx="7372350" cy="4362450"/>
          </a:xfrm>
        </p:spPr>
      </p:pic>
      <p:graphicFrame>
        <p:nvGraphicFramePr>
          <p:cNvPr id="133127" name="Object 7"/>
          <p:cNvGraphicFramePr>
            <a:graphicFrameLocks noChangeAspect="1"/>
          </p:cNvGraphicFramePr>
          <p:nvPr/>
        </p:nvGraphicFramePr>
        <p:xfrm>
          <a:off x="6257925" y="1954212"/>
          <a:ext cx="1971675" cy="407988"/>
        </p:xfrm>
        <a:graphic>
          <a:graphicData uri="http://schemas.openxmlformats.org/presentationml/2006/ole">
            <p:oleObj spid="_x0000_s150588" name="Equation" r:id="rId6" imgW="7315200" imgH="1520042" progId="Equation.3">
              <p:embed/>
            </p:oleObj>
          </a:graphicData>
        </a:graphic>
      </p:graphicFrame>
      <p:sp>
        <p:nvSpPr>
          <p:cNvPr id="7" name="TextBox 6"/>
          <p:cNvSpPr txBox="1"/>
          <p:nvPr/>
        </p:nvSpPr>
        <p:spPr>
          <a:xfrm>
            <a:off x="1981200" y="914400"/>
            <a:ext cx="838200" cy="381000"/>
          </a:xfrm>
          <a:prstGeom prst="rect">
            <a:avLst/>
          </a:prstGeom>
          <a:noFill/>
        </p:spPr>
        <p:txBody>
          <a:bodyPr wrap="square" rtlCol="0">
            <a:spAutoFit/>
          </a:bodyPr>
          <a:lstStyle/>
          <a:p>
            <a:r>
              <a:rPr lang="en-US" dirty="0" smtClean="0"/>
              <a:t>FWHM</a:t>
            </a:r>
            <a:endParaRPr lang="en-US" dirty="0"/>
          </a:p>
        </p:txBody>
      </p:sp>
      <p:graphicFrame>
        <p:nvGraphicFramePr>
          <p:cNvPr id="133128" name="Object 8"/>
          <p:cNvGraphicFramePr>
            <a:graphicFrameLocks noChangeAspect="1"/>
          </p:cNvGraphicFramePr>
          <p:nvPr/>
        </p:nvGraphicFramePr>
        <p:xfrm>
          <a:off x="661987" y="1444625"/>
          <a:ext cx="2386013" cy="765175"/>
        </p:xfrm>
        <a:graphic>
          <a:graphicData uri="http://schemas.openxmlformats.org/presentationml/2006/ole">
            <p:oleObj spid="_x0000_s150589" name="Equation" r:id="rId7" imgW="7315200" imgH="2359742" progId="Equation.3">
              <p:embed/>
            </p:oleObj>
          </a:graphicData>
        </a:graphic>
      </p:graphicFrame>
      <p:sp>
        <p:nvSpPr>
          <p:cNvPr id="9" name="TextBox 8"/>
          <p:cNvSpPr txBox="1"/>
          <p:nvPr/>
        </p:nvSpPr>
        <p:spPr>
          <a:xfrm>
            <a:off x="762000" y="901264"/>
            <a:ext cx="838200" cy="381000"/>
          </a:xfrm>
          <a:prstGeom prst="rect">
            <a:avLst/>
          </a:prstGeom>
          <a:noFill/>
        </p:spPr>
        <p:txBody>
          <a:bodyPr wrap="square" rtlCol="0">
            <a:spAutoFit/>
          </a:bodyPr>
          <a:lstStyle/>
          <a:p>
            <a:r>
              <a:rPr lang="en-US" dirty="0" smtClean="0"/>
              <a:t>BQM</a:t>
            </a:r>
            <a:endParaRPr lang="en-US" dirty="0"/>
          </a:p>
        </p:txBody>
      </p:sp>
      <p:sp>
        <p:nvSpPr>
          <p:cNvPr id="11" name="Right Arrow 10"/>
          <p:cNvSpPr/>
          <p:nvPr/>
        </p:nvSpPr>
        <p:spPr>
          <a:xfrm>
            <a:off x="1600200" y="1052945"/>
            <a:ext cx="381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33128"/>
                                        </p:tgtEl>
                                        <p:attrNameLst>
                                          <p:attrName>style.visibility</p:attrName>
                                        </p:attrNameLst>
                                      </p:cBhvr>
                                      <p:to>
                                        <p:strVal val="visible"/>
                                      </p:to>
                                    </p:set>
                                    <p:animEffect transition="in" filter="blinds(horizontal)">
                                      <p:cBhvr>
                                        <p:cTn id="10" dur="500"/>
                                        <p:tgtEl>
                                          <p:spTgt spid="1331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30052"/>
                                        </p:tgtEl>
                                        <p:attrNameLst>
                                          <p:attrName>style.visibility</p:attrName>
                                        </p:attrNameLst>
                                      </p:cBhvr>
                                      <p:to>
                                        <p:strVal val="visible"/>
                                      </p:to>
                                    </p:set>
                                    <p:animEffect transition="in" filter="blinds(horizontal)">
                                      <p:cBhvr>
                                        <p:cTn id="21" dur="500"/>
                                        <p:tgtEl>
                                          <p:spTgt spid="13005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30055"/>
                                        </p:tgtEl>
                                        <p:attrNameLst>
                                          <p:attrName>style.visibility</p:attrName>
                                        </p:attrNameLst>
                                      </p:cBhvr>
                                      <p:to>
                                        <p:strVal val="visible"/>
                                      </p:to>
                                    </p:set>
                                    <p:animEffect transition="in" filter="blinds(horizontal)">
                                      <p:cBhvr>
                                        <p:cTn id="26" dur="500"/>
                                        <p:tgtEl>
                                          <p:spTgt spid="130055"/>
                                        </p:tgtEl>
                                      </p:cBhvr>
                                    </p:animEffect>
                                  </p:childTnLst>
                                </p:cTn>
                              </p:par>
                              <p:par>
                                <p:cTn id="27" presetID="3" presetClass="entr" presetSubtype="10" fill="hold" nodeType="withEffect">
                                  <p:stCondLst>
                                    <p:cond delay="0"/>
                                  </p:stCondLst>
                                  <p:childTnLst>
                                    <p:set>
                                      <p:cBhvr>
                                        <p:cTn id="28" dur="1" fill="hold">
                                          <p:stCondLst>
                                            <p:cond delay="0"/>
                                          </p:stCondLst>
                                        </p:cTn>
                                        <p:tgtEl>
                                          <p:spTgt spid="133127"/>
                                        </p:tgtEl>
                                        <p:attrNameLst>
                                          <p:attrName>style.visibility</p:attrName>
                                        </p:attrNameLst>
                                      </p:cBhvr>
                                      <p:to>
                                        <p:strVal val="visible"/>
                                      </p:to>
                                    </p:set>
                                    <p:animEffect transition="in" filter="blinds(horizontal)">
                                      <p:cBhvr>
                                        <p:cTn id="29" dur="500"/>
                                        <p:tgtEl>
                                          <p:spTgt spid="13312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core profile</a:t>
            </a:r>
            <a:endParaRPr lang="en-US" dirty="0"/>
          </a:p>
        </p:txBody>
      </p:sp>
      <p:pic>
        <p:nvPicPr>
          <p:cNvPr id="8" name="Content Placeholder 7" descr="carlo_norm.png"/>
          <p:cNvPicPr>
            <a:picLocks noGrp="1" noChangeAspect="1"/>
          </p:cNvPicPr>
          <p:nvPr>
            <p:ph idx="1"/>
          </p:nvPr>
        </p:nvPicPr>
        <p:blipFill>
          <a:blip r:embed="rId2" cstate="print"/>
          <a:stretch>
            <a:fillRect/>
          </a:stretch>
        </p:blipFill>
        <p:spPr>
          <a:xfrm>
            <a:off x="1179309" y="1600200"/>
            <a:ext cx="6785381" cy="4525963"/>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752600"/>
            <a:ext cx="8229600" cy="4419600"/>
          </a:xfrm>
        </p:spPr>
        <p:txBody>
          <a:bodyPr>
            <a:normAutofit lnSpcReduction="10000"/>
          </a:bodyPr>
          <a:lstStyle/>
          <a:p>
            <a:r>
              <a:rPr lang="en-US" dirty="0" smtClean="0"/>
              <a:t>Review of the impedance for the SPS extraction kickers (MKE)</a:t>
            </a:r>
          </a:p>
          <a:p>
            <a:r>
              <a:rPr lang="en-US" dirty="0" smtClean="0"/>
              <a:t>Power loss estimation</a:t>
            </a:r>
          </a:p>
          <a:p>
            <a:pPr marL="0" indent="0">
              <a:buNone/>
            </a:pPr>
            <a:r>
              <a:rPr lang="en-US" dirty="0" smtClean="0"/>
              <a:t>	-Power loss calculation method</a:t>
            </a:r>
          </a:p>
          <a:p>
            <a:pPr marL="0" indent="0">
              <a:buNone/>
            </a:pPr>
            <a:r>
              <a:rPr lang="en-US" dirty="0">
                <a:solidFill>
                  <a:srgbClr val="FF0000"/>
                </a:solidFill>
              </a:rPr>
              <a:t>	</a:t>
            </a:r>
            <a:r>
              <a:rPr lang="en-US" dirty="0" smtClean="0"/>
              <a:t>-Application to the SPS extraction kickers</a:t>
            </a:r>
          </a:p>
          <a:p>
            <a:r>
              <a:rPr lang="en-US" dirty="0" smtClean="0"/>
              <a:t>Comparison with heating observations</a:t>
            </a:r>
          </a:p>
          <a:p>
            <a:r>
              <a:rPr lang="en-US" dirty="0" smtClean="0"/>
              <a:t>Effect of the bunch distribution</a:t>
            </a:r>
          </a:p>
          <a:p>
            <a:r>
              <a:rPr lang="en-US" dirty="0" smtClean="0">
                <a:solidFill>
                  <a:srgbClr val="FF0000"/>
                </a:solidFill>
              </a:rPr>
              <a:t>Summary and Future Plans</a:t>
            </a:r>
          </a:p>
          <a:p>
            <a:endParaRPr lang="en-US" dirty="0"/>
          </a:p>
        </p:txBody>
      </p:sp>
    </p:spTree>
    <p:extLst>
      <p:ext uri="{BB962C8B-B14F-4D97-AF65-F5344CB8AC3E}">
        <p14:creationId xmlns:p14="http://schemas.microsoft.com/office/powerpoint/2010/main" xmlns="" val="5750679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it-IT" dirty="0" smtClean="0"/>
              <a:t>Summary</a:t>
            </a:r>
            <a:endParaRPr lang="it-IT" dirty="0"/>
          </a:p>
        </p:txBody>
      </p:sp>
      <p:sp>
        <p:nvSpPr>
          <p:cNvPr id="3" name="Content Placeholder 2"/>
          <p:cNvSpPr>
            <a:spLocks noGrp="1"/>
          </p:cNvSpPr>
          <p:nvPr>
            <p:ph idx="1"/>
          </p:nvPr>
        </p:nvSpPr>
        <p:spPr>
          <a:xfrm>
            <a:off x="457200" y="1143000"/>
            <a:ext cx="8229600" cy="5105400"/>
          </a:xfrm>
        </p:spPr>
        <p:txBody>
          <a:bodyPr>
            <a:noAutofit/>
          </a:bodyPr>
          <a:lstStyle/>
          <a:p>
            <a:pPr algn="just"/>
            <a:r>
              <a:rPr lang="it-IT" sz="2400" dirty="0" smtClean="0"/>
              <a:t>The peak due to the serigraphy was accurately characterized</a:t>
            </a:r>
          </a:p>
          <a:p>
            <a:pPr algn="just"/>
            <a:r>
              <a:rPr lang="it-IT" sz="2400" dirty="0" smtClean="0"/>
              <a:t>A power loss calculation formalism was presented and applied to the MKE kickers for the SPS 25 and 50 ns beam. The limitations of the single bunch approximation were discussed.</a:t>
            </a:r>
          </a:p>
          <a:p>
            <a:pPr algn="just"/>
            <a:r>
              <a:rPr lang="it-IT" sz="2400" dirty="0" smtClean="0"/>
              <a:t>The PWL ratio between the PWL on the shielded MKE and the unshielded MKE has been found in very good agreement with the measured heatings </a:t>
            </a:r>
          </a:p>
          <a:p>
            <a:pPr algn="just"/>
            <a:r>
              <a:rPr lang="it-IT" sz="2400" dirty="0" smtClean="0"/>
              <a:t>An attempt of calculation of the </a:t>
            </a:r>
            <a:r>
              <a:rPr lang="it-IT" sz="2400" dirty="0" smtClean="0">
                <a:sym typeface="Symbol"/>
              </a:rPr>
              <a:t>T/  t was presented and found to be in good agreement with the measured T/  t </a:t>
            </a:r>
          </a:p>
          <a:p>
            <a:pPr algn="just"/>
            <a:r>
              <a:rPr lang="it-IT" sz="2400" dirty="0" smtClean="0"/>
              <a:t>The dependence of the PWL with the bunch distribution was investigated</a:t>
            </a:r>
          </a:p>
          <a:p>
            <a:pPr algn="just"/>
            <a:r>
              <a:rPr lang="it-IT" sz="2400" dirty="0" smtClean="0"/>
              <a:t>The good agreement with respect to the beam induced heating observed in the machine is also a confirmation with beam of the SPS kicker impedance model </a:t>
            </a:r>
          </a:p>
          <a:p>
            <a:pPr algn="just"/>
            <a:endParaRPr lang="it-IT" sz="2400" dirty="0" smtClean="0"/>
          </a:p>
        </p:txBody>
      </p:sp>
    </p:spTree>
    <p:extLst>
      <p:ext uri="{BB962C8B-B14F-4D97-AF65-F5344CB8AC3E}">
        <p14:creationId xmlns:p14="http://schemas.microsoft.com/office/powerpoint/2010/main" xmlns="" val="233344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Future plans: MD proposal</a:t>
            </a:r>
            <a:endParaRPr lang="it-IT" dirty="0"/>
          </a:p>
        </p:txBody>
      </p:sp>
      <p:sp>
        <p:nvSpPr>
          <p:cNvPr id="3" name="Content Placeholder 2"/>
          <p:cNvSpPr>
            <a:spLocks noGrp="1"/>
          </p:cNvSpPr>
          <p:nvPr>
            <p:ph idx="1"/>
          </p:nvPr>
        </p:nvSpPr>
        <p:spPr/>
        <p:txBody>
          <a:bodyPr>
            <a:normAutofit fontScale="77500" lnSpcReduction="20000"/>
          </a:bodyPr>
          <a:lstStyle/>
          <a:p>
            <a:r>
              <a:rPr lang="it-IT" dirty="0" smtClean="0"/>
              <a:t>25 ns at 30 cm</a:t>
            </a:r>
          </a:p>
          <a:p>
            <a:pPr algn="just">
              <a:buNone/>
            </a:pPr>
            <a:r>
              <a:rPr lang="it-IT" dirty="0" smtClean="0"/>
              <a:t>		The model predicts that the power loss on the  	MKE without serigraphy is only a 30% larger with respect to the  MKE with serigraphy (better after a technical stop)</a:t>
            </a:r>
          </a:p>
          <a:p>
            <a:r>
              <a:rPr lang="it-IT" dirty="0" smtClean="0"/>
              <a:t>50ns at injection</a:t>
            </a:r>
          </a:p>
          <a:p>
            <a:pPr algn="just">
              <a:buNone/>
            </a:pPr>
            <a:r>
              <a:rPr lang="it-IT" dirty="0" smtClean="0"/>
              <a:t>		To eliminate in the analysis the uncertainity due to 	the time evolution of the bunch length</a:t>
            </a:r>
          </a:p>
          <a:p>
            <a:r>
              <a:rPr lang="it-IT" dirty="0" smtClean="0"/>
              <a:t>25 or 50ns coasting beam</a:t>
            </a:r>
          </a:p>
          <a:p>
            <a:pPr algn="just">
              <a:buNone/>
            </a:pPr>
            <a:r>
              <a:rPr lang="it-IT" dirty="0" smtClean="0"/>
              <a:t>		“Static” situation that cuold be simply benchmarked 	with the model (ideally, because in reality bunch 	lengths and intensities will change in time) </a:t>
            </a:r>
            <a:endParaRPr lang="it-IT" dirty="0"/>
          </a:p>
        </p:txBody>
      </p:sp>
    </p:spTree>
    <p:extLst>
      <p:ext uri="{BB962C8B-B14F-4D97-AF65-F5344CB8AC3E}">
        <p14:creationId xmlns:p14="http://schemas.microsoft.com/office/powerpoint/2010/main" xmlns="" val="23334423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819400"/>
            <a:ext cx="8686800" cy="1143000"/>
          </a:xfrm>
        </p:spPr>
        <p:txBody>
          <a:bodyPr>
            <a:normAutofit fontScale="90000"/>
          </a:bodyPr>
          <a:lstStyle/>
          <a:p>
            <a:r>
              <a:rPr lang="en-US" dirty="0" smtClean="0">
                <a:solidFill>
                  <a:srgbClr val="0505CB"/>
                </a:solidFill>
              </a:rPr>
              <a:t>Thank you very much for your attention</a:t>
            </a:r>
            <a:endParaRPr lang="en-US" dirty="0">
              <a:solidFill>
                <a:srgbClr val="0505CB"/>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763000" cy="533400"/>
          </a:xfrm>
        </p:spPr>
        <p:txBody>
          <a:bodyPr>
            <a:normAutofit/>
          </a:bodyPr>
          <a:lstStyle/>
          <a:p>
            <a:r>
              <a:rPr lang="en-US" sz="2800" dirty="0" smtClean="0"/>
              <a:t>Comparing MKE with and without serigraphy</a:t>
            </a:r>
            <a:endParaRPr lang="en-US" sz="2800" dirty="0"/>
          </a:p>
        </p:txBody>
      </p:sp>
      <p:pic>
        <p:nvPicPr>
          <p:cNvPr id="8" name="Content Placeholder 7" descr="Z_vs.bmp"/>
          <p:cNvPicPr>
            <a:picLocks noGrp="1" noChangeAspect="1"/>
          </p:cNvPicPr>
          <p:nvPr>
            <p:ph idx="1"/>
          </p:nvPr>
        </p:nvPicPr>
        <p:blipFill>
          <a:blip r:embed="rId4" cstate="print"/>
          <a:stretch>
            <a:fillRect/>
          </a:stretch>
        </p:blipFill>
        <p:spPr>
          <a:xfrm>
            <a:off x="247650" y="685800"/>
            <a:ext cx="8743950" cy="4309110"/>
          </a:xfrm>
        </p:spPr>
      </p:pic>
      <p:sp>
        <p:nvSpPr>
          <p:cNvPr id="9" name="Oval 8"/>
          <p:cNvSpPr/>
          <p:nvPr/>
        </p:nvSpPr>
        <p:spPr>
          <a:xfrm>
            <a:off x="1143000" y="2743200"/>
            <a:ext cx="4572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731962" y="5794375"/>
            <a:ext cx="1143000" cy="381000"/>
          </a:xfrm>
          <a:prstGeom prst="rect">
            <a:avLst/>
          </a:prstGeom>
          <a:solidFill>
            <a:srgbClr val="66FFFF"/>
          </a:solidFill>
          <a:ln w="25400">
            <a:solidFill>
              <a:schemeClr val="tx1"/>
            </a:solidFill>
          </a:ln>
        </p:spPr>
        <p:txBody>
          <a:bodyPr wrap="square" rtlCol="0">
            <a:spAutoFit/>
          </a:bodyPr>
          <a:lstStyle/>
          <a:p>
            <a:r>
              <a:rPr lang="en-US" i="1" dirty="0" smtClean="0"/>
              <a:t>f</a:t>
            </a:r>
            <a:r>
              <a:rPr lang="en-US" dirty="0" smtClean="0"/>
              <a:t>=45 MHz</a:t>
            </a:r>
            <a:endParaRPr lang="en-US" dirty="0"/>
          </a:p>
        </p:txBody>
      </p:sp>
      <p:sp>
        <p:nvSpPr>
          <p:cNvPr id="16" name="Right Arrow 15"/>
          <p:cNvSpPr/>
          <p:nvPr/>
        </p:nvSpPr>
        <p:spPr>
          <a:xfrm>
            <a:off x="3027362" y="5946775"/>
            <a:ext cx="14478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nvGraphicFramePr>
        <p:xfrm>
          <a:off x="4638675" y="5562600"/>
          <a:ext cx="3590925" cy="841375"/>
        </p:xfrm>
        <a:graphic>
          <a:graphicData uri="http://schemas.openxmlformats.org/presentationml/2006/ole">
            <p:oleObj spid="_x0000_s1060" name="Equation" r:id="rId5" imgW="7315200" imgH="1712068" progId="Equation.3">
              <p:embed/>
            </p:oleObj>
          </a:graphicData>
        </a:graphic>
      </p:graphicFrame>
      <p:cxnSp>
        <p:nvCxnSpPr>
          <p:cNvPr id="23" name="Straight Arrow Connector 22"/>
          <p:cNvCxnSpPr>
            <a:stCxn id="9" idx="4"/>
          </p:cNvCxnSpPr>
          <p:nvPr/>
        </p:nvCxnSpPr>
        <p:spPr>
          <a:xfrm>
            <a:off x="1371600" y="4191000"/>
            <a:ext cx="7620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par>
                                <p:cTn id="21" presetID="3" presetClass="entr" presetSubtype="1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ke-l-serigraphy_lowfrequency_singlecell_beam_vswire_peakres_fields_01.gif"/>
          <p:cNvPicPr>
            <a:picLocks noGrp="1" noChangeAspect="1"/>
          </p:cNvPicPr>
          <p:nvPr>
            <p:ph idx="1"/>
          </p:nvPr>
        </p:nvPicPr>
        <p:blipFill>
          <a:blip r:embed="rId2" cstate="print"/>
          <a:stretch>
            <a:fillRect/>
          </a:stretch>
        </p:blipFill>
        <p:spPr>
          <a:xfrm>
            <a:off x="904875" y="1704975"/>
            <a:ext cx="7324725" cy="3629025"/>
          </a:xfrm>
        </p:spPr>
      </p:pic>
      <p:sp>
        <p:nvSpPr>
          <p:cNvPr id="5" name="TextBox 4"/>
          <p:cNvSpPr txBox="1"/>
          <p:nvPr/>
        </p:nvSpPr>
        <p:spPr>
          <a:xfrm>
            <a:off x="762000" y="6096000"/>
            <a:ext cx="8077200" cy="338554"/>
          </a:xfrm>
          <a:prstGeom prst="rect">
            <a:avLst/>
          </a:prstGeom>
          <a:solidFill>
            <a:srgbClr val="66FFFF"/>
          </a:solidFill>
          <a:ln>
            <a:solidFill>
              <a:schemeClr val="tx1"/>
            </a:solidFill>
          </a:ln>
        </p:spPr>
        <p:txBody>
          <a:bodyPr wrap="square" rtlCol="0">
            <a:spAutoFit/>
          </a:bodyPr>
          <a:lstStyle/>
          <a:p>
            <a:r>
              <a:rPr lang="en-US" sz="1600" dirty="0" smtClean="0"/>
              <a:t>The simulation of the EM fields seems to confirm that we have a quarter-wavelength resonance</a:t>
            </a:r>
            <a:endParaRPr lang="en-US" sz="1600" dirty="0"/>
          </a:p>
        </p:txBody>
      </p:sp>
      <p:sp>
        <p:nvSpPr>
          <p:cNvPr id="6" name="Title 1"/>
          <p:cNvSpPr>
            <a:spLocks noGrp="1"/>
          </p:cNvSpPr>
          <p:nvPr>
            <p:ph type="title"/>
          </p:nvPr>
        </p:nvSpPr>
        <p:spPr>
          <a:xfrm>
            <a:off x="457200" y="274638"/>
            <a:ext cx="8229600" cy="563562"/>
          </a:xfrm>
        </p:spPr>
        <p:txBody>
          <a:bodyPr>
            <a:normAutofit/>
          </a:bodyPr>
          <a:lstStyle/>
          <a:p>
            <a:r>
              <a:rPr lang="en-US" sz="2800" dirty="0" smtClean="0"/>
              <a:t>Comparing MKE with and without serigraphy</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838200"/>
          </a:xfrm>
        </p:spPr>
        <p:txBody>
          <a:bodyPr>
            <a:normAutofit/>
          </a:bodyPr>
          <a:lstStyle/>
          <a:p>
            <a:r>
              <a:rPr lang="en-US" dirty="0" smtClean="0"/>
              <a:t>An accurate low frequency model </a:t>
            </a:r>
            <a:endParaRPr lang="en-US" dirty="0"/>
          </a:p>
        </p:txBody>
      </p:sp>
      <p:sp>
        <p:nvSpPr>
          <p:cNvPr id="3" name="Content Placeholder 2"/>
          <p:cNvSpPr>
            <a:spLocks noGrp="1"/>
          </p:cNvSpPr>
          <p:nvPr>
            <p:ph idx="1"/>
          </p:nvPr>
        </p:nvSpPr>
        <p:spPr>
          <a:xfrm>
            <a:off x="228600" y="1371600"/>
            <a:ext cx="8686800" cy="5105400"/>
          </a:xfrm>
        </p:spPr>
        <p:txBody>
          <a:bodyPr>
            <a:normAutofit/>
          </a:bodyPr>
          <a:lstStyle/>
          <a:p>
            <a:r>
              <a:rPr lang="en-US" dirty="0" smtClean="0"/>
              <a:t>Model of the serigraphy</a:t>
            </a:r>
          </a:p>
          <a:p>
            <a:pPr lvl="1" algn="just"/>
            <a:r>
              <a:rPr lang="en-US" dirty="0" smtClean="0"/>
              <a:t>Accurate geometry of the serigraphy</a:t>
            </a:r>
          </a:p>
          <a:p>
            <a:pPr lvl="1" algn="just"/>
            <a:r>
              <a:rPr lang="en-US" dirty="0" smtClean="0"/>
              <a:t>Accounting finite conductivity</a:t>
            </a:r>
          </a:p>
          <a:p>
            <a:pPr lvl="1" algn="just"/>
            <a:endParaRPr lang="en-US" dirty="0" smtClean="0"/>
          </a:p>
          <a:p>
            <a:r>
              <a:rPr lang="en-US" dirty="0" smtClean="0"/>
              <a:t>Low frequency simulations</a:t>
            </a:r>
          </a:p>
          <a:p>
            <a:pPr lvl="1"/>
            <a:r>
              <a:rPr lang="en-US" dirty="0" smtClean="0"/>
              <a:t>Longer bunch length</a:t>
            </a:r>
          </a:p>
          <a:p>
            <a:pPr lvl="1"/>
            <a:r>
              <a:rPr lang="en-US" dirty="0" smtClean="0"/>
              <a:t>Studies of convergence</a:t>
            </a:r>
          </a:p>
          <a:p>
            <a:pPr marL="457200" lvl="1" indent="0">
              <a:buNone/>
            </a:pPr>
            <a:endParaRPr lang="en-US" dirty="0" smtClean="0"/>
          </a:p>
          <a:p>
            <a:r>
              <a:rPr lang="en-US" dirty="0" smtClean="0"/>
              <a:t>Fit of the ferrite properties at low frequency </a:t>
            </a:r>
            <a:endParaRPr lang="en-US" dirty="0"/>
          </a:p>
        </p:txBody>
      </p:sp>
      <p:pic>
        <p:nvPicPr>
          <p:cNvPr id="4" name="Picture 3" descr="wake_serpeak.bmp"/>
          <p:cNvPicPr>
            <a:picLocks noChangeAspect="1"/>
          </p:cNvPicPr>
          <p:nvPr/>
        </p:nvPicPr>
        <p:blipFill>
          <a:blip r:embed="rId2" cstate="print"/>
          <a:stretch>
            <a:fillRect/>
          </a:stretch>
        </p:blipFill>
        <p:spPr>
          <a:xfrm>
            <a:off x="5706543" y="3505200"/>
            <a:ext cx="2980257" cy="1901628"/>
          </a:xfrm>
          <a:prstGeom prst="rect">
            <a:avLst/>
          </a:prstGeom>
        </p:spPr>
      </p:pic>
      <p:pic>
        <p:nvPicPr>
          <p:cNvPr id="82945" name="Picture 1"/>
          <p:cNvPicPr>
            <a:picLocks noChangeAspect="1" noChangeArrowheads="1"/>
          </p:cNvPicPr>
          <p:nvPr/>
        </p:nvPicPr>
        <p:blipFill>
          <a:blip r:embed="rId3" cstate="print"/>
          <a:srcRect/>
          <a:stretch>
            <a:fillRect/>
          </a:stretch>
        </p:blipFill>
        <p:spPr bwMode="auto">
          <a:xfrm>
            <a:off x="7010400" y="1545907"/>
            <a:ext cx="1283018" cy="1425893"/>
          </a:xfrm>
          <a:prstGeom prst="rect">
            <a:avLst/>
          </a:prstGeom>
          <a:noFill/>
          <a:ln w="9525">
            <a:noFill/>
            <a:miter lim="800000"/>
            <a:headEnd/>
            <a:tailEnd/>
          </a:ln>
        </p:spPr>
      </p:pic>
      <p:pic>
        <p:nvPicPr>
          <p:cNvPr id="8" name="Picture 7" descr="Convergence_serpeak.bmp"/>
          <p:cNvPicPr>
            <a:picLocks noChangeAspect="1"/>
          </p:cNvPicPr>
          <p:nvPr/>
        </p:nvPicPr>
        <p:blipFill>
          <a:blip r:embed="rId4" cstate="print"/>
          <a:stretch>
            <a:fillRect/>
          </a:stretch>
        </p:blipFill>
        <p:spPr>
          <a:xfrm>
            <a:off x="5764530" y="3429000"/>
            <a:ext cx="2846070" cy="20269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82945"/>
                                        </p:tgtEl>
                                        <p:attrNameLst>
                                          <p:attrName>style.visibility</p:attrName>
                                        </p:attrNameLst>
                                      </p:cBhvr>
                                      <p:to>
                                        <p:strVal val="visible"/>
                                      </p:to>
                                    </p:set>
                                    <p:animEffect transition="in" filter="blinds(horizontal)">
                                      <p:cBhvr>
                                        <p:cTn id="15" dur="500"/>
                                        <p:tgtEl>
                                          <p:spTgt spid="8294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nodeType="clickEffect">
                                  <p:stCondLst>
                                    <p:cond delay="0"/>
                                  </p:stCondLst>
                                  <p:childTnLst>
                                    <p:animEffect transition="out" filter="blinds(horizontal)">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3" presetClass="entr" presetSubtype="1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linds(horizontal)">
                                      <p:cBhvr>
                                        <p:cTn id="41" dur="500"/>
                                        <p:tgtEl>
                                          <p:spTgt spid="3">
                                            <p:txEl>
                                              <p:pRg st="6" end="6"/>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linds(horizont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blinds(horizontal)">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wfrequency_ser.png"/>
          <p:cNvPicPr>
            <a:picLocks noGrp="1" noChangeAspect="1"/>
          </p:cNvPicPr>
          <p:nvPr>
            <p:ph idx="1"/>
          </p:nvPr>
        </p:nvPicPr>
        <p:blipFill>
          <a:blip r:embed="rId3" cstate="print"/>
          <a:stretch>
            <a:fillRect/>
          </a:stretch>
        </p:blipFill>
        <p:spPr>
          <a:xfrm>
            <a:off x="914400" y="1189037"/>
            <a:ext cx="7451103" cy="4525963"/>
          </a:xfrm>
        </p:spPr>
      </p:pic>
      <p:sp>
        <p:nvSpPr>
          <p:cNvPr id="7" name="Title 1"/>
          <p:cNvSpPr>
            <a:spLocks noGrp="1"/>
          </p:cNvSpPr>
          <p:nvPr>
            <p:ph type="title"/>
          </p:nvPr>
        </p:nvSpPr>
        <p:spPr>
          <a:xfrm>
            <a:off x="457200" y="0"/>
            <a:ext cx="8229600" cy="1143000"/>
          </a:xfrm>
        </p:spPr>
        <p:txBody>
          <a:bodyPr>
            <a:normAutofit/>
          </a:bodyPr>
          <a:lstStyle/>
          <a:p>
            <a:r>
              <a:rPr lang="en-US" dirty="0" smtClean="0"/>
              <a:t>An accurate low frequency model </a:t>
            </a:r>
            <a:endParaRPr lang="en-US" dirty="0"/>
          </a:p>
        </p:txBody>
      </p:sp>
      <p:graphicFrame>
        <p:nvGraphicFramePr>
          <p:cNvPr id="8" name="Object 7"/>
          <p:cNvGraphicFramePr>
            <a:graphicFrameLocks noChangeAspect="1"/>
          </p:cNvGraphicFramePr>
          <p:nvPr/>
        </p:nvGraphicFramePr>
        <p:xfrm>
          <a:off x="2667000" y="6045200"/>
          <a:ext cx="4086225" cy="411163"/>
        </p:xfrm>
        <a:graphic>
          <a:graphicData uri="http://schemas.openxmlformats.org/presentationml/2006/ole">
            <p:oleObj spid="_x0000_s81955" name="Equation" r:id="rId4" imgW="7315200" imgH="736121"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752600"/>
            <a:ext cx="8229600" cy="4419600"/>
          </a:xfrm>
        </p:spPr>
        <p:txBody>
          <a:bodyPr>
            <a:normAutofit lnSpcReduction="10000"/>
          </a:bodyPr>
          <a:lstStyle/>
          <a:p>
            <a:r>
              <a:rPr lang="en-US" dirty="0" smtClean="0"/>
              <a:t>Review of the impedance for the SPS extraction kickers (MKE)</a:t>
            </a:r>
          </a:p>
          <a:p>
            <a:r>
              <a:rPr lang="en-US" dirty="0" smtClean="0">
                <a:solidFill>
                  <a:srgbClr val="FF0000"/>
                </a:solidFill>
              </a:rPr>
              <a:t>Power loss estimation</a:t>
            </a:r>
          </a:p>
          <a:p>
            <a:pPr marL="0" indent="0">
              <a:buNone/>
            </a:pPr>
            <a:r>
              <a:rPr lang="en-US" dirty="0" smtClean="0"/>
              <a:t>	-</a:t>
            </a:r>
            <a:r>
              <a:rPr lang="en-US" dirty="0" smtClean="0">
                <a:solidFill>
                  <a:srgbClr val="FF0000"/>
                </a:solidFill>
              </a:rPr>
              <a:t>Power loss calculation method</a:t>
            </a:r>
          </a:p>
          <a:p>
            <a:pPr marL="0" indent="0">
              <a:buNone/>
            </a:pPr>
            <a:r>
              <a:rPr lang="en-US" dirty="0">
                <a:solidFill>
                  <a:srgbClr val="FF0000"/>
                </a:solidFill>
              </a:rPr>
              <a:t>	</a:t>
            </a:r>
            <a:r>
              <a:rPr lang="en-US" dirty="0" smtClean="0"/>
              <a:t>-Application to the SPS extraction kickers</a:t>
            </a:r>
          </a:p>
          <a:p>
            <a:r>
              <a:rPr lang="en-US" dirty="0" smtClean="0"/>
              <a:t>Comparison with heating observations</a:t>
            </a:r>
          </a:p>
          <a:p>
            <a:r>
              <a:rPr lang="en-US" dirty="0" smtClean="0"/>
              <a:t>Effect of the bunch distribution</a:t>
            </a:r>
          </a:p>
          <a:p>
            <a:r>
              <a:rPr lang="en-US" dirty="0" smtClean="0"/>
              <a:t>Summary and Future Plans</a:t>
            </a:r>
          </a:p>
          <a:p>
            <a:endParaRPr lang="en-US" dirty="0"/>
          </a:p>
        </p:txBody>
      </p:sp>
    </p:spTree>
    <p:extLst>
      <p:ext uri="{BB962C8B-B14F-4D97-AF65-F5344CB8AC3E}">
        <p14:creationId xmlns:p14="http://schemas.microsoft.com/office/powerpoint/2010/main" xmlns="" val="575067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27854</TotalTime>
  <Words>1404</Words>
  <Application>Microsoft Office PowerPoint</Application>
  <PresentationFormat>On-screen Show (4:3)</PresentationFormat>
  <Paragraphs>201</Paragraphs>
  <Slides>49</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Office Theme</vt:lpstr>
      <vt:lpstr>Equation</vt:lpstr>
      <vt:lpstr>Microsoft Equation 3.0</vt:lpstr>
      <vt:lpstr>MKE heating with and without serigraphy    </vt:lpstr>
      <vt:lpstr>Overview</vt:lpstr>
      <vt:lpstr>MKE kicker</vt:lpstr>
      <vt:lpstr>MKE kicker with serigraphy</vt:lpstr>
      <vt:lpstr>Comparing MKE with and without serigraphy</vt:lpstr>
      <vt:lpstr>Comparing MKE with and without serigraphy</vt:lpstr>
      <vt:lpstr>An accurate low frequency model </vt:lpstr>
      <vt:lpstr>An accurate low frequency model </vt:lpstr>
      <vt:lpstr>Overview</vt:lpstr>
      <vt:lpstr>Power loss estimation</vt:lpstr>
      <vt:lpstr>Power loss estimation</vt:lpstr>
      <vt:lpstr>Overview</vt:lpstr>
      <vt:lpstr>Spectrum for the 25 ns beam distribution </vt:lpstr>
      <vt:lpstr>Low frequency components of the beam spectrum</vt:lpstr>
      <vt:lpstr>Power loss of MKE with and without serigraphy for the 25ns SPS beam</vt:lpstr>
      <vt:lpstr>Power loss of MKE with and without serigraphy for the 25ns SPS beam</vt:lpstr>
      <vt:lpstr>Power loss of MKE with and without serigraphy for the 50ns SPS beam</vt:lpstr>
      <vt:lpstr>Comparing the power loss of 25 and 50 ns beam</vt:lpstr>
      <vt:lpstr>Overview</vt:lpstr>
      <vt:lpstr>Methods for calculation of PWL and T/t</vt:lpstr>
      <vt:lpstr>Methods for calculation of PWL and T/t</vt:lpstr>
      <vt:lpstr>Methods for calculation of PWL and T/  t</vt:lpstr>
      <vt:lpstr>Cooling test bench: ferrite temperatures at different probe positions</vt:lpstr>
      <vt:lpstr>Slide 24</vt:lpstr>
      <vt:lpstr>Slide 25</vt:lpstr>
      <vt:lpstr>25 April-26 April: 25 ns beam Ecloud studies</vt:lpstr>
      <vt:lpstr>25 April-26 April: 25 ns beam Ecloud studies</vt:lpstr>
      <vt:lpstr>25 April-26 April: 25 ns beam Ecloud studies</vt:lpstr>
      <vt:lpstr>25 April-26 April: 25 ns beam Ecloud studies</vt:lpstr>
      <vt:lpstr>25 April-26 April: 25 ns beam Ecloud studies</vt:lpstr>
      <vt:lpstr>50 ns beam: statistics</vt:lpstr>
      <vt:lpstr>50ns beam 8 of july: LHC Fill 2818</vt:lpstr>
      <vt:lpstr>50ns beam 8 of july: LHC Fill 2818</vt:lpstr>
      <vt:lpstr>50ns beam 8 of july: LHC Fill 2818</vt:lpstr>
      <vt:lpstr>50ns beam 8 of july: LHC Fill 2818</vt:lpstr>
      <vt:lpstr>50ns beam 8 of july: LHC Fill 2818</vt:lpstr>
      <vt:lpstr>Overview</vt:lpstr>
      <vt:lpstr>Effect of tails</vt:lpstr>
      <vt:lpstr>Effect of tails</vt:lpstr>
      <vt:lpstr>Effect of tails</vt:lpstr>
      <vt:lpstr>Effect of core profile</vt:lpstr>
      <vt:lpstr>Effect of core profile</vt:lpstr>
      <vt:lpstr>Effect of core profile</vt:lpstr>
      <vt:lpstr>Effect of core profile</vt:lpstr>
      <vt:lpstr>Effect of core profile</vt:lpstr>
      <vt:lpstr>Overview</vt:lpstr>
      <vt:lpstr>Summary</vt:lpstr>
      <vt:lpstr>Future plans: MD proposal</vt:lpstr>
      <vt:lpstr>Thank you very much for your attention</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MKE heating with and without serigraphy</dc:title>
  <dc:creator>czannini</dc:creator>
  <cp:lastModifiedBy>czannini</cp:lastModifiedBy>
  <cp:revision>832</cp:revision>
  <dcterms:created xsi:type="dcterms:W3CDTF">2012-06-18T14:13:36Z</dcterms:created>
  <dcterms:modified xsi:type="dcterms:W3CDTF">2012-08-06T10:52:17Z</dcterms:modified>
</cp:coreProperties>
</file>