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Default Extension="xls" ContentType="application/vnd.ms-exce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9" r:id="rId2"/>
    <p:sldId id="323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00FF"/>
    <a:srgbClr val="0B3C79"/>
    <a:srgbClr val="0D3A7E"/>
    <a:srgbClr val="2962AD"/>
    <a:srgbClr val="2763AF"/>
    <a:srgbClr val="1F497D"/>
    <a:srgbClr val="3790CF"/>
    <a:srgbClr val="1F55B6"/>
    <a:srgbClr val="FE27F4"/>
    <a:srgbClr val="40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6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8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AFE8-2883-E14E-89B8-2C985116EA40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7BC5-9308-A14F-BEF1-5CE2C0D99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C29DF-01FA-C14F-BB02-A77B11AF7702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52C2-BA19-6B44-A89B-4ABC4D1F9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868339" cy="635003"/>
          </a:xfrm>
        </p:spPr>
        <p:txBody>
          <a:bodyPr>
            <a:normAutofit/>
          </a:bodyPr>
          <a:lstStyle>
            <a:lvl1pPr algn="l">
              <a:defRPr sz="2600">
                <a:solidFill>
                  <a:srgbClr val="0B3C7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683901"/>
            <a:ext cx="8738294" cy="5885174"/>
          </a:xfrm>
        </p:spPr>
        <p:txBody>
          <a:bodyPr/>
          <a:lstStyle>
            <a:lvl1pPr marL="252000" marR="0" indent="-2700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ClrTx/>
              <a:buSzPct val="110000"/>
              <a:buFont typeface="Arial"/>
              <a:buChar char="•"/>
              <a:tabLst/>
              <a:defRPr sz="1800" b="1">
                <a:solidFill>
                  <a:schemeClr val="tx1"/>
                </a:solidFill>
              </a:defRPr>
            </a:lvl1pPr>
            <a:lvl2pPr>
              <a:defRPr sz="1700"/>
            </a:lvl2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85383" y="5334000"/>
            <a:ext cx="357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6ABB1-2DDD-A64C-A3C4-D6696A2CC59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3672" y="6492875"/>
            <a:ext cx="397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11CECD66-7484-F64A-9FF0-02A8AB1518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209550" y="620181"/>
            <a:ext cx="8947150" cy="7"/>
          </a:xfrm>
          <a:prstGeom prst="line">
            <a:avLst/>
          </a:prstGeom>
          <a:ln>
            <a:solidFill>
              <a:srgbClr val="0D3A7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rcRect t="1000"/>
          <a:stretch>
            <a:fillRect/>
          </a:stretch>
        </p:blipFill>
        <p:spPr>
          <a:xfrm>
            <a:off x="8526077" y="-4233"/>
            <a:ext cx="630624" cy="6286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554364" y="1238267"/>
            <a:ext cx="1314979" cy="2062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-2187111" y="3838114"/>
            <a:ext cx="4580469" cy="2062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934" y="6492875"/>
            <a:ext cx="223183" cy="365125"/>
          </a:xfrm>
          <a:prstGeom prst="rect">
            <a:avLst/>
          </a:prstGeom>
        </p:spPr>
        <p:txBody>
          <a:bodyPr/>
          <a:lstStyle/>
          <a:p>
            <a:fld id="{6D56ABB1-2DDD-A64C-A3C4-D6696A2CC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245" y="0"/>
            <a:ext cx="8738294" cy="68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245" y="683901"/>
            <a:ext cx="8738294" cy="567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400"/>
        </a:spcAft>
        <a:buFont typeface="Arial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1pPr>
      <a:lvl2pPr marL="561600" indent="-284400" algn="l" defTabSz="457200" rtl="0" eaLnBrk="1" latinLnBrk="0" hangingPunct="1">
        <a:spcBef>
          <a:spcPts val="400"/>
        </a:spcBef>
        <a:spcAft>
          <a:spcPts val="400"/>
        </a:spcAft>
        <a:buFont typeface="Arial"/>
        <a:buChar char="–"/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84800" indent="-228600" algn="l" defTabSz="457200" rtl="0" eaLnBrk="1" latinLnBrk="0" hangingPunct="1">
        <a:spcBef>
          <a:spcPts val="0"/>
        </a:spcBef>
        <a:spcAft>
          <a:spcPts val="200"/>
        </a:spcAft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 with 25ns beam in the SPS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H. Bartosik,</a:t>
            </a:r>
            <a:r>
              <a:rPr lang="en-US" dirty="0" smtClean="0"/>
              <a:t> G. </a:t>
            </a:r>
            <a:r>
              <a:rPr lang="en-US" dirty="0" err="1" smtClean="0"/>
              <a:t>Iadarola</a:t>
            </a:r>
            <a:r>
              <a:rPr lang="en-US" dirty="0" smtClean="0"/>
              <a:t>, G. </a:t>
            </a:r>
            <a:r>
              <a:rPr lang="en-US" dirty="0" err="1" smtClean="0"/>
              <a:t>Rumolo</a:t>
            </a:r>
            <a:endParaRPr lang="en-US" dirty="0" smtClean="0"/>
          </a:p>
          <a:p>
            <a:r>
              <a:rPr lang="en-US" dirty="0" smtClean="0"/>
              <a:t>SPSU - August </a:t>
            </a:r>
            <a:r>
              <a:rPr lang="en-US" dirty="0" smtClean="0"/>
              <a:t>02, 2012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 of 25ns beam observations in the SPS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2012 scrubbing run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April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22</a:t>
            </a:r>
            <a:r>
              <a:rPr 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dirty="0" smtClean="0">
                <a:solidFill>
                  <a:schemeClr val="tx2"/>
                </a:solidFill>
              </a:rPr>
              <a:t> May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June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All observations and results presented were obtained with nominal SPS optics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Typically on the flat bottom cycle which was setup in the scrubbing run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With nominal intensity (~1.2e11 </a:t>
            </a:r>
            <a:r>
              <a:rPr lang="en-US" dirty="0" err="1" smtClean="0">
                <a:solidFill>
                  <a:schemeClr val="tx2"/>
                </a:solidFill>
              </a:rPr>
              <a:t>p/b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pressure rise observed with 25ns beam is typically 10</a:t>
            </a:r>
            <a:r>
              <a:rPr lang="en-US" baseline="30000" dirty="0" smtClean="0">
                <a:solidFill>
                  <a:schemeClr val="tx2"/>
                </a:solidFill>
              </a:rPr>
              <a:t>4</a:t>
            </a:r>
            <a:r>
              <a:rPr lang="en-US" dirty="0" smtClean="0">
                <a:solidFill>
                  <a:schemeClr val="tx2"/>
                </a:solidFill>
              </a:rPr>
              <a:t> times smaller compared to 2002 (see presentation of Gianni)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Measurements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Bunch-by-bunch emittance measurements (as tested during the scrubbing run)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Lifetime (or losses) as function of vertical chromaticity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Tune shift along the bunch train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2012 SPS Scrubbing Run – measured beam parameters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endParaRPr lang="en-US" sz="3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dirty="0" smtClean="0">
                <a:solidFill>
                  <a:schemeClr val="tx2"/>
                </a:solidFill>
              </a:rPr>
              <a:t>25ns </a:t>
            </a:r>
            <a:r>
              <a:rPr lang="en-US" dirty="0" smtClean="0">
                <a:solidFill>
                  <a:schemeClr val="tx2"/>
                </a:solidFill>
              </a:rPr>
              <a:t>beam nominal intensity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PS (before bunch rotation): N</a:t>
            </a:r>
            <a:r>
              <a:rPr lang="en-US" baseline="-25000" dirty="0" smtClean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~1.25x10</a:t>
            </a:r>
            <a:r>
              <a:rPr lang="en-US" baseline="30000" dirty="0" smtClean="0">
                <a:solidFill>
                  <a:schemeClr val="tx2"/>
                </a:solidFill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ppb / ε</a:t>
            </a:r>
            <a:r>
              <a:rPr lang="en-US" baseline="-25000" dirty="0" smtClean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~2.5μm / ε</a:t>
            </a:r>
            <a:r>
              <a:rPr lang="en-US" baseline="-25000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~2.5μm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SPS flat bottom (18s): N</a:t>
            </a:r>
            <a:r>
              <a:rPr lang="en-US" baseline="-25000" dirty="0" smtClean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~1.15x10</a:t>
            </a:r>
            <a:r>
              <a:rPr lang="en-US" baseline="30000" dirty="0" smtClean="0">
                <a:solidFill>
                  <a:schemeClr val="tx2"/>
                </a:solidFill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ppb / ε</a:t>
            </a:r>
            <a:r>
              <a:rPr lang="en-US" baseline="-25000" dirty="0" smtClean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~3μm / ε</a:t>
            </a:r>
            <a:r>
              <a:rPr lang="en-US" baseline="-25000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~3.5μm</a:t>
            </a:r>
            <a:endParaRPr lang="en-US" dirty="0" smtClean="0">
              <a:solidFill>
                <a:srgbClr val="FF0000"/>
              </a:solidFill>
            </a:endParaRP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SPS flat top: N</a:t>
            </a:r>
            <a:r>
              <a:rPr lang="en-US" baseline="-25000" dirty="0" smtClean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~1.15x10</a:t>
            </a:r>
            <a:r>
              <a:rPr lang="en-US" baseline="30000" dirty="0" smtClean="0">
                <a:solidFill>
                  <a:schemeClr val="tx2"/>
                </a:solidFill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ppb / ε</a:t>
            </a:r>
            <a:r>
              <a:rPr lang="en-US" baseline="-25000" dirty="0" smtClean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~3μm / ε</a:t>
            </a:r>
            <a:r>
              <a:rPr lang="en-US" baseline="-25000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~3.5μm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(within LHC design report specifications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None/>
            </a:pPr>
            <a:endParaRPr lang="en-US" sz="500" dirty="0" smtClean="0">
              <a:solidFill>
                <a:schemeClr val="tx2"/>
              </a:solidFill>
              <a:latin typeface="Calibri (Body)"/>
              <a:cs typeface="Calibri (Body)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dirty="0" smtClean="0">
                <a:solidFill>
                  <a:schemeClr val="tx2"/>
                </a:solidFill>
              </a:rPr>
              <a:t>25ns beam ultimate intensity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PS (before bunch rotation): N</a:t>
            </a:r>
            <a:r>
              <a:rPr lang="en-US" baseline="-25000" dirty="0" smtClean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~1.8x10</a:t>
            </a:r>
            <a:r>
              <a:rPr lang="en-US" baseline="30000" dirty="0" smtClean="0">
                <a:solidFill>
                  <a:schemeClr val="tx2"/>
                </a:solidFill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ppb / ε</a:t>
            </a:r>
            <a:r>
              <a:rPr lang="en-US" baseline="-25000" dirty="0" smtClean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~4μm / ε</a:t>
            </a:r>
            <a:r>
              <a:rPr lang="en-US" baseline="-25000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~3.5μm</a:t>
            </a:r>
          </a:p>
          <a:p>
            <a:pPr marL="746125" indent="-288925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SPS flat bottom (8s): N</a:t>
            </a:r>
            <a:r>
              <a:rPr lang="en-US" baseline="-25000" dirty="0" smtClean="0">
                <a:solidFill>
                  <a:schemeClr val="tx2"/>
                </a:solidFill>
              </a:rPr>
              <a:t>b</a:t>
            </a:r>
            <a:r>
              <a:rPr lang="en-US" dirty="0" smtClean="0">
                <a:solidFill>
                  <a:schemeClr val="tx2"/>
                </a:solidFill>
              </a:rPr>
              <a:t>~1.6 x10</a:t>
            </a:r>
            <a:r>
              <a:rPr lang="en-US" baseline="30000" dirty="0" smtClean="0">
                <a:solidFill>
                  <a:schemeClr val="tx2"/>
                </a:solidFill>
              </a:rPr>
              <a:t>11</a:t>
            </a:r>
            <a:r>
              <a:rPr lang="en-US" dirty="0" smtClean="0">
                <a:solidFill>
                  <a:schemeClr val="tx2"/>
                </a:solidFill>
              </a:rPr>
              <a:t>ppb / ε</a:t>
            </a:r>
            <a:r>
              <a:rPr lang="en-US" baseline="-25000" dirty="0" smtClean="0">
                <a:solidFill>
                  <a:schemeClr val="tx2"/>
                </a:solidFill>
              </a:rPr>
              <a:t>h</a:t>
            </a:r>
            <a:r>
              <a:rPr lang="en-US" dirty="0" smtClean="0">
                <a:solidFill>
                  <a:schemeClr val="tx2"/>
                </a:solidFill>
              </a:rPr>
              <a:t>~5μm / ε</a:t>
            </a:r>
            <a:r>
              <a:rPr lang="en-US" baseline="-25000" dirty="0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~4.5μm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LHC 25ns beam: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emittance (flat bottom)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27"/>
          <p:cNvGrpSpPr/>
          <p:nvPr/>
        </p:nvGrpSpPr>
        <p:grpSpPr>
          <a:xfrm>
            <a:off x="4343400" y="4271641"/>
            <a:ext cx="4800600" cy="2357759"/>
            <a:chOff x="4343400" y="1446450"/>
            <a:chExt cx="4800600" cy="2357759"/>
          </a:xfrm>
        </p:grpSpPr>
        <p:pic>
          <p:nvPicPr>
            <p:cNvPr id="6" name="Picture 5" descr="Emittance_BbBH.eps"/>
            <p:cNvPicPr>
              <a:picLocks noChangeAspect="1"/>
            </p:cNvPicPr>
            <p:nvPr/>
          </p:nvPicPr>
          <p:blipFill>
            <a:blip r:embed="rId2" cstate="print"/>
            <a:srcRect t="5896" r="1515"/>
            <a:stretch>
              <a:fillRect/>
            </a:stretch>
          </p:blipFill>
          <p:spPr>
            <a:xfrm>
              <a:off x="4343400" y="1446450"/>
              <a:ext cx="4800600" cy="2357759"/>
            </a:xfrm>
            <a:prstGeom prst="rect">
              <a:avLst/>
            </a:prstGeom>
          </p:spPr>
        </p:pic>
        <p:sp>
          <p:nvSpPr>
            <p:cNvPr id="7" name="Rettangolo 25"/>
            <p:cNvSpPr/>
            <p:nvPr/>
          </p:nvSpPr>
          <p:spPr>
            <a:xfrm>
              <a:off x="6972300" y="2971800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Horizontal</a:t>
              </a:r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4343400" y="1422400"/>
            <a:ext cx="4800600" cy="2369448"/>
            <a:chOff x="4343400" y="4145652"/>
            <a:chExt cx="4800600" cy="2369448"/>
          </a:xfrm>
        </p:grpSpPr>
        <p:pic>
          <p:nvPicPr>
            <p:cNvPr id="9" name="Picture 8" descr="Emittance_BbBV.eps"/>
            <p:cNvPicPr>
              <a:picLocks noChangeAspect="1"/>
            </p:cNvPicPr>
            <p:nvPr/>
          </p:nvPicPr>
          <p:blipFill>
            <a:blip r:embed="rId3" cstate="print"/>
            <a:srcRect t="5419" r="1504"/>
            <a:stretch>
              <a:fillRect/>
            </a:stretch>
          </p:blipFill>
          <p:spPr>
            <a:xfrm>
              <a:off x="4343400" y="4145652"/>
              <a:ext cx="4800600" cy="2369448"/>
            </a:xfrm>
            <a:prstGeom prst="rect">
              <a:avLst/>
            </a:prstGeom>
          </p:spPr>
        </p:pic>
        <p:sp>
          <p:nvSpPr>
            <p:cNvPr id="10" name="Rettangolo 25"/>
            <p:cNvSpPr/>
            <p:nvPr/>
          </p:nvSpPr>
          <p:spPr>
            <a:xfrm>
              <a:off x="7086600" y="5687452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</a:t>
              </a:r>
            </a:p>
          </p:txBody>
        </p:sp>
      </p:grpSp>
      <p:grpSp>
        <p:nvGrpSpPr>
          <p:cNvPr id="11" name="Group 26"/>
          <p:cNvGrpSpPr/>
          <p:nvPr/>
        </p:nvGrpSpPr>
        <p:grpSpPr>
          <a:xfrm>
            <a:off x="-457200" y="4191000"/>
            <a:ext cx="5334000" cy="2573050"/>
            <a:chOff x="7010400" y="457200"/>
            <a:chExt cx="5334000" cy="257305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7160"/>
            <a:stretch>
              <a:fillRect/>
            </a:stretch>
          </p:blipFill>
          <p:spPr bwMode="auto">
            <a:xfrm>
              <a:off x="7010400" y="457200"/>
              <a:ext cx="5334000" cy="25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ttangolo 25"/>
            <p:cNvSpPr/>
            <p:nvPr/>
          </p:nvSpPr>
          <p:spPr>
            <a:xfrm>
              <a:off x="8191500" y="457200"/>
              <a:ext cx="21717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Horizontal emittance</a:t>
              </a:r>
            </a:p>
          </p:txBody>
        </p:sp>
      </p:grpSp>
      <p:grpSp>
        <p:nvGrpSpPr>
          <p:cNvPr id="14" name="Group 25"/>
          <p:cNvGrpSpPr/>
          <p:nvPr/>
        </p:nvGrpSpPr>
        <p:grpSpPr>
          <a:xfrm>
            <a:off x="-609600" y="1308100"/>
            <a:ext cx="5322648" cy="2743200"/>
            <a:chOff x="-533400" y="1295400"/>
            <a:chExt cx="5322648" cy="274320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041"/>
            <a:stretch>
              <a:fillRect/>
            </a:stretch>
          </p:blipFill>
          <p:spPr bwMode="auto">
            <a:xfrm>
              <a:off x="-533400" y="1295400"/>
              <a:ext cx="5322648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ttangolo 25"/>
            <p:cNvSpPr/>
            <p:nvPr/>
          </p:nvSpPr>
          <p:spPr>
            <a:xfrm>
              <a:off x="762000" y="1346200"/>
              <a:ext cx="21336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 emittance</a:t>
              </a:r>
            </a:p>
          </p:txBody>
        </p:sp>
      </p:grpSp>
      <p:sp>
        <p:nvSpPr>
          <p:cNvPr id="18" name="Rettangolo 25"/>
          <p:cNvSpPr/>
          <p:nvPr/>
        </p:nvSpPr>
        <p:spPr>
          <a:xfrm>
            <a:off x="762000" y="990600"/>
            <a:ext cx="3352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2000 (1 batch 0.8x10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ppb) </a:t>
            </a:r>
          </a:p>
        </p:txBody>
      </p:sp>
      <p:sp>
        <p:nvSpPr>
          <p:cNvPr id="19" name="Rettangolo 25"/>
          <p:cNvSpPr/>
          <p:nvPr/>
        </p:nvSpPr>
        <p:spPr>
          <a:xfrm>
            <a:off x="4800600" y="990600"/>
            <a:ext cx="3657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2012 (4 batches 1.15x10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LHC 25ns beam: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emittance (flat bottom)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" name="Group 27"/>
          <p:cNvGrpSpPr/>
          <p:nvPr/>
        </p:nvGrpSpPr>
        <p:grpSpPr>
          <a:xfrm>
            <a:off x="4343400" y="4271641"/>
            <a:ext cx="4800600" cy="2357759"/>
            <a:chOff x="4343400" y="1446450"/>
            <a:chExt cx="4800600" cy="2357759"/>
          </a:xfrm>
        </p:grpSpPr>
        <p:pic>
          <p:nvPicPr>
            <p:cNvPr id="6" name="Picture 5" descr="Emittance_BbBH.eps"/>
            <p:cNvPicPr>
              <a:picLocks noChangeAspect="1"/>
            </p:cNvPicPr>
            <p:nvPr/>
          </p:nvPicPr>
          <p:blipFill>
            <a:blip r:embed="rId2" cstate="print"/>
            <a:srcRect t="5896" r="1515"/>
            <a:stretch>
              <a:fillRect/>
            </a:stretch>
          </p:blipFill>
          <p:spPr>
            <a:xfrm>
              <a:off x="4343400" y="1446450"/>
              <a:ext cx="4800600" cy="2357759"/>
            </a:xfrm>
            <a:prstGeom prst="rect">
              <a:avLst/>
            </a:prstGeom>
          </p:spPr>
        </p:pic>
        <p:sp>
          <p:nvSpPr>
            <p:cNvPr id="7" name="Rettangolo 25"/>
            <p:cNvSpPr/>
            <p:nvPr/>
          </p:nvSpPr>
          <p:spPr>
            <a:xfrm>
              <a:off x="6972300" y="2971800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Horizontal</a:t>
              </a: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4343400" y="1422400"/>
            <a:ext cx="4800600" cy="2369448"/>
            <a:chOff x="4343400" y="4145652"/>
            <a:chExt cx="4800600" cy="2369448"/>
          </a:xfrm>
        </p:grpSpPr>
        <p:pic>
          <p:nvPicPr>
            <p:cNvPr id="9" name="Picture 8" descr="Emittance_BbBV.eps"/>
            <p:cNvPicPr>
              <a:picLocks noChangeAspect="1"/>
            </p:cNvPicPr>
            <p:nvPr/>
          </p:nvPicPr>
          <p:blipFill>
            <a:blip r:embed="rId3" cstate="print"/>
            <a:srcRect t="5419" r="1504"/>
            <a:stretch>
              <a:fillRect/>
            </a:stretch>
          </p:blipFill>
          <p:spPr>
            <a:xfrm>
              <a:off x="4343400" y="4145652"/>
              <a:ext cx="4800600" cy="2369448"/>
            </a:xfrm>
            <a:prstGeom prst="rect">
              <a:avLst/>
            </a:prstGeom>
          </p:spPr>
        </p:pic>
        <p:sp>
          <p:nvSpPr>
            <p:cNvPr id="10" name="Rettangolo 25"/>
            <p:cNvSpPr/>
            <p:nvPr/>
          </p:nvSpPr>
          <p:spPr>
            <a:xfrm>
              <a:off x="7086600" y="5687452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</a:t>
              </a:r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-457200" y="4191000"/>
            <a:ext cx="5334000" cy="2573050"/>
            <a:chOff x="7010400" y="457200"/>
            <a:chExt cx="5334000" cy="257305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7160"/>
            <a:stretch>
              <a:fillRect/>
            </a:stretch>
          </p:blipFill>
          <p:spPr bwMode="auto">
            <a:xfrm>
              <a:off x="7010400" y="457200"/>
              <a:ext cx="5334000" cy="25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ttangolo 25"/>
            <p:cNvSpPr/>
            <p:nvPr/>
          </p:nvSpPr>
          <p:spPr>
            <a:xfrm>
              <a:off x="8191500" y="457200"/>
              <a:ext cx="21717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Horizontal emittance</a:t>
              </a:r>
            </a:p>
          </p:txBody>
        </p:sp>
      </p:grpSp>
      <p:grpSp>
        <p:nvGrpSpPr>
          <p:cNvPr id="11" name="Group 25"/>
          <p:cNvGrpSpPr/>
          <p:nvPr/>
        </p:nvGrpSpPr>
        <p:grpSpPr>
          <a:xfrm>
            <a:off x="-609600" y="1308100"/>
            <a:ext cx="5322648" cy="2743200"/>
            <a:chOff x="-533400" y="1295400"/>
            <a:chExt cx="5322648" cy="274320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041"/>
            <a:stretch>
              <a:fillRect/>
            </a:stretch>
          </p:blipFill>
          <p:spPr bwMode="auto">
            <a:xfrm>
              <a:off x="-533400" y="1295400"/>
              <a:ext cx="5322648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ttangolo 25"/>
            <p:cNvSpPr/>
            <p:nvPr/>
          </p:nvSpPr>
          <p:spPr>
            <a:xfrm>
              <a:off x="762000" y="1346200"/>
              <a:ext cx="21336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 emittance</a:t>
              </a:r>
            </a:p>
          </p:txBody>
        </p:sp>
      </p:grpSp>
      <p:sp>
        <p:nvSpPr>
          <p:cNvPr id="18" name="Rettangolo 25"/>
          <p:cNvSpPr/>
          <p:nvPr/>
        </p:nvSpPr>
        <p:spPr>
          <a:xfrm>
            <a:off x="762000" y="990600"/>
            <a:ext cx="3352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2000 (1 batch 0.8x10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ppb) </a:t>
            </a:r>
          </a:p>
        </p:txBody>
      </p:sp>
      <p:sp>
        <p:nvSpPr>
          <p:cNvPr id="19" name="Rettangolo 25"/>
          <p:cNvSpPr/>
          <p:nvPr/>
        </p:nvSpPr>
        <p:spPr>
          <a:xfrm>
            <a:off x="4800600" y="990600"/>
            <a:ext cx="3657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2012 (4 batches 1.15x10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ppb) </a:t>
            </a:r>
          </a:p>
        </p:txBody>
      </p:sp>
      <p:sp>
        <p:nvSpPr>
          <p:cNvPr id="20" name="TextBox 15"/>
          <p:cNvSpPr txBox="1"/>
          <p:nvPr/>
        </p:nvSpPr>
        <p:spPr>
          <a:xfrm>
            <a:off x="2209800" y="3018472"/>
            <a:ext cx="441960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4488" indent="-344488"/>
            <a:r>
              <a:rPr lang="en-US" b="1" dirty="0" smtClean="0">
                <a:solidFill>
                  <a:srgbClr val="FF0000"/>
                </a:solidFill>
              </a:rPr>
              <a:t>No emittance growth in 2012 with 4 batches</a:t>
            </a:r>
            <a:endParaRPr lang="en-US" dirty="0" smtClean="0">
              <a:solidFill>
                <a:srgbClr val="FF0000"/>
              </a:solidFill>
            </a:endParaRPr>
          </a:p>
          <a:p>
            <a:pPr marL="344488" indent="-34448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With low chromaticity in both planes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Identical behavior of all 4 batches 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 blow-up along bunch train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LHC 25ns beam: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emittances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19"/>
          <p:cNvGrpSpPr/>
          <p:nvPr/>
        </p:nvGrpSpPr>
        <p:grpSpPr>
          <a:xfrm>
            <a:off x="0" y="1143000"/>
            <a:ext cx="4572000" cy="3519746"/>
            <a:chOff x="0" y="1524000"/>
            <a:chExt cx="4572000" cy="3519746"/>
          </a:xfrm>
        </p:grpSpPr>
        <p:pic>
          <p:nvPicPr>
            <p:cNvPr id="6" name="Picture 5" descr="EmittanceAlongCycleH.eps"/>
            <p:cNvPicPr>
              <a:picLocks noChangeAspect="1"/>
            </p:cNvPicPr>
            <p:nvPr/>
          </p:nvPicPr>
          <p:blipFill>
            <a:blip r:embed="rId2" cstate="print"/>
            <a:srcRect r="4762"/>
            <a:stretch>
              <a:fillRect/>
            </a:stretch>
          </p:blipFill>
          <p:spPr>
            <a:xfrm>
              <a:off x="0" y="1524000"/>
              <a:ext cx="4572000" cy="3519746"/>
            </a:xfrm>
            <a:prstGeom prst="rect">
              <a:avLst/>
            </a:prstGeom>
          </p:spPr>
        </p:pic>
        <p:sp>
          <p:nvSpPr>
            <p:cNvPr id="7" name="Rettangolo 25"/>
            <p:cNvSpPr/>
            <p:nvPr/>
          </p:nvSpPr>
          <p:spPr>
            <a:xfrm>
              <a:off x="3048000" y="1676400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Horizontal</a:t>
              </a:r>
            </a:p>
          </p:txBody>
        </p:sp>
      </p:grpSp>
      <p:grpSp>
        <p:nvGrpSpPr>
          <p:cNvPr id="8" name="Group 20"/>
          <p:cNvGrpSpPr/>
          <p:nvPr/>
        </p:nvGrpSpPr>
        <p:grpSpPr>
          <a:xfrm>
            <a:off x="4572000" y="1143000"/>
            <a:ext cx="4572000" cy="3505200"/>
            <a:chOff x="4572000" y="1524000"/>
            <a:chExt cx="4572000" cy="3505200"/>
          </a:xfrm>
        </p:grpSpPr>
        <p:pic>
          <p:nvPicPr>
            <p:cNvPr id="9" name="Picture 8" descr="EmittanceAlongCycleV.eps"/>
            <p:cNvPicPr>
              <a:picLocks noChangeAspect="1"/>
            </p:cNvPicPr>
            <p:nvPr/>
          </p:nvPicPr>
          <p:blipFill>
            <a:blip r:embed="rId3" cstate="print"/>
            <a:srcRect r="4367"/>
            <a:stretch>
              <a:fillRect/>
            </a:stretch>
          </p:blipFill>
          <p:spPr>
            <a:xfrm>
              <a:off x="4572000" y="1524000"/>
              <a:ext cx="4572000" cy="3505200"/>
            </a:xfrm>
            <a:prstGeom prst="rect">
              <a:avLst/>
            </a:prstGeom>
          </p:spPr>
        </p:pic>
        <p:sp>
          <p:nvSpPr>
            <p:cNvPr id="10" name="Rettangolo 25"/>
            <p:cNvSpPr/>
            <p:nvPr/>
          </p:nvSpPr>
          <p:spPr>
            <a:xfrm>
              <a:off x="7772400" y="1676400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</a:t>
              </a:r>
            </a:p>
          </p:txBody>
        </p:sp>
      </p:grpSp>
      <p:sp>
        <p:nvSpPr>
          <p:cNvPr id="11" name="Rettangolo 38"/>
          <p:cNvSpPr/>
          <p:nvPr/>
        </p:nvSpPr>
        <p:spPr>
          <a:xfrm>
            <a:off x="457200" y="4953000"/>
            <a:ext cx="830579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Average emittance per with 4 batches of 1.15x10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</a:rPr>
              <a:t>11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p/b in 2012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 measurable emittance growth </a:t>
            </a:r>
            <a:r>
              <a:rPr lang="en-US" dirty="0" smtClean="0">
                <a:solidFill>
                  <a:schemeClr val="tx2"/>
                </a:solidFill>
              </a:rPr>
              <a:t>within 20s flat bottom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Emittances</a:t>
            </a:r>
            <a:r>
              <a:rPr lang="en-US" dirty="0" smtClean="0">
                <a:solidFill>
                  <a:schemeClr val="tx2"/>
                </a:solidFill>
              </a:rPr>
              <a:t> within nominal LHC beam parameters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LHC 25ns beam: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chromaticity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/>
        </p:nvGraphicFramePr>
        <p:xfrm>
          <a:off x="-76200" y="1066800"/>
          <a:ext cx="5257800" cy="3497105"/>
        </p:xfrm>
        <a:graphic>
          <a:graphicData uri="http://schemas.openxmlformats.org/presentationml/2006/ole">
            <p:oleObj spid="_x0000_s40962" name="Worksheet" r:id="rId3" imgW="6972300" imgH="4635500" progId="Excel.Sheet.8">
              <p:embed/>
            </p:oleObj>
          </a:graphicData>
        </a:graphic>
      </p:graphicFrame>
      <p:pic>
        <p:nvPicPr>
          <p:cNvPr id="6" name="Picture 5" descr="BCTvsChromaV.eps"/>
          <p:cNvPicPr>
            <a:picLocks noChangeAspect="1"/>
          </p:cNvPicPr>
          <p:nvPr/>
        </p:nvPicPr>
        <p:blipFill>
          <a:blip r:embed="rId4" cstate="print"/>
          <a:srcRect r="6533"/>
          <a:stretch>
            <a:fillRect/>
          </a:stretch>
        </p:blipFill>
        <p:spPr>
          <a:xfrm>
            <a:off x="4800600" y="1143000"/>
            <a:ext cx="4343400" cy="3111825"/>
          </a:xfrm>
          <a:prstGeom prst="rect">
            <a:avLst/>
          </a:prstGeom>
        </p:spPr>
      </p:pic>
      <p:sp>
        <p:nvSpPr>
          <p:cNvPr id="7" name="Rettangolo 25"/>
          <p:cNvSpPr/>
          <p:nvPr/>
        </p:nvSpPr>
        <p:spPr>
          <a:xfrm>
            <a:off x="5334000" y="838200"/>
            <a:ext cx="36503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2012</a:t>
            </a:r>
          </a:p>
        </p:txBody>
      </p:sp>
      <p:sp>
        <p:nvSpPr>
          <p:cNvPr id="8" name="Rettangolo 38"/>
          <p:cNvSpPr/>
          <p:nvPr/>
        </p:nvSpPr>
        <p:spPr>
          <a:xfrm>
            <a:off x="457200" y="4724400"/>
            <a:ext cx="830579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No need for large chromaticity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2012 with 4 batches of 1.15x10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</a:rPr>
              <a:t>11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p/b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Best life-time with smallest chromaticity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instability or beam degradation with chromaticity around 0.1</a:t>
            </a:r>
          </a:p>
        </p:txBody>
      </p:sp>
      <p:sp>
        <p:nvSpPr>
          <p:cNvPr id="9" name="Rettangolo 21"/>
          <p:cNvSpPr/>
          <p:nvPr/>
        </p:nvSpPr>
        <p:spPr>
          <a:xfrm>
            <a:off x="685800" y="1033046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2002</a:t>
            </a:r>
            <a:r>
              <a:rPr lang="en-US" sz="1600" dirty="0" smtClean="0">
                <a:solidFill>
                  <a:schemeClr val="tx2"/>
                </a:solidFill>
              </a:rPr>
              <a:t> - G. </a:t>
            </a:r>
            <a:r>
              <a:rPr lang="en-US" sz="1600" dirty="0" err="1" smtClean="0">
                <a:solidFill>
                  <a:schemeClr val="tx2"/>
                </a:solidFill>
              </a:rPr>
              <a:t>Arduini</a:t>
            </a:r>
            <a:r>
              <a:rPr lang="en-US" sz="1600" dirty="0" smtClean="0">
                <a:solidFill>
                  <a:schemeClr val="tx2"/>
                </a:solidFill>
              </a:rPr>
              <a:t>, K. </a:t>
            </a:r>
            <a:r>
              <a:rPr lang="en-US" sz="1600" dirty="0" err="1" smtClean="0">
                <a:solidFill>
                  <a:schemeClr val="tx2"/>
                </a:solidFill>
              </a:rPr>
              <a:t>Cornelis</a:t>
            </a:r>
            <a:r>
              <a:rPr lang="en-US" sz="1600" dirty="0" smtClean="0">
                <a:solidFill>
                  <a:schemeClr val="tx2"/>
                </a:solidFill>
              </a:rPr>
              <a:t> et al. 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LHC 25ns beam: bunch by bunch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86378" y="1143000"/>
            <a:ext cx="4557622" cy="3276600"/>
            <a:chOff x="4586378" y="1143000"/>
            <a:chExt cx="4557622" cy="3276600"/>
          </a:xfrm>
        </p:grpSpPr>
        <p:pic>
          <p:nvPicPr>
            <p:cNvPr id="6" name="Picture 5" descr="VTuneAlongBunchTrain.eps"/>
            <p:cNvPicPr>
              <a:picLocks noChangeAspect="1"/>
            </p:cNvPicPr>
            <p:nvPr/>
          </p:nvPicPr>
          <p:blipFill>
            <a:blip r:embed="rId2" cstate="print"/>
            <a:srcRect r="3236"/>
            <a:stretch>
              <a:fillRect/>
            </a:stretch>
          </p:blipFill>
          <p:spPr>
            <a:xfrm>
              <a:off x="4586378" y="1447800"/>
              <a:ext cx="4557622" cy="2971800"/>
            </a:xfrm>
            <a:prstGeom prst="rect">
              <a:avLst/>
            </a:prstGeom>
          </p:spPr>
        </p:pic>
        <p:sp>
          <p:nvSpPr>
            <p:cNvPr id="7" name="Rettangolo 25"/>
            <p:cNvSpPr/>
            <p:nvPr/>
          </p:nvSpPr>
          <p:spPr>
            <a:xfrm>
              <a:off x="5334000" y="1143000"/>
              <a:ext cx="38100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2012 (four batches)</a:t>
              </a:r>
            </a:p>
          </p:txBody>
        </p:sp>
        <p:cxnSp>
          <p:nvCxnSpPr>
            <p:cNvPr id="8" name="Straight Arrow Connector 19"/>
            <p:cNvCxnSpPr/>
            <p:nvPr/>
          </p:nvCxnSpPr>
          <p:spPr>
            <a:xfrm flipV="1">
              <a:off x="8610600" y="2362200"/>
              <a:ext cx="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Rettangolo 23"/>
            <p:cNvSpPr/>
            <p:nvPr/>
          </p:nvSpPr>
          <p:spPr>
            <a:xfrm>
              <a:off x="7391400" y="2133600"/>
              <a:ext cx="1120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Δ</a:t>
              </a:r>
              <a:r>
                <a:rPr lang="en-US" b="1" dirty="0" smtClean="0">
                  <a:solidFill>
                    <a:srgbClr val="FF0000"/>
                  </a:solidFill>
                </a:rPr>
                <a:t>Q&lt;0.005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143000"/>
            <a:ext cx="4592435" cy="3276600"/>
            <a:chOff x="76200" y="1143000"/>
            <a:chExt cx="4592435" cy="3276600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5797" b="12709"/>
            <a:stretch>
              <a:fillRect/>
            </a:stretch>
          </p:blipFill>
          <p:spPr bwMode="auto">
            <a:xfrm>
              <a:off x="76200" y="1507959"/>
              <a:ext cx="4592435" cy="291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ttangolo 25"/>
            <p:cNvSpPr/>
            <p:nvPr/>
          </p:nvSpPr>
          <p:spPr>
            <a:xfrm>
              <a:off x="457200" y="1572652"/>
              <a:ext cx="1371600" cy="48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Vertical</a:t>
              </a:r>
            </a:p>
          </p:txBody>
        </p:sp>
        <p:sp>
          <p:nvSpPr>
            <p:cNvPr id="13" name="Rettangolo 25"/>
            <p:cNvSpPr/>
            <p:nvPr/>
          </p:nvSpPr>
          <p:spPr>
            <a:xfrm>
              <a:off x="609600" y="1143000"/>
              <a:ext cx="3810000" cy="464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algn="ctr">
                <a:lnSpc>
                  <a:spcPct val="150000"/>
                </a:lnSpc>
                <a:spcAft>
                  <a:spcPts val="1200"/>
                </a:spcAft>
              </a:pPr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2000 (one batch)</a:t>
              </a:r>
            </a:p>
          </p:txBody>
        </p:sp>
        <p:cxnSp>
          <p:nvCxnSpPr>
            <p:cNvPr id="14" name="Straight Arrow Connector 19"/>
            <p:cNvCxnSpPr/>
            <p:nvPr/>
          </p:nvCxnSpPr>
          <p:spPr>
            <a:xfrm flipV="1">
              <a:off x="838200" y="2667000"/>
              <a:ext cx="0" cy="9144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ttangolo 21"/>
            <p:cNvSpPr/>
            <p:nvPr/>
          </p:nvSpPr>
          <p:spPr>
            <a:xfrm>
              <a:off x="914400" y="2362200"/>
              <a:ext cx="10038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Δ</a:t>
              </a:r>
              <a:r>
                <a:rPr lang="en-US" b="1" dirty="0" smtClean="0">
                  <a:solidFill>
                    <a:srgbClr val="FF0000"/>
                  </a:solidFill>
                </a:rPr>
                <a:t>Q&gt;0.02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Rettangolo 25"/>
            <p:cNvSpPr/>
            <p:nvPr/>
          </p:nvSpPr>
          <p:spPr>
            <a:xfrm>
              <a:off x="1828800" y="3547646"/>
              <a:ext cx="24970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G. </a:t>
              </a:r>
              <a:r>
                <a:rPr lang="en-US" sz="1600" dirty="0" err="1" smtClean="0">
                  <a:solidFill>
                    <a:schemeClr val="tx2"/>
                  </a:solidFill>
                </a:rPr>
                <a:t>Arduini</a:t>
              </a:r>
              <a:r>
                <a:rPr lang="en-US" sz="1600" dirty="0" smtClean="0">
                  <a:solidFill>
                    <a:schemeClr val="tx2"/>
                  </a:solidFill>
                </a:rPr>
                <a:t>, K. </a:t>
              </a:r>
              <a:r>
                <a:rPr lang="en-US" sz="1600" dirty="0" err="1" smtClean="0">
                  <a:solidFill>
                    <a:schemeClr val="tx2"/>
                  </a:solidFill>
                </a:rPr>
                <a:t>Cornelis</a:t>
              </a:r>
              <a:r>
                <a:rPr lang="en-US" sz="1600" dirty="0" smtClean="0">
                  <a:solidFill>
                    <a:schemeClr val="tx2"/>
                  </a:solidFill>
                </a:rPr>
                <a:t> et al. 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17" name="Rettangolo 26"/>
          <p:cNvSpPr/>
          <p:nvPr/>
        </p:nvSpPr>
        <p:spPr>
          <a:xfrm>
            <a:off x="609600" y="4419600"/>
            <a:ext cx="2345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Positive tune shift!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(dominated by </a:t>
            </a:r>
            <a:r>
              <a:rPr lang="en-US" b="1" dirty="0" err="1" smtClean="0">
                <a:solidFill>
                  <a:srgbClr val="FF0000"/>
                </a:solidFill>
              </a:rPr>
              <a:t>ecloud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ttangolo 27"/>
          <p:cNvSpPr/>
          <p:nvPr/>
        </p:nvSpPr>
        <p:spPr>
          <a:xfrm>
            <a:off x="4983759" y="4495800"/>
            <a:ext cx="4160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Negative tune shift!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(dominated by resistive wall impedance?)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 signature of electron cloud on beam observables with 25ns beam of </a:t>
            </a:r>
            <a:r>
              <a:rPr lang="en-US" dirty="0" smtClean="0">
                <a:solidFill>
                  <a:srgbClr val="FF0000"/>
                </a:solidFill>
              </a:rPr>
              <a:t>nominal intensity</a:t>
            </a:r>
            <a:r>
              <a:rPr lang="en-US" dirty="0" smtClean="0">
                <a:solidFill>
                  <a:schemeClr val="tx2"/>
                </a:solidFill>
              </a:rPr>
              <a:t> in 2012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All four batches show same emittance at the end of long flat bottom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 measurable emittance growth along long flat bottom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Best life-time obtained with smallest chromaticity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Negative vertical tune-shift along bunch train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Next steps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Coast to study</a:t>
            </a:r>
            <a:r>
              <a:rPr lang="en-US" dirty="0" smtClean="0">
                <a:solidFill>
                  <a:schemeClr val="tx2"/>
                </a:solidFill>
              </a:rPr>
              <a:t> long term behavior (emittance growth, losses), also at different energies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 electron cloud effects can be </a:t>
            </a:r>
            <a:r>
              <a:rPr lang="en-US" i="1" dirty="0" smtClean="0">
                <a:solidFill>
                  <a:schemeClr val="tx2"/>
                </a:solidFill>
                <a:sym typeface="Wingdings"/>
              </a:rPr>
              <a:t>revealed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Study the 25ns beam with ultimate intensity </a:t>
            </a:r>
            <a:r>
              <a:rPr lang="en-US" dirty="0" smtClean="0">
                <a:solidFill>
                  <a:schemeClr val="tx2"/>
                </a:solidFill>
              </a:rPr>
              <a:t>(1.8e11 </a:t>
            </a:r>
            <a:r>
              <a:rPr lang="en-US" dirty="0" err="1" smtClean="0">
                <a:solidFill>
                  <a:schemeClr val="tx2"/>
                </a:solidFill>
              </a:rPr>
              <a:t>p/b</a:t>
            </a:r>
            <a:r>
              <a:rPr lang="en-US" dirty="0" smtClean="0">
                <a:solidFill>
                  <a:schemeClr val="tx2"/>
                </a:solidFill>
              </a:rPr>
              <a:t>) and intermediate intensities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electron cloud may be </a:t>
            </a:r>
            <a:r>
              <a:rPr lang="en-US" i="1" dirty="0" smtClean="0">
                <a:solidFill>
                  <a:schemeClr val="tx2"/>
                </a:solidFill>
              </a:rPr>
              <a:t>revived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Large radial steering on flat bottom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 put the beam on </a:t>
            </a:r>
            <a:r>
              <a:rPr lang="en-US" dirty="0" err="1" smtClean="0">
                <a:solidFill>
                  <a:schemeClr val="tx2"/>
                </a:solidFill>
                <a:sym typeface="Wingdings"/>
              </a:rPr>
              <a:t>unscrubbed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 regions of the vacuum chamber in the arcs …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CECD66-7484-F64A-9FF0-02A8AB1518F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58170</TotalTime>
  <Words>597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Excel 97 - 2004 Worksheet</vt:lpstr>
      <vt:lpstr>Observations with 25ns beam in the SPS</vt:lpstr>
      <vt:lpstr>Introduction</vt:lpstr>
      <vt:lpstr>2012 SPS Scrubbing Run – measured beam parameters </vt:lpstr>
      <vt:lpstr>LHC 25ns beam: emittance (flat bottom)</vt:lpstr>
      <vt:lpstr>LHC 25ns beam: emittance (flat bottom)</vt:lpstr>
      <vt:lpstr>LHC 25ns beam: emittances</vt:lpstr>
      <vt:lpstr>LHC 25ns beam: chromaticity</vt:lpstr>
      <vt:lpstr>LHC 25ns beam: bunch by bunch tune</vt:lpstr>
      <vt:lpstr>Summary and outlook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Necessary steps for making the SPS Q20 optics operational</dc:title>
  <dc:subject/>
  <dc:creator>Hannes Bartosik</dc:creator>
  <cp:keywords/>
  <dc:description/>
  <cp:lastModifiedBy>Hannes Bartosik</cp:lastModifiedBy>
  <cp:revision>1167</cp:revision>
  <cp:lastPrinted>2012-05-18T13:42:33Z</cp:lastPrinted>
  <dcterms:created xsi:type="dcterms:W3CDTF">2012-08-02T10:45:03Z</dcterms:created>
  <dcterms:modified xsi:type="dcterms:W3CDTF">2012-08-02T12:59:56Z</dcterms:modified>
  <cp:category/>
</cp:coreProperties>
</file>