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3" r:id="rId3"/>
    <p:sldId id="266" r:id="rId4"/>
    <p:sldId id="267" r:id="rId5"/>
    <p:sldId id="271" r:id="rId6"/>
    <p:sldId id="269" r:id="rId7"/>
    <p:sldId id="272" r:id="rId8"/>
    <p:sldId id="270" r:id="rId9"/>
    <p:sldId id="274" r:id="rId10"/>
    <p:sldId id="275" r:id="rId11"/>
    <p:sldId id="273" r:id="rId12"/>
    <p:sldId id="277" r:id="rId13"/>
    <p:sldId id="280" r:id="rId14"/>
    <p:sldId id="278" r:id="rId15"/>
    <p:sldId id="276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006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84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BAFE8-2883-E14E-89B8-2C985116EA40}" type="datetimeFigureOut">
              <a:rPr lang="en-US" smtClean="0"/>
              <a:pPr/>
              <a:t>11/22/11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C7BC5-9308-A14F-BEF1-5CE2C0D99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C29DF-01FA-C14F-BB02-A77B11AF7702}" type="datetimeFigureOut">
              <a:rPr lang="en-US" smtClean="0"/>
              <a:pPr/>
              <a:t>11/22/11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B52C2-BA19-6B44-A89B-4ABC4D1F9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683900"/>
          </a:xfrm>
          <a:prstGeom prst="rect">
            <a:avLst/>
          </a:prstGeom>
          <a:gradFill>
            <a:gsLst>
              <a:gs pos="100000">
                <a:schemeClr val="tx2"/>
              </a:gs>
              <a:gs pos="0">
                <a:schemeClr val="accent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350" y="0"/>
            <a:ext cx="8216188" cy="68390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45" y="683901"/>
            <a:ext cx="8738294" cy="5885174"/>
          </a:xfrm>
        </p:spPr>
        <p:txBody>
          <a:bodyPr/>
          <a:lstStyle>
            <a:lvl1pPr marL="252000" indent="-270000">
              <a:buSzPct val="110000"/>
              <a:buFont typeface="Arial"/>
              <a:buChar char="•"/>
              <a:defRPr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585383" y="5334000"/>
            <a:ext cx="357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6ABB1-2DDD-A64C-A3C4-D6696A2CC59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83901"/>
            <a:ext cx="206245" cy="617409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3134" y="6543675"/>
            <a:ext cx="397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11CECD66-7484-F64A-9FF0-02A8AB1518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 rot="16200000">
            <a:off x="-2852132" y="3472600"/>
            <a:ext cx="5885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SPS MD summary: 25ns and 50ns in Q20 and Q26 optics (week</a:t>
            </a:r>
            <a:r>
              <a:rPr lang="en-US" sz="1400" baseline="0" dirty="0" smtClean="0">
                <a:solidFill>
                  <a:schemeClr val="bg1"/>
                </a:solidFill>
              </a:rPr>
              <a:t> 45)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0" y="50801"/>
            <a:ext cx="595000" cy="595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6245" y="0"/>
            <a:ext cx="8738294" cy="683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245" y="683901"/>
            <a:ext cx="8738294" cy="567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83901"/>
            <a:ext cx="206245" cy="617409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bg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400"/>
        </a:spcAft>
        <a:buFont typeface="Arial"/>
        <a:buChar char="•"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561600" indent="-284400" algn="l" defTabSz="457200" rtl="0" eaLnBrk="1" latinLnBrk="0" hangingPunct="1">
        <a:spcBef>
          <a:spcPts val="0"/>
        </a:spcBef>
        <a:spcAft>
          <a:spcPts val="400"/>
        </a:spcAft>
        <a:buFont typeface="Arial"/>
        <a:buChar char="–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84800" indent="-228600" algn="l" defTabSz="457200" rtl="0" eaLnBrk="1" latinLnBrk="0" hangingPunct="1">
        <a:spcBef>
          <a:spcPts val="0"/>
        </a:spcBef>
        <a:spcAft>
          <a:spcPts val="20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df"/><Relationship Id="rId4" Type="http://schemas.openxmlformats.org/officeDocument/2006/relationships/image" Target="../media/image21.pdf"/><Relationship Id="rId5" Type="http://schemas.openxmlformats.org/officeDocument/2006/relationships/image" Target="../media/image22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Relationship Id="rId9" Type="http://schemas.openxmlformats.org/officeDocument/2006/relationships/image" Target="../media/image26.png"/><Relationship Id="rId3" Type="http://schemas.openxmlformats.org/officeDocument/2006/relationships/image" Target="../media/image20.png"/><Relationship Id="rId6" Type="http://schemas.openxmlformats.org/officeDocument/2006/relationships/image" Target="../media/image23.pd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df"/><Relationship Id="rId3" Type="http://schemas.openxmlformats.org/officeDocument/2006/relationships/image" Target="../media/image28.png"/><Relationship Id="rId5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5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SPS MD summary (Nov. 7</a:t>
            </a:r>
            <a:r>
              <a:rPr lang="en-US" baseline="30000" dirty="0" smtClean="0"/>
              <a:t>th</a:t>
            </a:r>
            <a:r>
              <a:rPr lang="en-US" dirty="0" smtClean="0"/>
              <a:t> and 9</a:t>
            </a:r>
            <a:r>
              <a:rPr lang="en-US" baseline="30000" dirty="0" smtClean="0"/>
              <a:t>th</a:t>
            </a:r>
            <a:r>
              <a:rPr lang="en-US" dirty="0" smtClean="0"/>
              <a:t> 2011): </a:t>
            </a:r>
            <a:br>
              <a:rPr lang="en-US" dirty="0" smtClean="0"/>
            </a:br>
            <a:r>
              <a:rPr lang="en-US" dirty="0" smtClean="0"/>
              <a:t>25ns and 50ns in Q20 and Q26 optics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67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SPSU meeting November 24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</a:p>
          <a:p>
            <a:r>
              <a:rPr lang="en-US" dirty="0" smtClean="0"/>
              <a:t>H. </a:t>
            </a:r>
            <a:r>
              <a:rPr lang="en-US" dirty="0" smtClean="0"/>
              <a:t>Bartosik on behalf of T</a:t>
            </a:r>
            <a:r>
              <a:rPr lang="en-US" dirty="0" smtClean="0"/>
              <a:t>. </a:t>
            </a:r>
            <a:r>
              <a:rPr lang="en-US" dirty="0" err="1" smtClean="0"/>
              <a:t>Argyropoulos</a:t>
            </a:r>
            <a:r>
              <a:rPr lang="en-US" dirty="0" smtClean="0"/>
              <a:t>, </a:t>
            </a:r>
            <a:r>
              <a:rPr lang="en-US" dirty="0" smtClean="0"/>
              <a:t>T. </a:t>
            </a:r>
            <a:r>
              <a:rPr lang="en-US" dirty="0" err="1" smtClean="0"/>
              <a:t>Bohl</a:t>
            </a:r>
            <a:r>
              <a:rPr lang="en-US" dirty="0" smtClean="0"/>
              <a:t>, H. </a:t>
            </a:r>
            <a:r>
              <a:rPr lang="en-US" dirty="0" err="1" smtClean="0"/>
              <a:t>Damerau</a:t>
            </a:r>
            <a:r>
              <a:rPr lang="en-US" dirty="0" smtClean="0"/>
              <a:t>,   A</a:t>
            </a:r>
            <a:r>
              <a:rPr lang="en-US" dirty="0" smtClean="0"/>
              <a:t>. Guerrero,</a:t>
            </a:r>
            <a:r>
              <a:rPr lang="en-US" dirty="0" smtClean="0"/>
              <a:t>    J</a:t>
            </a:r>
            <a:r>
              <a:rPr lang="en-US" dirty="0" smtClean="0"/>
              <a:t>. </a:t>
            </a:r>
            <a:r>
              <a:rPr lang="en-US" dirty="0" smtClean="0"/>
              <a:t>Esteban </a:t>
            </a:r>
            <a:r>
              <a:rPr lang="en-US" dirty="0" smtClean="0"/>
              <a:t>Muller, </a:t>
            </a:r>
            <a:r>
              <a:rPr lang="en-US" dirty="0" smtClean="0"/>
              <a:t>Y. </a:t>
            </a:r>
            <a:r>
              <a:rPr lang="en-US" dirty="0" err="1" smtClean="0"/>
              <a:t>Papahilippou</a:t>
            </a:r>
            <a:r>
              <a:rPr lang="en-US" dirty="0" smtClean="0"/>
              <a:t>, </a:t>
            </a:r>
            <a:r>
              <a:rPr lang="en-US" dirty="0" smtClean="0"/>
              <a:t>G. </a:t>
            </a:r>
            <a:r>
              <a:rPr lang="en-US" dirty="0" err="1" smtClean="0"/>
              <a:t>Rumolo</a:t>
            </a:r>
            <a:r>
              <a:rPr lang="en-US" dirty="0" smtClean="0"/>
              <a:t>,</a:t>
            </a:r>
            <a:r>
              <a:rPr lang="en-US" dirty="0" smtClean="0"/>
              <a:t>     E. </a:t>
            </a:r>
            <a:r>
              <a:rPr lang="en-US" dirty="0" err="1" smtClean="0"/>
              <a:t>Shaposhnikova</a:t>
            </a:r>
            <a:r>
              <a:rPr lang="en-US" dirty="0" smtClean="0"/>
              <a:t>, B</a:t>
            </a:r>
            <a:r>
              <a:rPr lang="en-US" dirty="0" smtClean="0"/>
              <a:t>. </a:t>
            </a:r>
            <a:r>
              <a:rPr lang="en-US" dirty="0" err="1" smtClean="0"/>
              <a:t>Salvant</a:t>
            </a:r>
            <a:r>
              <a:rPr lang="en-US" dirty="0" smtClean="0"/>
              <a:t>, </a:t>
            </a:r>
            <a:r>
              <a:rPr lang="en-US" dirty="0" smtClean="0"/>
              <a:t>W. </a:t>
            </a:r>
            <a:r>
              <a:rPr lang="en-US" dirty="0" err="1" smtClean="0"/>
              <a:t>H</a:t>
            </a:r>
            <a:r>
              <a:rPr lang="en-US" dirty="0" err="1" smtClean="0"/>
              <a:t>ö</a:t>
            </a:r>
            <a:r>
              <a:rPr lang="en-US" dirty="0" err="1" smtClean="0"/>
              <a:t>fle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45" y="5551311"/>
            <a:ext cx="8738294" cy="12121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</a:t>
            </a:r>
            <a:r>
              <a:rPr lang="en-US" dirty="0" smtClean="0">
                <a:sym typeface="Wingdings"/>
              </a:rPr>
              <a:t>hromaticity settings not optimal in Q26?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better </a:t>
            </a:r>
            <a:r>
              <a:rPr lang="en-US" dirty="0" smtClean="0"/>
              <a:t>injection efficiency in </a:t>
            </a:r>
            <a:r>
              <a:rPr lang="en-US" dirty="0" smtClean="0"/>
              <a:t>Q20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Injection efficiency worse for later batches in both optics  </a:t>
            </a:r>
          </a:p>
          <a:p>
            <a:r>
              <a:rPr lang="en-US" dirty="0" smtClean="0">
                <a:sym typeface="Wingdings"/>
              </a:rPr>
              <a:t>Transmission from SPS-BCT overestimated (losses within first 10ms not seen)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untitle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9420" y="762000"/>
            <a:ext cx="4251959" cy="2362200"/>
          </a:xfrm>
          <a:prstGeom prst="rect">
            <a:avLst/>
          </a:prstGeom>
        </p:spPr>
      </p:pic>
      <p:pic>
        <p:nvPicPr>
          <p:cNvPr id="7" name="Picture 6" descr="untitle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815585" y="762000"/>
            <a:ext cx="4269751" cy="2362200"/>
          </a:xfrm>
          <a:prstGeom prst="rect">
            <a:avLst/>
          </a:prstGeom>
        </p:spPr>
      </p:pic>
      <p:pic>
        <p:nvPicPr>
          <p:cNvPr id="8" name="Picture 7" descr="untitle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39420" y="3146072"/>
            <a:ext cx="4251960" cy="2362200"/>
          </a:xfrm>
          <a:prstGeom prst="rect">
            <a:avLst/>
          </a:prstGeom>
        </p:spPr>
      </p:pic>
      <p:pic>
        <p:nvPicPr>
          <p:cNvPr id="9" name="Picture 8" descr="untitle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833623" y="3146072"/>
            <a:ext cx="4260850" cy="2367139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230290" y="1318402"/>
            <a:ext cx="3136562" cy="1011945"/>
            <a:chOff x="1231900" y="1452222"/>
            <a:chExt cx="3136562" cy="1011945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1231900" y="1477412"/>
              <a:ext cx="17526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959099" y="1843081"/>
              <a:ext cx="359834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623735" y="2179379"/>
              <a:ext cx="2540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320239" y="1452222"/>
              <a:ext cx="15399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 batch, 1.55x10</a:t>
              </a:r>
              <a:r>
                <a:rPr lang="en-US" sz="1200" baseline="30000" dirty="0" smtClean="0"/>
                <a:t>11</a:t>
              </a:r>
              <a:r>
                <a:rPr lang="en-US" sz="1200" dirty="0" smtClean="0"/>
                <a:t>p/b </a:t>
              </a:r>
              <a:endParaRPr 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24000" y="1833174"/>
              <a:ext cx="18473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1 batch, 1.95x10</a:t>
              </a:r>
              <a:r>
                <a:rPr lang="en-US" sz="1200" baseline="30000" dirty="0" smtClean="0"/>
                <a:t>11</a:t>
              </a:r>
              <a:r>
                <a:rPr lang="en-US" sz="1200" dirty="0" smtClean="0"/>
                <a:t>p/b </a:t>
              </a:r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73867" y="2187168"/>
              <a:ext cx="17945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4 batches, 1.95x10</a:t>
              </a:r>
              <a:r>
                <a:rPr lang="en-US" sz="1200" baseline="30000" dirty="0" smtClean="0"/>
                <a:t>11</a:t>
              </a:r>
              <a:r>
                <a:rPr lang="en-US" sz="1200" dirty="0" smtClean="0"/>
                <a:t>p/b </a:t>
              </a:r>
              <a:endParaRPr lang="en-US" sz="1200" dirty="0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5617633" y="1210526"/>
            <a:ext cx="1628319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14439" y="1193803"/>
            <a:ext cx="1539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 batch, 1.55x10</a:t>
            </a:r>
            <a:r>
              <a:rPr lang="en-US" sz="1200" baseline="30000" dirty="0" smtClean="0"/>
              <a:t>11</a:t>
            </a:r>
            <a:r>
              <a:rPr lang="en-US" sz="1200" dirty="0" smtClean="0"/>
              <a:t>p/b </a:t>
            </a:r>
            <a:endParaRPr lang="en-US" sz="12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254419" y="1550988"/>
            <a:ext cx="21262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58614" y="1558429"/>
            <a:ext cx="1899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 batches, 1.55x10</a:t>
            </a:r>
            <a:r>
              <a:rPr lang="en-US" sz="1200" baseline="30000" dirty="0" smtClean="0"/>
              <a:t>11</a:t>
            </a:r>
            <a:r>
              <a:rPr lang="en-US" sz="1200" dirty="0" smtClean="0"/>
              <a:t>p/b 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417733" y="1901702"/>
            <a:ext cx="1552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1 batch, 1.95x10</a:t>
            </a:r>
            <a:r>
              <a:rPr lang="en-US" sz="1200" baseline="30000" dirty="0" smtClean="0"/>
              <a:t>11</a:t>
            </a:r>
            <a:r>
              <a:rPr lang="en-US" sz="1200" dirty="0" smtClean="0"/>
              <a:t>p/b </a:t>
            </a:r>
            <a:endParaRPr lang="en-US" sz="12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467039" y="1890701"/>
            <a:ext cx="370375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17734" y="2249477"/>
            <a:ext cx="1926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4 </a:t>
            </a:r>
            <a:r>
              <a:rPr lang="en-US" sz="1200" dirty="0" err="1" smtClean="0"/>
              <a:t>batchES</a:t>
            </a:r>
            <a:r>
              <a:rPr lang="en-US" sz="1200" dirty="0" smtClean="0"/>
              <a:t>, 1.95x10</a:t>
            </a:r>
            <a:r>
              <a:rPr lang="en-US" sz="1200" baseline="30000" dirty="0" smtClean="0"/>
              <a:t>11</a:t>
            </a:r>
            <a:r>
              <a:rPr lang="en-US" sz="1200" dirty="0" smtClean="0"/>
              <a:t>p/b </a:t>
            </a:r>
            <a:endParaRPr lang="en-US" sz="12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795079" y="2238476"/>
            <a:ext cx="36678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31644" y="1709261"/>
            <a:ext cx="57397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Q26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31644" y="4364304"/>
            <a:ext cx="57397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Q26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7454" y="1699354"/>
            <a:ext cx="57397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Q20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27454" y="4364304"/>
            <a:ext cx="57397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Q20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 in 50ns 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45" y="683901"/>
            <a:ext cx="8738294" cy="2656199"/>
          </a:xfrm>
        </p:spPr>
        <p:txBody>
          <a:bodyPr/>
          <a:lstStyle/>
          <a:p>
            <a:r>
              <a:rPr lang="en-US" dirty="0" smtClean="0"/>
              <a:t>Transmission on the SPS-BCT comparable in both optics</a:t>
            </a:r>
          </a:p>
          <a:p>
            <a:pPr lvl="1"/>
            <a:r>
              <a:rPr lang="en-US" dirty="0" smtClean="0"/>
              <a:t>Extracted intensity systematically higher in Q20 due to better injection efficiency with the settings during the MD</a:t>
            </a:r>
          </a:p>
          <a:p>
            <a:pPr lvl="1"/>
            <a:r>
              <a:rPr lang="en-US" dirty="0" smtClean="0"/>
              <a:t>Need to optimize chromaticity settings in Q26 MD cycle (zero chromaticity value probably different than usual due to preceding MD1 cycle)</a:t>
            </a:r>
          </a:p>
          <a:p>
            <a:pPr lvl="1"/>
            <a:r>
              <a:rPr lang="en-US" dirty="0" smtClean="0"/>
              <a:t>Maximum intensity at flat top in Q20 optics around 1.7x10</a:t>
            </a:r>
            <a:r>
              <a:rPr lang="en-US" baseline="30000" dirty="0" smtClean="0"/>
              <a:t>11</a:t>
            </a:r>
            <a:r>
              <a:rPr lang="en-US" dirty="0" smtClean="0"/>
              <a:t>p/b (however longitudinally unstable, see talk of T. </a:t>
            </a:r>
            <a:r>
              <a:rPr lang="en-US" dirty="0" err="1" smtClean="0"/>
              <a:t>Argyropoulos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untitle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52014" y="3340100"/>
            <a:ext cx="4292523" cy="3228974"/>
          </a:xfrm>
          <a:prstGeom prst="rect">
            <a:avLst/>
          </a:prstGeom>
        </p:spPr>
      </p:pic>
      <p:pic>
        <p:nvPicPr>
          <p:cNvPr id="7" name="Picture 6" descr="untitle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69488" y="3340100"/>
            <a:ext cx="4292523" cy="3228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dampers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issues with damper V2</a:t>
            </a:r>
          </a:p>
          <a:p>
            <a:pPr lvl="1"/>
            <a:r>
              <a:rPr lang="en-US" dirty="0" smtClean="0"/>
              <a:t>Amplifier was exchanged during technical stop just before the MD session</a:t>
            </a:r>
          </a:p>
          <a:p>
            <a:pPr lvl="1"/>
            <a:r>
              <a:rPr lang="en-US" dirty="0" smtClean="0"/>
              <a:t>Still response for high frequencies not as expected</a:t>
            </a:r>
          </a:p>
          <a:p>
            <a:pPr lvl="1"/>
            <a:r>
              <a:rPr lang="en-US" dirty="0" smtClean="0"/>
              <a:t>Reason for this</a:t>
            </a:r>
            <a:r>
              <a:rPr lang="en-US" dirty="0" smtClean="0"/>
              <a:t> behavior </a:t>
            </a:r>
            <a:r>
              <a:rPr lang="en-US" dirty="0" smtClean="0"/>
              <a:t>not understood up to </a:t>
            </a:r>
            <a:r>
              <a:rPr lang="en-US" dirty="0" smtClean="0"/>
              <a:t>now</a:t>
            </a:r>
          </a:p>
          <a:p>
            <a:pPr lvl="1"/>
            <a:r>
              <a:rPr lang="en-US" dirty="0" smtClean="0"/>
              <a:t>Further investigation </a:t>
            </a:r>
            <a:r>
              <a:rPr lang="en-US" dirty="0" smtClean="0"/>
              <a:t>during winter shutdown</a:t>
            </a:r>
          </a:p>
          <a:p>
            <a:r>
              <a:rPr lang="en-US" dirty="0" smtClean="0"/>
              <a:t>Difficult to setup in this condition</a:t>
            </a:r>
          </a:p>
          <a:p>
            <a:pPr lvl="1"/>
            <a:r>
              <a:rPr lang="en-US" dirty="0" smtClean="0"/>
              <a:t>Reduced gain/switched off for the moment</a:t>
            </a:r>
          </a:p>
          <a:p>
            <a:r>
              <a:rPr lang="en-US" dirty="0" smtClean="0"/>
              <a:t>Further setup and optimization needed</a:t>
            </a:r>
          </a:p>
          <a:p>
            <a:pPr lvl="1"/>
            <a:r>
              <a:rPr lang="en-US" dirty="0" smtClean="0"/>
              <a:t>For Q20 but maybe also for Q26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l="21900" t="16406" r="40188" b="22070"/>
          <a:stretch>
            <a:fillRect/>
          </a:stretch>
        </p:blipFill>
        <p:spPr>
          <a:xfrm>
            <a:off x="4657919" y="3853551"/>
            <a:ext cx="2225480" cy="2902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 measurements (I)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06245" y="683901"/>
            <a:ext cx="8738294" cy="5885174"/>
          </a:xfrm>
        </p:spPr>
        <p:txBody>
          <a:bodyPr/>
          <a:lstStyle/>
          <a:p>
            <a:r>
              <a:rPr lang="en-US" dirty="0" smtClean="0"/>
              <a:t>Used both WS.519 and WS.416</a:t>
            </a:r>
          </a:p>
          <a:p>
            <a:pPr lvl="1"/>
            <a:r>
              <a:rPr lang="en-US" dirty="0" smtClean="0"/>
              <a:t>General problem for 50ns beam with small emittance at flat top: very few data points to resolve the beam profile</a:t>
            </a:r>
          </a:p>
          <a:p>
            <a:pPr lvl="1"/>
            <a:r>
              <a:rPr lang="en-US" dirty="0" smtClean="0"/>
              <a:t>Decreased speed of wire by factor 4 for 416 in order to increase data points</a:t>
            </a:r>
          </a:p>
          <a:p>
            <a:pPr lvl="1"/>
            <a:r>
              <a:rPr lang="en-US" dirty="0" smtClean="0">
                <a:sym typeface="Wingdings"/>
              </a:rPr>
              <a:t>Still WS.416 did not perform as good as for 25ns beam 2 days </a:t>
            </a:r>
            <a:r>
              <a:rPr lang="en-US" dirty="0" smtClean="0">
                <a:sym typeface="Wingdings"/>
              </a:rPr>
              <a:t>before (baseline not constant in most measurements as was the case for 25ns)</a:t>
            </a:r>
            <a:endParaRPr lang="en-US" dirty="0" smtClean="0"/>
          </a:p>
          <a:p>
            <a:pPr lvl="1"/>
            <a:r>
              <a:rPr lang="en-US" dirty="0" smtClean="0"/>
              <a:t>Wire speed cannot be adjusted as easily as for </a:t>
            </a:r>
            <a:r>
              <a:rPr lang="en-US" dirty="0" smtClean="0">
                <a:sym typeface="Wingdings"/>
              </a:rPr>
              <a:t>519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used standard setting</a:t>
            </a:r>
          </a:p>
          <a:p>
            <a:r>
              <a:rPr lang="en-US" dirty="0" smtClean="0">
                <a:sym typeface="Wingdings"/>
              </a:rPr>
              <a:t>Many measurements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statistics</a:t>
            </a:r>
          </a:p>
          <a:p>
            <a:pPr lvl="1"/>
            <a:r>
              <a:rPr lang="en-US" dirty="0" smtClean="0">
                <a:sym typeface="Wingdings"/>
              </a:rPr>
              <a:t>Off-line analysis with A. Guerrero 								         ongoing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Gaussian fit over smaller 								   range</a:t>
            </a:r>
          </a:p>
          <a:p>
            <a:pPr lvl="1"/>
            <a:r>
              <a:rPr lang="en-US" dirty="0" smtClean="0">
                <a:sym typeface="Wingdings"/>
              </a:rPr>
              <a:t>WS.416 to be trusted more here 									       due to more data points</a:t>
            </a:r>
          </a:p>
          <a:p>
            <a:pPr lvl="1"/>
            <a:r>
              <a:rPr lang="en-US" dirty="0" smtClean="0">
                <a:sym typeface="Wingdings"/>
              </a:rPr>
              <a:t>Systematically higher emittance 									   values with WS.519</a:t>
            </a:r>
          </a:p>
          <a:p>
            <a:pPr lvl="1"/>
            <a:r>
              <a:rPr lang="en-US" dirty="0" smtClean="0">
                <a:sym typeface="Wingdings"/>
              </a:rPr>
              <a:t>Detailed analysis to follow …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22135" t="13434" r="39896" b="23931"/>
          <a:stretch>
            <a:fillRect/>
          </a:stretch>
        </p:blipFill>
        <p:spPr>
          <a:xfrm>
            <a:off x="6883399" y="3853552"/>
            <a:ext cx="2238939" cy="29028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0803" y="6038334"/>
            <a:ext cx="335421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Only few data points with WS.519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15019" y="6190734"/>
            <a:ext cx="1234881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90323" y="3213100"/>
            <a:ext cx="344111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Baseline not constant with WS.416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7269424" y="4517209"/>
            <a:ext cx="2609890" cy="74034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5578455" y="4515622"/>
            <a:ext cx="2609888" cy="740337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Emittances</a:t>
            </a:r>
            <a:r>
              <a:rPr lang="en-US" dirty="0" smtClean="0"/>
              <a:t> for 1.5x10</a:t>
            </a:r>
            <a:r>
              <a:rPr lang="en-US" baseline="30000" dirty="0" smtClean="0"/>
              <a:t>11</a:t>
            </a:r>
            <a:r>
              <a:rPr lang="en-US" dirty="0" smtClean="0"/>
              <a:t>p</a:t>
            </a:r>
            <a:r>
              <a:rPr lang="en-US" dirty="0" smtClean="0"/>
              <a:t>/</a:t>
            </a:r>
            <a:r>
              <a:rPr lang="en-US" dirty="0" smtClean="0"/>
              <a:t>b (450GeV)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22161" t="13646" r="39922" b="23757"/>
          <a:stretch>
            <a:fillRect/>
          </a:stretch>
        </p:blipFill>
        <p:spPr>
          <a:xfrm>
            <a:off x="304800" y="3363217"/>
            <a:ext cx="2654300" cy="3443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22214" t="13519" r="39974" b="23857"/>
          <a:stretch>
            <a:fillRect/>
          </a:stretch>
        </p:blipFill>
        <p:spPr>
          <a:xfrm>
            <a:off x="2451100" y="3368753"/>
            <a:ext cx="2641600" cy="34384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8949" y="4789348"/>
            <a:ext cx="342505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Q26: WS.416</a:t>
            </a:r>
            <a:endParaRPr lang="en-US" dirty="0" smtClean="0">
              <a:sym typeface="Wingdings"/>
            </a:endParaRPr>
          </a:p>
          <a:p>
            <a:r>
              <a:rPr lang="en-US" dirty="0" smtClean="0"/>
              <a:t>ε</a:t>
            </a:r>
            <a:r>
              <a:rPr lang="en-US" baseline="-25000" dirty="0" smtClean="0"/>
              <a:t>x</a:t>
            </a:r>
            <a:r>
              <a:rPr lang="en-US" dirty="0" smtClean="0"/>
              <a:t>~1.6μm/ε</a:t>
            </a:r>
            <a:r>
              <a:rPr lang="en-US" baseline="-25000" dirty="0" smtClean="0"/>
              <a:t>y</a:t>
            </a:r>
            <a:r>
              <a:rPr lang="en-US" dirty="0" smtClean="0"/>
              <a:t>~1.7μm</a:t>
            </a:r>
          </a:p>
          <a:p>
            <a:r>
              <a:rPr lang="en-US" dirty="0" smtClean="0"/>
              <a:t>… on average (spread ±0.2</a:t>
            </a:r>
            <a:r>
              <a:rPr lang="en-US" dirty="0" smtClean="0"/>
              <a:t>μm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Bigger spread with WS.519 … (and larger average)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rcRect l="21833" t="13000" r="40110" b="23998"/>
          <a:stretch>
            <a:fillRect/>
          </a:stretch>
        </p:blipFill>
        <p:spPr>
          <a:xfrm>
            <a:off x="6304350" y="823601"/>
            <a:ext cx="2646850" cy="34393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rcRect l="21058" t="12792" r="40211" b="3729"/>
          <a:stretch>
            <a:fillRect/>
          </a:stretch>
        </p:blipFill>
        <p:spPr>
          <a:xfrm>
            <a:off x="4271377" y="823601"/>
            <a:ext cx="2032973" cy="3439387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10" idx="1"/>
          </p:cNvCxnSpPr>
          <p:nvPr/>
        </p:nvCxnSpPr>
        <p:spPr>
          <a:xfrm rot="10800000">
            <a:off x="5092701" y="5664200"/>
            <a:ext cx="626249" cy="2312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69900" y="1130300"/>
            <a:ext cx="310325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Q20: </a:t>
            </a:r>
            <a:r>
              <a:rPr lang="en-US" dirty="0" smtClean="0"/>
              <a:t>WS.416</a:t>
            </a:r>
            <a:endParaRPr lang="en-US" dirty="0" smtClean="0">
              <a:sym typeface="Wingdings"/>
            </a:endParaRPr>
          </a:p>
          <a:p>
            <a:pPr algn="r"/>
            <a:r>
              <a:rPr lang="en-US" dirty="0" smtClean="0"/>
              <a:t>ε</a:t>
            </a:r>
            <a:r>
              <a:rPr lang="en-US" baseline="-25000" dirty="0" smtClean="0"/>
              <a:t>x</a:t>
            </a:r>
            <a:r>
              <a:rPr lang="en-US" dirty="0" smtClean="0"/>
              <a:t>~1.6μm/ε</a:t>
            </a:r>
            <a:r>
              <a:rPr lang="en-US" baseline="-25000" dirty="0" smtClean="0"/>
              <a:t>y</a:t>
            </a:r>
            <a:r>
              <a:rPr lang="en-US" dirty="0" smtClean="0"/>
              <a:t>~</a:t>
            </a:r>
            <a:r>
              <a:rPr lang="en-US" dirty="0" smtClean="0"/>
              <a:t>1.8μm</a:t>
            </a:r>
            <a:endParaRPr lang="en-US" dirty="0" smtClean="0"/>
          </a:p>
          <a:p>
            <a:pPr algn="r"/>
            <a:r>
              <a:rPr lang="en-US" dirty="0" smtClean="0"/>
              <a:t>… on average (spread ±</a:t>
            </a:r>
            <a:r>
              <a:rPr lang="en-US" dirty="0" smtClean="0"/>
              <a:t>0.3μm</a:t>
            </a:r>
            <a:r>
              <a:rPr lang="en-US" dirty="0" smtClean="0"/>
              <a:t>)</a:t>
            </a:r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Bigger spread with WS.519 …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(</a:t>
            </a:r>
            <a:r>
              <a:rPr lang="en-US" dirty="0" smtClean="0"/>
              <a:t>and larger average)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573150" y="2159000"/>
            <a:ext cx="698227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and kicker heating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23207"/>
            <a:ext cx="8754039" cy="4920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2755900"/>
            <a:ext cx="3617262" cy="33855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starting to inject 4 batches, 1.95x10</a:t>
            </a:r>
            <a:r>
              <a:rPr lang="en-US" sz="1600" baseline="30000" dirty="0" smtClean="0">
                <a:solidFill>
                  <a:srgbClr val="FFFFFF"/>
                </a:solidFill>
              </a:rPr>
              <a:t>11</a:t>
            </a:r>
            <a:r>
              <a:rPr lang="en-US" sz="1600" dirty="0" smtClean="0">
                <a:solidFill>
                  <a:srgbClr val="FFFFFF"/>
                </a:solidFill>
              </a:rPr>
              <a:t>p</a:t>
            </a:r>
            <a:r>
              <a:rPr lang="en-US" sz="1600" dirty="0" smtClean="0">
                <a:solidFill>
                  <a:srgbClr val="FFFFFF"/>
                </a:solidFill>
              </a:rPr>
              <a:t>/</a:t>
            </a:r>
            <a:r>
              <a:rPr lang="en-US" sz="1600" dirty="0" smtClean="0">
                <a:solidFill>
                  <a:srgbClr val="FFFFFF"/>
                </a:solidFill>
              </a:rPr>
              <a:t>b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7158273" y="2942858"/>
            <a:ext cx="450334" cy="394953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1200" y="4483100"/>
            <a:ext cx="3605385" cy="338554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starting to inject 4 batches, 1.55x10</a:t>
            </a:r>
            <a:r>
              <a:rPr lang="en-US" sz="1600" baseline="30000" dirty="0" smtClean="0">
                <a:solidFill>
                  <a:schemeClr val="bg1"/>
                </a:solidFill>
              </a:rPr>
              <a:t>11</a:t>
            </a:r>
            <a:r>
              <a:rPr lang="en-US" sz="1600" dirty="0" smtClean="0">
                <a:solidFill>
                  <a:schemeClr val="bg1"/>
                </a:solidFill>
              </a:rPr>
              <a:t>p</a:t>
            </a:r>
            <a:r>
              <a:rPr lang="en-US" sz="1600" dirty="0" smtClean="0">
                <a:solidFill>
                  <a:schemeClr val="bg1"/>
                </a:solidFill>
              </a:rPr>
              <a:t>/</a:t>
            </a:r>
            <a:r>
              <a:rPr lang="en-US" sz="1600" dirty="0" smtClean="0">
                <a:solidFill>
                  <a:schemeClr val="bg1"/>
                </a:solidFill>
              </a:rPr>
              <a:t>b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>
            <a:off x="5586585" y="4652377"/>
            <a:ext cx="382415" cy="336323"/>
          </a:xfrm>
          <a:prstGeom prst="straightConnector1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50000" y="4267200"/>
            <a:ext cx="2411585" cy="58477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</a:t>
            </a:r>
            <a:r>
              <a:rPr lang="en-US" sz="1600" dirty="0" smtClean="0">
                <a:solidFill>
                  <a:srgbClr val="FFFFFF"/>
                </a:solidFill>
              </a:rPr>
              <a:t>topped just before hitting interlock threshold of 70</a:t>
            </a:r>
            <a:r>
              <a:rPr lang="en-US" sz="1600" baseline="30000" dirty="0" smtClean="0">
                <a:solidFill>
                  <a:srgbClr val="FFFFFF"/>
                </a:solidFill>
              </a:rPr>
              <a:t>o</a:t>
            </a:r>
            <a:r>
              <a:rPr lang="en-US" sz="1600" dirty="0" smtClean="0">
                <a:solidFill>
                  <a:srgbClr val="FFFFFF"/>
                </a:solidFill>
              </a:rPr>
              <a:t>C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25ns MD</a:t>
            </a:r>
          </a:p>
          <a:p>
            <a:pPr lvl="1"/>
            <a:r>
              <a:rPr lang="en-US" dirty="0" smtClean="0"/>
              <a:t>Beam dump in Q20 optics with reduced voltage (39kV) is OK</a:t>
            </a:r>
          </a:p>
          <a:p>
            <a:pPr lvl="1"/>
            <a:r>
              <a:rPr lang="en-US" dirty="0" smtClean="0"/>
              <a:t>Careful orbit correction on flat bottom in Q20 optics mandatory</a:t>
            </a:r>
          </a:p>
          <a:p>
            <a:pPr lvl="1"/>
            <a:r>
              <a:rPr lang="en-US" dirty="0" err="1" smtClean="0"/>
              <a:t>Emittances</a:t>
            </a:r>
            <a:r>
              <a:rPr lang="en-US" dirty="0" smtClean="0"/>
              <a:t>: ε</a:t>
            </a:r>
            <a:r>
              <a:rPr lang="en-US" baseline="-25000" dirty="0" smtClean="0"/>
              <a:t>x</a:t>
            </a:r>
            <a:r>
              <a:rPr lang="en-US" dirty="0" smtClean="0"/>
              <a:t>~</a:t>
            </a:r>
            <a:r>
              <a:rPr lang="en-US" dirty="0" smtClean="0"/>
              <a:t>2.7μm</a:t>
            </a:r>
            <a:r>
              <a:rPr lang="en-US" dirty="0" smtClean="0"/>
              <a:t>/</a:t>
            </a:r>
            <a:r>
              <a:rPr lang="en-US" dirty="0" smtClean="0"/>
              <a:t>ε</a:t>
            </a:r>
            <a:r>
              <a:rPr lang="en-US" baseline="-25000" dirty="0" smtClean="0"/>
              <a:t>y</a:t>
            </a:r>
            <a:r>
              <a:rPr lang="en-US" dirty="0" smtClean="0"/>
              <a:t>~</a:t>
            </a:r>
            <a:r>
              <a:rPr lang="en-US" dirty="0" smtClean="0"/>
              <a:t>2.7μm (Q26) and </a:t>
            </a:r>
            <a:r>
              <a:rPr lang="en-US" dirty="0" smtClean="0"/>
              <a:t>ε</a:t>
            </a:r>
            <a:r>
              <a:rPr lang="en-US" baseline="-25000" dirty="0" smtClean="0"/>
              <a:t>x</a:t>
            </a:r>
            <a:r>
              <a:rPr lang="en-US" dirty="0" smtClean="0"/>
              <a:t>~</a:t>
            </a:r>
            <a:r>
              <a:rPr lang="en-US" dirty="0" smtClean="0"/>
              <a:t>3μm</a:t>
            </a:r>
            <a:r>
              <a:rPr lang="en-US" dirty="0" smtClean="0"/>
              <a:t>/</a:t>
            </a:r>
            <a:r>
              <a:rPr lang="en-US" dirty="0" smtClean="0"/>
              <a:t>ε</a:t>
            </a:r>
            <a:r>
              <a:rPr lang="en-US" baseline="-25000" dirty="0" smtClean="0"/>
              <a:t>y</a:t>
            </a:r>
            <a:r>
              <a:rPr lang="en-US" dirty="0" smtClean="0"/>
              <a:t>~2.6μm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Q20) – maybe necessary to measure dispersion at the </a:t>
            </a:r>
            <a:r>
              <a:rPr lang="en-US" dirty="0" err="1" smtClean="0"/>
              <a:t>wirescanner</a:t>
            </a:r>
            <a:r>
              <a:rPr lang="en-US" dirty="0" smtClean="0"/>
              <a:t> location for both optics</a:t>
            </a:r>
          </a:p>
          <a:p>
            <a:r>
              <a:rPr lang="en-US" dirty="0" smtClean="0"/>
              <a:t>50ns MD</a:t>
            </a:r>
          </a:p>
          <a:p>
            <a:pPr lvl="1"/>
            <a:r>
              <a:rPr lang="en-US" dirty="0" smtClean="0"/>
              <a:t>Transverse setup still needs further optimization (chromaticity on flat bottom and transverse dampers)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more careful analysis of transmission during setup necessary </a:t>
            </a:r>
            <a:endParaRPr lang="en-US" dirty="0" smtClean="0"/>
          </a:p>
          <a:p>
            <a:pPr lvl="1"/>
            <a:r>
              <a:rPr lang="en-US" dirty="0" smtClean="0"/>
              <a:t>Transverse damper V2 still not working properly</a:t>
            </a:r>
          </a:p>
          <a:p>
            <a:pPr lvl="1"/>
            <a:r>
              <a:rPr lang="en-US" dirty="0" smtClean="0"/>
              <a:t>Scaling longitudinal settings from nominal optics to Q20 not optimal (in Q20, matched voltage at injection seems to perform better)</a:t>
            </a:r>
          </a:p>
          <a:p>
            <a:pPr lvl="1"/>
            <a:r>
              <a:rPr lang="en-US" dirty="0" smtClean="0"/>
              <a:t>Emittance measurements not as reliable as during 25ns MD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analysis of data still ongoing</a:t>
            </a:r>
            <a:endParaRPr lang="en-US" dirty="0" smtClean="0"/>
          </a:p>
          <a:p>
            <a:pPr lvl="1"/>
            <a:r>
              <a:rPr lang="en-US" dirty="0" smtClean="0"/>
              <a:t>Kicker heating close to interlock limit of 70</a:t>
            </a:r>
            <a:r>
              <a:rPr lang="en-US" baseline="30000" dirty="0" smtClean="0"/>
              <a:t>o</a:t>
            </a:r>
            <a:r>
              <a:rPr lang="en-US" dirty="0" smtClean="0"/>
              <a:t>C with 4 batches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7.11.2011, </a:t>
            </a:r>
            <a:r>
              <a:rPr lang="en-US" dirty="0" smtClean="0">
                <a:latin typeface="Courier CE"/>
                <a:cs typeface="Courier CE"/>
              </a:rPr>
              <a:t>25ns MD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45" y="683901"/>
            <a:ext cx="8738294" cy="4192899"/>
          </a:xfrm>
        </p:spPr>
        <p:txBody>
          <a:bodyPr>
            <a:normAutofit/>
          </a:bodyPr>
          <a:lstStyle/>
          <a:p>
            <a:r>
              <a:rPr lang="en-US" dirty="0" smtClean="0"/>
              <a:t>Monday November 7</a:t>
            </a:r>
            <a:r>
              <a:rPr lang="en-US" baseline="30000" dirty="0" smtClean="0"/>
              <a:t>th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Setup and measurements on 25ns beam in Q20 and Q26 optics</a:t>
            </a:r>
          </a:p>
          <a:p>
            <a:pPr lvl="1"/>
            <a:r>
              <a:rPr lang="en-US" dirty="0" smtClean="0"/>
              <a:t>Studies on transmission from PS to SPS with 25ns beam (T. </a:t>
            </a:r>
            <a:r>
              <a:rPr lang="en-US" dirty="0" err="1" smtClean="0"/>
              <a:t>Bohl</a:t>
            </a:r>
            <a:r>
              <a:rPr lang="en-US" dirty="0" smtClean="0"/>
              <a:t>, H. </a:t>
            </a:r>
            <a:r>
              <a:rPr lang="en-US" dirty="0" err="1" smtClean="0"/>
              <a:t>Damerau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E-cloud measurements (M. </a:t>
            </a:r>
            <a:r>
              <a:rPr lang="en-US" dirty="0" err="1" smtClean="0"/>
              <a:t>Taborelli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Single bunch measurements on flat bottom (T. </a:t>
            </a:r>
            <a:r>
              <a:rPr lang="en-US" dirty="0" err="1" smtClean="0"/>
              <a:t>Argyropoulos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Preparation for high bandwidth feedback MD on Nov. 11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Cycles</a:t>
            </a:r>
          </a:p>
          <a:p>
            <a:pPr lvl="1"/>
            <a:r>
              <a:rPr lang="en-US" dirty="0" smtClean="0"/>
              <a:t>LHCMD1: long cycle with Q26 optics</a:t>
            </a:r>
          </a:p>
          <a:p>
            <a:pPr lvl="1"/>
            <a:r>
              <a:rPr lang="en-US" dirty="0" smtClean="0"/>
              <a:t>LHCFAST3: </a:t>
            </a:r>
            <a:r>
              <a:rPr lang="en-US" dirty="0" smtClean="0"/>
              <a:t>long cycle with </a:t>
            </a:r>
            <a:r>
              <a:rPr lang="en-US" dirty="0" smtClean="0"/>
              <a:t>Q20 optics</a:t>
            </a:r>
          </a:p>
          <a:p>
            <a:pPr lvl="1"/>
            <a:r>
              <a:rPr lang="en-US" dirty="0" smtClean="0"/>
              <a:t>MD1: flat bottom cycle with </a:t>
            </a:r>
            <a:r>
              <a:rPr lang="en-US" dirty="0" smtClean="0"/>
              <a:t>Q26 optics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56ABB1-2DDD-A64C-A3C4-D6696A2CC59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dump position in Q20 with 39kV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45" y="683901"/>
            <a:ext cx="8738294" cy="29736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MKDH and MKDV are sweeping the beam on high energy beam dump TIDVG</a:t>
            </a:r>
          </a:p>
          <a:p>
            <a:pPr lvl="1"/>
            <a:r>
              <a:rPr lang="en-US" dirty="0" smtClean="0"/>
              <a:t>Dump trajectory is going off-center through </a:t>
            </a:r>
            <a:r>
              <a:rPr lang="en-US" dirty="0" err="1" smtClean="0"/>
              <a:t>quadrupole</a:t>
            </a:r>
            <a:r>
              <a:rPr lang="en-US" dirty="0" smtClean="0"/>
              <a:t> QFA.118</a:t>
            </a:r>
          </a:p>
          <a:p>
            <a:pPr lvl="1"/>
            <a:r>
              <a:rPr lang="en-US" dirty="0" smtClean="0"/>
              <a:t>Due to weaker </a:t>
            </a:r>
            <a:r>
              <a:rPr lang="en-US" dirty="0" err="1" smtClean="0"/>
              <a:t>quadrupole</a:t>
            </a:r>
            <a:r>
              <a:rPr lang="en-US" dirty="0" smtClean="0"/>
              <a:t> gradients in Q20, slightly smaller kick downwards (beam is dumped closer to edge of dump block)</a:t>
            </a:r>
          </a:p>
          <a:p>
            <a:r>
              <a:rPr lang="en-US" dirty="0" smtClean="0"/>
              <a:t>Due to intervention on MKDV on electrical feed-through only reduced kicker strength from MKDV available (39kV instead of 47kV)</a:t>
            </a:r>
          </a:p>
          <a:p>
            <a:pPr lvl="1"/>
            <a:r>
              <a:rPr lang="en-US" dirty="0" smtClean="0"/>
              <a:t>Beam must be dumped at least 10mm below edge of TIDVG (</a:t>
            </a:r>
            <a:r>
              <a:rPr lang="en-US" dirty="0" smtClean="0">
                <a:solidFill>
                  <a:srgbClr val="008000"/>
                </a:solidFill>
              </a:rPr>
              <a:t>≥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-27 on SEM grid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Still within the good region for both optics, even with reduced voltage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DumpTrajectori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r="7451"/>
              <a:stretch>
                <a:fillRect/>
              </a:stretch>
            </p:blipFill>
          </mc:Choice>
          <mc:Fallback>
            <p:blipFill>
              <a:blip r:embed="rId3"/>
              <a:srcRect r="7451"/>
              <a:stretch>
                <a:fillRect/>
              </a:stretch>
            </p:blipFill>
          </mc:Fallback>
        </mc:AlternateContent>
        <p:spPr>
          <a:xfrm>
            <a:off x="5313116" y="3906388"/>
            <a:ext cx="3631422" cy="2951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8199" y="4864100"/>
            <a:ext cx="1643599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MADX Simulation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 l="52405" t="27895" r="27967" b="18570"/>
          <a:stretch>
            <a:fillRect/>
          </a:stretch>
        </p:blipFill>
        <p:spPr>
          <a:xfrm>
            <a:off x="304801" y="3960544"/>
            <a:ext cx="2324100" cy="28031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rcRect l="53044" t="28137" r="24487" b="19768"/>
          <a:stretch>
            <a:fillRect/>
          </a:stretch>
        </p:blipFill>
        <p:spPr>
          <a:xfrm>
            <a:off x="2819400" y="3956319"/>
            <a:ext cx="2362200" cy="28073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3500" y="4095234"/>
            <a:ext cx="123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Q26 (39kV)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2897" y="4095234"/>
            <a:ext cx="123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Q20 (39kV)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3969" y="5494338"/>
            <a:ext cx="1870870" cy="795"/>
          </a:xfrm>
          <a:prstGeom prst="line">
            <a:avLst/>
          </a:prstGeom>
          <a:ln w="2540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2633664" y="5507038"/>
            <a:ext cx="1870870" cy="795"/>
          </a:xfrm>
          <a:prstGeom prst="line">
            <a:avLst/>
          </a:prstGeom>
          <a:ln w="2540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52502" y="4864100"/>
            <a:ext cx="1498598" cy="1588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12918" y="4572000"/>
            <a:ext cx="11508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8000"/>
                </a:solidFill>
              </a:rPr>
              <a:t>Good region</a:t>
            </a:r>
            <a:endParaRPr lang="en-US" sz="1500" dirty="0">
              <a:solidFill>
                <a:srgbClr val="008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581400" y="4864100"/>
            <a:ext cx="1449679" cy="1588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92897" y="4572000"/>
            <a:ext cx="11508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8000"/>
                </a:solidFill>
              </a:rPr>
              <a:t>Good region</a:t>
            </a:r>
            <a:endParaRPr lang="en-US" sz="1500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0102" y="3696322"/>
            <a:ext cx="11645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single bunch</a:t>
            </a:r>
            <a:endParaRPr lang="en-US" sz="1500" dirty="0"/>
          </a:p>
        </p:txBody>
      </p:sp>
      <p:sp>
        <p:nvSpPr>
          <p:cNvPr id="27" name="TextBox 26"/>
          <p:cNvSpPr txBox="1"/>
          <p:nvPr/>
        </p:nvSpPr>
        <p:spPr>
          <a:xfrm>
            <a:off x="3568701" y="3696322"/>
            <a:ext cx="7615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1 batch</a:t>
            </a:r>
            <a:endParaRPr lang="en-US" sz="1500" dirty="0"/>
          </a:p>
        </p:txBody>
      </p:sp>
      <p:sp>
        <p:nvSpPr>
          <p:cNvPr id="28" name="TextBox 27"/>
          <p:cNvSpPr txBox="1"/>
          <p:nvPr/>
        </p:nvSpPr>
        <p:spPr>
          <a:xfrm>
            <a:off x="8170764" y="5365234"/>
            <a:ext cx="768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TIDVG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Optimizing orbit on flat bottom - Q20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44" y="683901"/>
            <a:ext cx="5282408" cy="2992694"/>
          </a:xfrm>
        </p:spPr>
        <p:txBody>
          <a:bodyPr/>
          <a:lstStyle/>
          <a:p>
            <a:r>
              <a:rPr lang="en-US" dirty="0" smtClean="0"/>
              <a:t>Losses close to ZS (217, 218) in Q20 cycle</a:t>
            </a:r>
          </a:p>
          <a:p>
            <a:pPr lvl="1"/>
            <a:r>
              <a:rPr lang="en-US" dirty="0" smtClean="0"/>
              <a:t>Only on flat bottom</a:t>
            </a:r>
          </a:p>
          <a:p>
            <a:pPr lvl="1"/>
            <a:r>
              <a:rPr lang="en-US" dirty="0" smtClean="0"/>
              <a:t>Correctors usually disabled in this region</a:t>
            </a:r>
          </a:p>
          <a:p>
            <a:pPr lvl="1"/>
            <a:r>
              <a:rPr lang="en-US" dirty="0" smtClean="0"/>
              <a:t>Losses were eliminated by orbit bump in vertical plane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1480" t="9098" r="815" b="10519"/>
          <a:stretch>
            <a:fillRect/>
          </a:stretch>
        </p:blipFill>
        <p:spPr>
          <a:xfrm>
            <a:off x="463154" y="2870541"/>
            <a:ext cx="6361317" cy="381283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16200000">
            <a:off x="1978025" y="4448175"/>
            <a:ext cx="635000" cy="65405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3412333" y="5757068"/>
            <a:ext cx="1328735" cy="1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5488652" y="781904"/>
            <a:ext cx="3620314" cy="2894691"/>
            <a:chOff x="257045" y="3690223"/>
            <a:chExt cx="3743455" cy="29931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rcRect l="644" t="9059" r="24638" b="11741"/>
            <a:stretch>
              <a:fillRect/>
            </a:stretch>
          </p:blipFill>
          <p:spPr>
            <a:xfrm>
              <a:off x="257045" y="3690223"/>
              <a:ext cx="3743455" cy="2993151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rot="5400000">
              <a:off x="1191629" y="4328527"/>
              <a:ext cx="613944" cy="279398"/>
            </a:xfrm>
            <a:prstGeom prst="straightConnector1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181100" y="3873500"/>
              <a:ext cx="1714501" cy="35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</a:rPr>
                <a:t>with orbit bump</a:t>
              </a:r>
              <a:endParaRPr lang="en-US" sz="1600" dirty="0">
                <a:solidFill>
                  <a:srgbClr val="008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02700" y="4436644"/>
              <a:ext cx="1897800" cy="35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without orbit bump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>
              <a:off x="2407501" y="4972901"/>
              <a:ext cx="660400" cy="315798"/>
            </a:xfrm>
            <a:prstGeom prst="straightConnector1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4076700" y="5558423"/>
            <a:ext cx="1713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End of flat bottom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829950" y="5279023"/>
            <a:ext cx="1009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BLM 217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Intensities with 25ns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Intensities in the two optics around 1.1x10</a:t>
            </a:r>
            <a:r>
              <a:rPr lang="en-US" baseline="30000" dirty="0" smtClean="0"/>
              <a:t>11</a:t>
            </a:r>
            <a:r>
              <a:rPr lang="en-US" dirty="0" smtClean="0"/>
              <a:t>p</a:t>
            </a:r>
            <a:r>
              <a:rPr lang="en-US" dirty="0" smtClean="0"/>
              <a:t>/b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Slightly higher in Q20 (Injected intensities about the same) </a:t>
            </a:r>
          </a:p>
          <a:p>
            <a:pPr lvl="1"/>
            <a:r>
              <a:rPr lang="en-US" dirty="0" smtClean="0"/>
              <a:t>Higher </a:t>
            </a:r>
            <a:r>
              <a:rPr lang="en-US" dirty="0" smtClean="0"/>
              <a:t>chromaticity in </a:t>
            </a:r>
            <a:r>
              <a:rPr lang="en-US" dirty="0" smtClean="0"/>
              <a:t>Q26 may be needed for improving transmission</a:t>
            </a:r>
          </a:p>
          <a:p>
            <a:r>
              <a:rPr lang="en-US" dirty="0" smtClean="0"/>
              <a:t>Went up to 2 batches at most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124200"/>
            <a:ext cx="4338764" cy="3618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436" y="3124200"/>
            <a:ext cx="4338763" cy="36181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6483" y="3927445"/>
            <a:ext cx="100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Q26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988447" y="3927445"/>
            <a:ext cx="100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Q20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 – 1 batch (25ns, 72 </a:t>
            </a:r>
            <a:r>
              <a:rPr lang="en-US" dirty="0" err="1" smtClean="0"/>
              <a:t>b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22607" t="15549" r="39717" b="11387"/>
          <a:stretch>
            <a:fillRect/>
          </a:stretch>
        </p:blipFill>
        <p:spPr>
          <a:xfrm>
            <a:off x="317500" y="3200400"/>
            <a:ext cx="2695455" cy="3549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22213" t="15665" r="39639" b="11387"/>
          <a:stretch>
            <a:fillRect/>
          </a:stretch>
        </p:blipFill>
        <p:spPr>
          <a:xfrm>
            <a:off x="2327154" y="3200400"/>
            <a:ext cx="2733473" cy="3549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l="22292" t="17880" r="39639" b="14545"/>
          <a:stretch>
            <a:fillRect/>
          </a:stretch>
        </p:blipFill>
        <p:spPr>
          <a:xfrm>
            <a:off x="4293925" y="812800"/>
            <a:ext cx="2727203" cy="3549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 l="22135" t="17880" r="39848" b="14561"/>
          <a:stretch>
            <a:fillRect/>
          </a:stretch>
        </p:blipFill>
        <p:spPr>
          <a:xfrm>
            <a:off x="6279592" y="812800"/>
            <a:ext cx="2742731" cy="35565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1422400"/>
            <a:ext cx="341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Q20: Measurements with WS.416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ε</a:t>
            </a:r>
            <a:r>
              <a:rPr lang="en-US" baseline="-25000" dirty="0" smtClean="0"/>
              <a:t>x</a:t>
            </a:r>
            <a:r>
              <a:rPr lang="en-US" dirty="0" smtClean="0"/>
              <a:t>~2.9μm and ε</a:t>
            </a:r>
            <a:r>
              <a:rPr lang="en-US" baseline="-25000" dirty="0" smtClean="0"/>
              <a:t>y</a:t>
            </a:r>
            <a:r>
              <a:rPr lang="en-US" dirty="0" smtClean="0"/>
              <a:t>~2.4μm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68700" y="1639888"/>
            <a:ext cx="636325" cy="158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73095" y="5118100"/>
            <a:ext cx="341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Q26: Measurements with WS.416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ε</a:t>
            </a:r>
            <a:r>
              <a:rPr lang="en-US" baseline="-25000" dirty="0" smtClean="0"/>
              <a:t>x</a:t>
            </a:r>
            <a:r>
              <a:rPr lang="en-US" dirty="0" smtClean="0"/>
              <a:t>~2.8μm and ε</a:t>
            </a:r>
            <a:r>
              <a:rPr lang="en-US" baseline="-25000" dirty="0" smtClean="0"/>
              <a:t>y</a:t>
            </a:r>
            <a:r>
              <a:rPr lang="en-US" dirty="0" smtClean="0"/>
              <a:t>~2.6μm 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5160860" y="5319712"/>
            <a:ext cx="636325" cy="158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Emittance – 2 batches (25ns, 144 </a:t>
            </a:r>
            <a:r>
              <a:rPr lang="en-US" dirty="0" err="1" smtClean="0"/>
              <a:t>b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1422400"/>
            <a:ext cx="341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Q20: Measurements with WS.416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ε</a:t>
            </a:r>
            <a:r>
              <a:rPr lang="en-US" baseline="-25000" dirty="0" smtClean="0"/>
              <a:t>x</a:t>
            </a:r>
            <a:r>
              <a:rPr lang="en-US" dirty="0" smtClean="0"/>
              <a:t>~3μm and ε</a:t>
            </a:r>
            <a:r>
              <a:rPr lang="en-US" baseline="-25000" dirty="0" smtClean="0"/>
              <a:t>y</a:t>
            </a:r>
            <a:r>
              <a:rPr lang="en-US" dirty="0" smtClean="0"/>
              <a:t>~2.6μm (bigger tails?)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68700" y="1639888"/>
            <a:ext cx="636325" cy="158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73095" y="5118100"/>
            <a:ext cx="341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Q26: Measurements with WS.416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ε</a:t>
            </a:r>
            <a:r>
              <a:rPr lang="en-US" baseline="-25000" dirty="0" smtClean="0"/>
              <a:t>x</a:t>
            </a:r>
            <a:r>
              <a:rPr lang="en-US" dirty="0" smtClean="0"/>
              <a:t>~2.7μm and ε</a:t>
            </a:r>
            <a:r>
              <a:rPr lang="en-US" baseline="-25000" dirty="0" smtClean="0"/>
              <a:t>y</a:t>
            </a:r>
            <a:r>
              <a:rPr lang="en-US" dirty="0" smtClean="0"/>
              <a:t>~2.7μm 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5160860" y="5319712"/>
            <a:ext cx="636325" cy="158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 l="22334" t="15711" r="39717" b="10809"/>
          <a:stretch>
            <a:fillRect/>
          </a:stretch>
        </p:blipFill>
        <p:spPr>
          <a:xfrm>
            <a:off x="304800" y="3200400"/>
            <a:ext cx="2712612" cy="35661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 l="22182" t="15688" r="39763" b="11318"/>
          <a:stretch>
            <a:fillRect/>
          </a:stretch>
        </p:blipFill>
        <p:spPr>
          <a:xfrm>
            <a:off x="2413021" y="3200401"/>
            <a:ext cx="2730480" cy="355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rcRect l="22050" t="15624" r="39913" b="11127"/>
          <a:stretch>
            <a:fillRect/>
          </a:stretch>
        </p:blipFill>
        <p:spPr>
          <a:xfrm>
            <a:off x="4279608" y="812801"/>
            <a:ext cx="2732973" cy="35565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rcRect l="22404" t="15896" r="40019" b="11301"/>
          <a:stretch>
            <a:fillRect/>
          </a:stretch>
        </p:blipFill>
        <p:spPr>
          <a:xfrm>
            <a:off x="6400292" y="812801"/>
            <a:ext cx="2709346" cy="3547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9.11.2011, 50ns MD 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Wednesday November 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Setup and measurements on 50ns beam with moderate and high intensity</a:t>
            </a:r>
          </a:p>
          <a:p>
            <a:pPr lvl="1"/>
            <a:r>
              <a:rPr lang="en-US" dirty="0" smtClean="0"/>
              <a:t>Single bunch measurements on flat bottom (T. </a:t>
            </a:r>
            <a:r>
              <a:rPr lang="en-US" dirty="0" err="1" smtClean="0"/>
              <a:t>Argyropoulos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High bandwidth feedback MD on flat bottom cycle</a:t>
            </a:r>
          </a:p>
          <a:p>
            <a:r>
              <a:rPr lang="en-US" dirty="0" smtClean="0"/>
              <a:t>Cycles</a:t>
            </a:r>
          </a:p>
          <a:p>
            <a:pPr lvl="1"/>
            <a:r>
              <a:rPr lang="en-US" dirty="0" smtClean="0"/>
              <a:t>LHCMD1: long cycle with Q26 optics</a:t>
            </a:r>
          </a:p>
          <a:p>
            <a:pPr lvl="1"/>
            <a:r>
              <a:rPr lang="en-US" dirty="0" smtClean="0"/>
              <a:t>LHCFAST3: long cycle with Q20 optics</a:t>
            </a:r>
          </a:p>
          <a:p>
            <a:pPr lvl="1"/>
            <a:r>
              <a:rPr lang="en-US" dirty="0" smtClean="0"/>
              <a:t>MD1: flat bottom cycle with Q26 optics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voltage at injection in Q20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 the voltage program was scaled from the nominal optics </a:t>
            </a:r>
          </a:p>
          <a:p>
            <a:pPr lvl="1"/>
            <a:r>
              <a:rPr lang="en-US" dirty="0" smtClean="0"/>
              <a:t>High voltage at injection and along the flat bottom (5.6MV)</a:t>
            </a:r>
          </a:p>
          <a:p>
            <a:r>
              <a:rPr lang="en-US" dirty="0" smtClean="0"/>
              <a:t>Lowering voltage at injection and along flat bottom</a:t>
            </a:r>
          </a:p>
          <a:p>
            <a:pPr lvl="1"/>
            <a:r>
              <a:rPr lang="en-US" dirty="0" smtClean="0"/>
              <a:t>Capture losses and total transmission were improved by lowering voltage </a:t>
            </a:r>
            <a:r>
              <a:rPr lang="en-US" dirty="0" smtClean="0"/>
              <a:t>to</a:t>
            </a:r>
            <a:r>
              <a:rPr lang="en-US" dirty="0" smtClean="0"/>
              <a:t> 2.5MV (close to matched) at injection and 4.5MV (0.6eVs bucket area) along flat bottom</a:t>
            </a:r>
          </a:p>
          <a:p>
            <a:pPr lvl="1"/>
            <a:r>
              <a:rPr lang="en-US" dirty="0" smtClean="0"/>
              <a:t>Found later: increasing voltage 								       800MHz helps for stability 											    (see talk of T. </a:t>
            </a:r>
            <a:r>
              <a:rPr lang="en-US" dirty="0" err="1" smtClean="0"/>
              <a:t>Argyropoulos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Optimization for nominal optics										    can not be applied to Q20!!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096" y="2781299"/>
            <a:ext cx="4625546" cy="38639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860797" y="4551354"/>
            <a:ext cx="2882903" cy="1379834"/>
          </a:xfrm>
          <a:prstGeom prst="straightConnector1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77899" y="5727700"/>
            <a:ext cx="28828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dirty="0" smtClean="0">
                <a:solidFill>
                  <a:srgbClr val="008000"/>
                </a:solidFill>
              </a:rPr>
              <a:t>High voltage at capture leads to more losses at start of ramp </a:t>
            </a:r>
            <a:endParaRPr lang="en-US" sz="1700" dirty="0">
              <a:solidFill>
                <a:srgbClr val="008000"/>
              </a:solidFill>
            </a:endParaRPr>
          </a:p>
        </p:txBody>
      </p:sp>
      <p:cxnSp>
        <p:nvCxnSpPr>
          <p:cNvPr id="11" name="Straight Arrow Connector 10"/>
          <p:cNvCxnSpPr>
            <a:stCxn id="12" idx="3"/>
          </p:cNvCxnSpPr>
          <p:nvPr/>
        </p:nvCxnSpPr>
        <p:spPr>
          <a:xfrm flipV="1">
            <a:off x="3860797" y="4267203"/>
            <a:ext cx="2882903" cy="827610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77899" y="4787036"/>
            <a:ext cx="28828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dirty="0" smtClean="0">
                <a:solidFill>
                  <a:srgbClr val="0000FF"/>
                </a:solidFill>
              </a:rPr>
              <a:t>Reducing voltage at capture improved transmission by ~2%</a:t>
            </a:r>
            <a:endParaRPr lang="en-US" sz="17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3302000"/>
            <a:ext cx="12356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 smtClean="0">
                <a:solidFill>
                  <a:srgbClr val="0000FF"/>
                </a:solidFill>
              </a:rPr>
              <a:t>~1.5x10</a:t>
            </a:r>
            <a:r>
              <a:rPr lang="en-US" sz="1500" baseline="30000" dirty="0" smtClean="0">
                <a:solidFill>
                  <a:srgbClr val="0000FF"/>
                </a:solidFill>
              </a:rPr>
              <a:t>11</a:t>
            </a:r>
            <a:r>
              <a:rPr lang="en-US" sz="1500" dirty="0" smtClean="0">
                <a:solidFill>
                  <a:srgbClr val="0000FF"/>
                </a:solidFill>
              </a:rPr>
              <a:t>p</a:t>
            </a:r>
            <a:r>
              <a:rPr lang="en-US" sz="1500" dirty="0" smtClean="0">
                <a:solidFill>
                  <a:srgbClr val="0000FF"/>
                </a:solidFill>
              </a:rPr>
              <a:t>/b</a:t>
            </a:r>
            <a:endParaRPr lang="en-US" sz="1500" dirty="0">
              <a:solidFill>
                <a:srgbClr val="0000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7127533" y="3774732"/>
            <a:ext cx="718235" cy="419100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18750</TotalTime>
  <Words>1368</Words>
  <Application>Microsoft Macintosh PowerPoint</Application>
  <PresentationFormat>On-screen Show (4:3)</PresentationFormat>
  <Paragraphs>156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SPS MD summary (Nov. 7th and 9th 2011):  25ns and 50ns in Q20 and Q26 optics</vt:lpstr>
      <vt:lpstr>7.11.2011, 25ns MD - Overview</vt:lpstr>
      <vt:lpstr>Beam dump position in Q20 with 39kV</vt:lpstr>
      <vt:lpstr>Optimizing orbit on flat bottom - Q20</vt:lpstr>
      <vt:lpstr>Intensities with 25ns beam</vt:lpstr>
      <vt:lpstr>Emittance – 1 batch (25ns, 72 b.)</vt:lpstr>
      <vt:lpstr>Emittance – 2 batches (25ns, 144 b.)</vt:lpstr>
      <vt:lpstr>9.11.2011, 50ns MD – Overview</vt:lpstr>
      <vt:lpstr>Changing voltage at injection in Q20</vt:lpstr>
      <vt:lpstr>Transmission</vt:lpstr>
      <vt:lpstr>Intensity in 50ns MD</vt:lpstr>
      <vt:lpstr>Transverse dampers</vt:lpstr>
      <vt:lpstr>Emittance measurements (I)</vt:lpstr>
      <vt:lpstr>Emittances for 1.5x1011p/b (450GeV)</vt:lpstr>
      <vt:lpstr>Vacuum and kicker heating</vt:lpstr>
      <vt:lpstr>Summary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Injection dogleg on SPS Q20 optics</dc:title>
  <dc:subject/>
  <dc:creator>Hannes Bartosik</dc:creator>
  <cp:keywords/>
  <dc:description/>
  <cp:lastModifiedBy>Hannes Bartosik</cp:lastModifiedBy>
  <cp:revision>142</cp:revision>
  <dcterms:created xsi:type="dcterms:W3CDTF">2011-11-22T08:23:14Z</dcterms:created>
  <dcterms:modified xsi:type="dcterms:W3CDTF">2011-11-24T18:23:20Z</dcterms:modified>
  <cp:category/>
</cp:coreProperties>
</file>