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4" r:id="rId9"/>
    <p:sldId id="263" r:id="rId10"/>
    <p:sldId id="265" r:id="rId11"/>
    <p:sldId id="271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E6AC63-765B-4DB9-B477-9FE5C20F6C08}">
          <p14:sldIdLst>
            <p14:sldId id="256"/>
            <p14:sldId id="257"/>
          </p14:sldIdLst>
        </p14:section>
        <p14:section name="Intro" id="{EDB646A1-E28A-47FF-9A47-D029C5E2DCD7}">
          <p14:sldIdLst>
            <p14:sldId id="259"/>
            <p14:sldId id="261"/>
            <p14:sldId id="258"/>
            <p14:sldId id="260"/>
            <p14:sldId id="262"/>
          </p14:sldIdLst>
        </p14:section>
        <p14:section name="Comparison with simulations" id="{E151E683-0678-4E90-BB88-9719536E4716}">
          <p14:sldIdLst>
            <p14:sldId id="264"/>
            <p14:sldId id="263"/>
            <p14:sldId id="265"/>
            <p14:sldId id="271"/>
            <p14:sldId id="266"/>
            <p14:sldId id="267"/>
            <p14:sldId id="268"/>
          </p14:sldIdLst>
        </p14:section>
        <p14:section name="November 2011 MD" id="{DC26A18A-5109-4ECC-A66F-58E37E22C7FB}">
          <p14:sldIdLst>
            <p14:sldId id="270"/>
            <p14:sldId id="269"/>
            <p14:sldId id="272"/>
            <p14:sldId id="273"/>
          </p14:sldIdLst>
        </p14:section>
        <p14:section name="Conclusions" id="{5E070003-7C5B-4C15-A2C7-DA58BE5D1901}">
          <p14:sldIdLst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3" autoAdjust="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A243-E6BB-4EEA-96D1-1C97DAD2D575}" type="datetimeFigureOut">
              <a:rPr lang="en-GB" smtClean="0"/>
              <a:t>24/11/2011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DB602-6F08-4E86-BD0E-894F1F4A1E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SPSU-BD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630"/>
            <a:ext cx="1219200" cy="118017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1676400" y="1447800"/>
            <a:ext cx="7010400" cy="0"/>
          </a:xfrm>
          <a:prstGeom prst="line">
            <a:avLst/>
          </a:prstGeom>
          <a:ln w="25400"/>
          <a:effectLst>
            <a:glow rad="101600">
              <a:schemeClr val="tx2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324600"/>
            <a:ext cx="8229600" cy="0"/>
          </a:xfrm>
          <a:prstGeom prst="line">
            <a:avLst/>
          </a:prstGeom>
          <a:ln w="2540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freezing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ts val="4600"/>
        </a:lnSpc>
        <a:spcBef>
          <a:spcPct val="0"/>
        </a:spcBef>
        <a:buNone/>
        <a:defRPr sz="3200" b="1" kern="1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dsweb.cern.ch/record/730562?ln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1098383?ln=e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PS to SPS </a:t>
            </a:r>
            <a:br>
              <a:rPr lang="en-GB" dirty="0" smtClean="0"/>
            </a:br>
            <a:r>
              <a:rPr lang="en-GB" dirty="0" smtClean="0"/>
              <a:t>Transfer Studies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2400" dirty="0" smtClean="0"/>
              <a:t>Elena </a:t>
            </a:r>
            <a:r>
              <a:rPr lang="de-CH" sz="2400" dirty="0" err="1" smtClean="0"/>
              <a:t>Shaposhnikova</a:t>
            </a:r>
            <a:r>
              <a:rPr lang="de-CH" sz="2400" dirty="0" smtClean="0"/>
              <a:t>, </a:t>
            </a:r>
            <a:r>
              <a:rPr lang="de-CH" sz="2400" u="sng" dirty="0" smtClean="0"/>
              <a:t>Helga </a:t>
            </a:r>
            <a:r>
              <a:rPr lang="de-CH" sz="2400" u="sng" dirty="0" err="1" smtClean="0"/>
              <a:t>Timkó</a:t>
            </a:r>
            <a:r>
              <a:rPr lang="de-CH" sz="2400" dirty="0"/>
              <a:t>, Theodoros </a:t>
            </a:r>
            <a:r>
              <a:rPr lang="de-CH" sz="2400" dirty="0" err="1" smtClean="0"/>
              <a:t>Argyropoulos</a:t>
            </a:r>
            <a:r>
              <a:rPr lang="de-CH" sz="2400" dirty="0" smtClean="0"/>
              <a:t>, Thomas Bohl, Heiko </a:t>
            </a:r>
            <a:r>
              <a:rPr lang="de-CH" sz="2400" dirty="0" err="1" smtClean="0"/>
              <a:t>Damerau</a:t>
            </a:r>
            <a:r>
              <a:rPr lang="de-CH" sz="2400" dirty="0" smtClean="0"/>
              <a:t>, Juan </a:t>
            </a:r>
            <a:r>
              <a:rPr lang="de-CH" sz="2400" smtClean="0"/>
              <a:t>Esteban Müller </a:t>
            </a:r>
            <a:endParaRPr lang="de-CH" sz="2400" dirty="0" smtClean="0"/>
          </a:p>
          <a:p>
            <a:r>
              <a:rPr lang="de-CH" sz="2000" dirty="0" smtClean="0"/>
              <a:t>BE-RF-BR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78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methods cont’d </a:t>
            </a:r>
            <a:br>
              <a:rPr lang="en-GB" dirty="0" smtClean="0"/>
            </a:br>
            <a:r>
              <a:rPr lang="en-GB" dirty="0" smtClean="0"/>
              <a:t>(50 ns scenario)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STEP 2: iso-adiabatic bunch shortening</a:t>
            </a:r>
          </a:p>
          <a:p>
            <a:r>
              <a:rPr lang="en-GB" dirty="0" smtClean="0"/>
              <a:t>STEP 3: non-adiabatic bunch rotation</a:t>
            </a:r>
          </a:p>
          <a:p>
            <a:r>
              <a:rPr lang="en-GB" dirty="0" smtClean="0"/>
              <a:t>STEP 4: injection to SPS bucket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18628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416766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257883" y="1752600"/>
            <a:ext cx="2872262" cy="1447800"/>
          </a:xfrm>
          <a:prstGeom prst="cloudCallout">
            <a:avLst>
              <a:gd name="adj1" fmla="val -22148"/>
              <a:gd name="adj2" fmla="val 1314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N.B. bunch length at ejection is critical!</a:t>
            </a:r>
            <a:endParaRPr lang="en-GB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Simulations vs.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principle, simulations apply the same bunch gymnastics as experiments</a:t>
            </a:r>
          </a:p>
          <a:p>
            <a:r>
              <a:rPr lang="en-GB" dirty="0" smtClean="0"/>
              <a:t>However, simulations do not take into account</a:t>
            </a:r>
          </a:p>
          <a:p>
            <a:pPr lvl="1"/>
            <a:r>
              <a:rPr lang="en-GB" dirty="0" smtClean="0"/>
              <a:t>Intensity</a:t>
            </a:r>
          </a:p>
          <a:p>
            <a:pPr lvl="1"/>
            <a:r>
              <a:rPr lang="en-GB" dirty="0" smtClean="0"/>
              <a:t>Impedance</a:t>
            </a:r>
          </a:p>
          <a:p>
            <a:pPr lvl="1"/>
            <a:r>
              <a:rPr lang="en-GB" dirty="0" smtClean="0"/>
              <a:t>Error sources such as synchronisation of RF phases between different harmonics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35032"/>
            <a:ext cx="7924800" cy="37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Simulated </a:t>
            </a:r>
            <a:r>
              <a:rPr lang="en-GB" dirty="0" err="1" smtClean="0"/>
              <a:t>τ’s</a:t>
            </a:r>
            <a:r>
              <a:rPr lang="en-GB" dirty="0" smtClean="0"/>
              <a:t> are systematically lower, but same trend </a:t>
            </a:r>
          </a:p>
          <a:p>
            <a:r>
              <a:rPr lang="en-GB" dirty="0" smtClean="0"/>
              <a:t>Reproduces the earlier finding that higher SPS voltage is better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435032"/>
            <a:ext cx="7924800" cy="37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 a blow-up in simulations to compare </a:t>
            </a:r>
            <a:r>
              <a:rPr lang="en-GB" dirty="0" err="1"/>
              <a:t>τ’s</a:t>
            </a:r>
            <a:r>
              <a:rPr lang="en-GB" dirty="0"/>
              <a:t> </a:t>
            </a:r>
            <a:r>
              <a:rPr lang="en-GB" dirty="0" smtClean="0"/>
              <a:t>Transmission roughly comparable (N.B. simulation is ‘perfect’)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10552"/>
            <a:ext cx="6781800" cy="4366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Predicted effect of different voltage programmes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seen in the ‘08 MD, losses are little affected by V</a:t>
            </a:r>
            <a:r>
              <a:rPr lang="en-GB" baseline="-25000" dirty="0" smtClean="0"/>
              <a:t>SPS</a:t>
            </a:r>
          </a:p>
          <a:p>
            <a:r>
              <a:rPr lang="en-GB" dirty="0" smtClean="0"/>
              <a:t>What counts is ε at injection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81796" y="2514600"/>
            <a:ext cx="2286004" cy="1295400"/>
            <a:chOff x="7696200" y="2514600"/>
            <a:chExt cx="1297152" cy="1295400"/>
          </a:xfrm>
        </p:grpSpPr>
        <p:sp>
          <p:nvSpPr>
            <p:cNvPr id="8" name="Right Brace 7"/>
            <p:cNvSpPr/>
            <p:nvPr/>
          </p:nvSpPr>
          <p:spPr>
            <a:xfrm>
              <a:off x="7696200" y="2514600"/>
              <a:ext cx="76200" cy="1295400"/>
            </a:xfrm>
            <a:prstGeom prst="rightBrac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8117" y="2931467"/>
              <a:ext cx="12152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ε</a:t>
              </a:r>
              <a:r>
                <a:rPr lang="en-GB" sz="1200" baseline="-25000" dirty="0" err="1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rms</a:t>
              </a:r>
              <a:r>
                <a:rPr lang="en-GB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 = 0.08 </a:t>
              </a:r>
              <a:r>
                <a:rPr lang="en-GB" sz="1200" dirty="0" err="1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eVs</a:t>
              </a:r>
              <a:r>
                <a:rPr lang="en-GB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 (@ rot),</a:t>
              </a:r>
            </a:p>
            <a:p>
              <a:pPr lvl="0"/>
              <a:r>
                <a:rPr lang="el-GR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ε</a:t>
              </a:r>
              <a:r>
                <a:rPr lang="en-GB" sz="1200" baseline="-250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rms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= 0.09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eVs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</a:t>
              </a:r>
              <a:r>
                <a:rPr lang="en-GB" sz="1200" dirty="0" smtClean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(@ </a:t>
              </a:r>
              <a:r>
                <a:rPr lang="en-GB" sz="1200" dirty="0" err="1" smtClean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inj</a:t>
              </a:r>
              <a:r>
                <a:rPr lang="en-GB" sz="1200" dirty="0" smtClean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)</a:t>
              </a:r>
              <a:endParaRPr lang="en-GB" sz="1200" dirty="0">
                <a:solidFill>
                  <a:srgbClr val="000099">
                    <a:lumMod val="40000"/>
                    <a:lumOff val="60000"/>
                  </a:srgbClr>
                </a:solidFill>
                <a:latin typeface="Verdana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75016" y="3891962"/>
            <a:ext cx="2292786" cy="680038"/>
            <a:chOff x="7704858" y="2760486"/>
            <a:chExt cx="1301000" cy="680038"/>
          </a:xfrm>
        </p:grpSpPr>
        <p:sp>
          <p:nvSpPr>
            <p:cNvPr id="15" name="Right Brace 14"/>
            <p:cNvSpPr/>
            <p:nvPr/>
          </p:nvSpPr>
          <p:spPr>
            <a:xfrm>
              <a:off x="7704858" y="2760486"/>
              <a:ext cx="76200" cy="680038"/>
            </a:xfrm>
            <a:prstGeom prst="rightBrac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8117" y="2869672"/>
              <a:ext cx="1227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l-GR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ε</a:t>
              </a:r>
              <a:r>
                <a:rPr lang="en-GB" sz="1200" baseline="-250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rms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= </a:t>
              </a:r>
              <a:r>
                <a:rPr lang="en-GB" sz="1200" dirty="0" smtClean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0.1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eVs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(@ rot),</a:t>
              </a:r>
            </a:p>
            <a:p>
              <a:pPr lvl="0"/>
              <a:r>
                <a:rPr lang="el-GR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ε</a:t>
              </a:r>
              <a:r>
                <a:rPr lang="en-GB" sz="1200" baseline="-250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rms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= </a:t>
              </a:r>
              <a:r>
                <a:rPr lang="en-GB" sz="1200" dirty="0" smtClean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0.14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eVs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(@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inj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97058" y="4641366"/>
            <a:ext cx="2270745" cy="997434"/>
            <a:chOff x="7704858" y="2760486"/>
            <a:chExt cx="1288493" cy="997434"/>
          </a:xfrm>
        </p:grpSpPr>
        <p:sp>
          <p:nvSpPr>
            <p:cNvPr id="18" name="Right Brace 17"/>
            <p:cNvSpPr/>
            <p:nvPr/>
          </p:nvSpPr>
          <p:spPr>
            <a:xfrm>
              <a:off x="7704858" y="2760486"/>
              <a:ext cx="63694" cy="997434"/>
            </a:xfrm>
            <a:prstGeom prst="rightBrac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72400" y="3028370"/>
              <a:ext cx="1220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l-GR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ε</a:t>
              </a:r>
              <a:r>
                <a:rPr lang="en-GB" sz="1200" baseline="-250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rms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= 0.1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eVs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(@ rot),</a:t>
              </a:r>
            </a:p>
            <a:p>
              <a:pPr lvl="0"/>
              <a:r>
                <a:rPr lang="el-GR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ε</a:t>
              </a:r>
              <a:r>
                <a:rPr lang="en-GB" sz="1200" baseline="-250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rms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= 0.14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eVs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(@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inj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)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97059" y="5682662"/>
            <a:ext cx="2270743" cy="461665"/>
            <a:chOff x="7704858" y="2913534"/>
            <a:chExt cx="1288492" cy="461665"/>
          </a:xfrm>
        </p:grpSpPr>
        <p:sp>
          <p:nvSpPr>
            <p:cNvPr id="21" name="Right Brace 20"/>
            <p:cNvSpPr/>
            <p:nvPr/>
          </p:nvSpPr>
          <p:spPr>
            <a:xfrm>
              <a:off x="7704858" y="2918648"/>
              <a:ext cx="63693" cy="451438"/>
            </a:xfrm>
            <a:prstGeom prst="rightBrac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82678" y="2913534"/>
              <a:ext cx="1210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l-GR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ε</a:t>
              </a:r>
              <a:r>
                <a:rPr lang="en-GB" sz="1200" baseline="-250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rms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= </a:t>
              </a:r>
              <a:r>
                <a:rPr lang="en-GB" sz="1200" dirty="0" smtClean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0.08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eVs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(@ rot),</a:t>
              </a:r>
            </a:p>
            <a:p>
              <a:pPr lvl="0"/>
              <a:r>
                <a:rPr lang="el-GR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ε</a:t>
              </a:r>
              <a:r>
                <a:rPr lang="en-GB" sz="1200" baseline="-250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rms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= </a:t>
              </a:r>
              <a:r>
                <a:rPr lang="en-GB" sz="1200" dirty="0" smtClean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0.1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eVs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 (@ </a:t>
              </a:r>
              <a:r>
                <a:rPr lang="en-GB" sz="1200" dirty="0" err="1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inj</a:t>
              </a:r>
              <a:r>
                <a:rPr lang="en-GB" sz="1200" dirty="0">
                  <a:solidFill>
                    <a:srgbClr val="000099">
                      <a:lumMod val="40000"/>
                      <a:lumOff val="60000"/>
                    </a:srgbClr>
                  </a:solidFill>
                  <a:latin typeface="Verdana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8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</a:t>
            </a:r>
            <a:br>
              <a:rPr lang="en-GB" dirty="0" smtClean="0"/>
            </a:br>
            <a:r>
              <a:rPr lang="en-GB" dirty="0" smtClean="0"/>
              <a:t>THE bunch Lengths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NOVEMBER 2011 MD DATA: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4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evolution of </a:t>
            </a:r>
            <a:br>
              <a:rPr lang="en-GB" dirty="0" smtClean="0"/>
            </a:br>
            <a:r>
              <a:rPr lang="en-GB" dirty="0" smtClean="0"/>
              <a:t>bunch length in the 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21600"/>
              </a:spcAft>
            </a:pPr>
            <a:r>
              <a:rPr lang="en-GB" dirty="0" smtClean="0"/>
              <a:t>We then measured τ at different moments in the PS, while taking in parallel </a:t>
            </a:r>
            <a:r>
              <a:rPr lang="en-GB" dirty="0" err="1" smtClean="0"/>
              <a:t>tomoscopy</a:t>
            </a:r>
            <a:r>
              <a:rPr lang="en-GB" dirty="0" smtClean="0"/>
              <a:t> data of the initial FB bunch distribution</a:t>
            </a:r>
            <a:endParaRPr lang="en-GB" dirty="0"/>
          </a:p>
          <a:p>
            <a:r>
              <a:rPr lang="en-GB" dirty="0" smtClean="0"/>
              <a:t>Losses in SPS (excl. </a:t>
            </a:r>
            <a:r>
              <a:rPr lang="en-GB" dirty="0" err="1" smtClean="0"/>
              <a:t>acceler</a:t>
            </a:r>
            <a:r>
              <a:rPr lang="en-GB" dirty="0" smtClean="0"/>
              <a:t>.): ~1.7 % (4.6e12), ~2.8 % (9.2e12)</a:t>
            </a:r>
          </a:p>
          <a:p>
            <a:pPr lvl="1"/>
            <a:r>
              <a:rPr lang="en-GB" dirty="0" smtClean="0"/>
              <a:t>N.B. very low!!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76842"/>
              </p:ext>
            </p:extLst>
          </p:nvPr>
        </p:nvGraphicFramePr>
        <p:xfrm>
          <a:off x="304800" y="2514600"/>
          <a:ext cx="8458199" cy="265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41982"/>
                <a:gridCol w="1838739"/>
                <a:gridCol w="1838739"/>
                <a:gridCol w="1838739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Intensity (p/batch)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4.6e12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9.2e12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5.7e12</a:t>
                      </a:r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Time</a:t>
                      </a:r>
                      <a:r>
                        <a:rPr lang="en-GB" baseline="0" smtClean="0"/>
                        <a:t> (ms)</a:t>
                      </a:r>
                      <a:endParaRPr lang="en-GB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+mn-lt"/>
                        </a:rPr>
                        <a:t>τ</a:t>
                      </a:r>
                      <a:r>
                        <a:rPr lang="el-GR" baseline="-25000" dirty="0" smtClean="0">
                          <a:latin typeface="+mn-lt"/>
                        </a:rPr>
                        <a:t>4σ</a:t>
                      </a:r>
                      <a:r>
                        <a:rPr lang="de-CH" dirty="0" smtClean="0">
                          <a:latin typeface="+mn-lt"/>
                        </a:rPr>
                        <a:t> (</a:t>
                      </a:r>
                      <a:r>
                        <a:rPr lang="de-CH" dirty="0" err="1" smtClean="0">
                          <a:latin typeface="+mn-lt"/>
                        </a:rPr>
                        <a:t>ns</a:t>
                      </a:r>
                      <a:r>
                        <a:rPr lang="de-CH" dirty="0" smtClean="0">
                          <a:latin typeface="+mn-lt"/>
                        </a:rPr>
                        <a:t>)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2205 (FB)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31.37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31.45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2320 (bef. 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splitt</a:t>
                      </a:r>
                      <a:r>
                        <a:rPr lang="en-GB" dirty="0" smtClean="0"/>
                        <a:t>.)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45.34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45.61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2403 (bef.</a:t>
                      </a:r>
                      <a:r>
                        <a:rPr lang="en-GB" baseline="0" dirty="0" smtClean="0"/>
                        <a:t> 2</a:t>
                      </a:r>
                      <a:r>
                        <a:rPr lang="en-GB" baseline="30000" dirty="0" smtClean="0"/>
                        <a:t>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splitt</a:t>
                      </a:r>
                      <a:r>
                        <a:rPr lang="en-GB" baseline="0" dirty="0" smtClean="0"/>
                        <a:t>.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28.29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30.92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2454 (pure 40 MHz)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2460 (at extraction)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8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Corresponding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Systematically lower simulated bunch lengths, already from the very beginning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548406"/>
              </p:ext>
            </p:extLst>
          </p:nvPr>
        </p:nvGraphicFramePr>
        <p:xfrm>
          <a:off x="457200" y="2743200"/>
          <a:ext cx="8229600" cy="2834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65664"/>
                <a:gridCol w="1396093"/>
                <a:gridCol w="1396093"/>
                <a:gridCol w="1322614"/>
                <a:gridCol w="1249136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Intensity (p/batch)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4.6e12</a:t>
                      </a:r>
                      <a:endParaRPr lang="en-GB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exp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4.6e12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sim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9.2e12</a:t>
                      </a:r>
                      <a:endParaRPr lang="en-GB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err="1" smtClean="0"/>
                        <a:t>exp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9.2e12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sim</a:t>
                      </a:r>
                      <a:endParaRPr lang="en-GB" dirty="0" smtClean="0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mtClean="0"/>
                        <a:t>Time</a:t>
                      </a:r>
                      <a:r>
                        <a:rPr lang="en-GB" baseline="0" smtClean="0"/>
                        <a:t> (ms)</a:t>
                      </a:r>
                      <a:endParaRPr lang="en-GB" smtClean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+mn-lt"/>
                        </a:rPr>
                        <a:t>τ</a:t>
                      </a:r>
                      <a:r>
                        <a:rPr lang="el-GR" baseline="-25000" dirty="0" smtClean="0">
                          <a:latin typeface="+mn-lt"/>
                        </a:rPr>
                        <a:t>4σ</a:t>
                      </a:r>
                      <a:r>
                        <a:rPr lang="de-CH" dirty="0" smtClean="0">
                          <a:latin typeface="+mn-lt"/>
                        </a:rPr>
                        <a:t> (</a:t>
                      </a:r>
                      <a:r>
                        <a:rPr lang="de-CH" dirty="0" err="1" smtClean="0">
                          <a:latin typeface="+mn-lt"/>
                        </a:rPr>
                        <a:t>ns</a:t>
                      </a:r>
                      <a:r>
                        <a:rPr lang="de-CH" dirty="0" smtClean="0">
                          <a:latin typeface="+mn-lt"/>
                        </a:rPr>
                        <a:t>)</a:t>
                      </a:r>
                      <a:endParaRPr lang="en-GB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2205 (FB)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30.80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33.49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2320 (bef. 1</a:t>
                      </a:r>
                      <a:r>
                        <a:rPr lang="en-GB" baseline="30000" dirty="0" smtClean="0"/>
                        <a:t>st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splitt</a:t>
                      </a:r>
                      <a:r>
                        <a:rPr lang="en-GB" dirty="0" smtClean="0"/>
                        <a:t>.)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2403 (bef. 2</a:t>
                      </a:r>
                      <a:r>
                        <a:rPr lang="en-GB" baseline="30000" dirty="0" smtClean="0"/>
                        <a:t>nd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splitt</a:t>
                      </a:r>
                      <a:r>
                        <a:rPr lang="en-GB" dirty="0" smtClean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25.76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30.92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27.91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2454 (pure 40 MHz)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15.11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13.89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53961">
                <a:tc>
                  <a:txBody>
                    <a:bodyPr/>
                    <a:lstStyle/>
                    <a:p>
                      <a:r>
                        <a:rPr lang="en-GB" dirty="0" smtClean="0"/>
                        <a:t>2460 (at extraction)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3.66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84575"/>
            <a:ext cx="7960371" cy="3787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vs. experiments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ratio of the simulated/experimental bunch lengths shown in the previous table; the experimental emittance is blown-up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600"/>
              </a:lnSpc>
            </a:pPr>
            <a:r>
              <a:rPr lang="en-GB" dirty="0" smtClean="0"/>
              <a:t>Transmission was improved over the years but is still an issue if emittance needs to be increased</a:t>
            </a:r>
          </a:p>
          <a:p>
            <a:pPr>
              <a:lnSpc>
                <a:spcPts val="2600"/>
              </a:lnSpc>
            </a:pPr>
            <a:r>
              <a:rPr lang="en-GB" dirty="0" smtClean="0"/>
              <a:t>Increasing the SPS voltage at injection can somewhat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improve the transmission</a:t>
            </a:r>
            <a:r>
              <a:rPr lang="en-GB" dirty="0" smtClean="0"/>
              <a:t>, however, </a:t>
            </a:r>
          </a:p>
          <a:p>
            <a:pPr lvl="1">
              <a:lnSpc>
                <a:spcPts val="2600"/>
              </a:lnSpc>
            </a:pPr>
            <a:r>
              <a:rPr lang="en-GB" dirty="0" smtClean="0"/>
              <a:t>The key factor is the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emittance at extraction</a:t>
            </a:r>
          </a:p>
          <a:p>
            <a:pPr>
              <a:lnSpc>
                <a:spcPts val="2600"/>
              </a:lnSpc>
            </a:pPr>
            <a:r>
              <a:rPr lang="en-GB" dirty="0" smtClean="0"/>
              <a:t>ESME simulations reproduce the experimentally observed trends</a:t>
            </a:r>
          </a:p>
          <a:p>
            <a:pPr>
              <a:lnSpc>
                <a:spcPts val="2600"/>
              </a:lnSpc>
            </a:pPr>
            <a:r>
              <a:rPr lang="en-GB" dirty="0" smtClean="0"/>
              <a:t>An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emittance blow-up</a:t>
            </a:r>
            <a:r>
              <a:rPr lang="en-GB" dirty="0" smtClean="0"/>
              <a:t> was observed in the PS already before the first splitting</a:t>
            </a:r>
          </a:p>
          <a:p>
            <a:pPr lvl="1">
              <a:lnSpc>
                <a:spcPts val="2600"/>
              </a:lnSpc>
            </a:pPr>
            <a:r>
              <a:rPr lang="en-GB" dirty="0" smtClean="0"/>
              <a:t>Explanation </a:t>
            </a:r>
            <a:r>
              <a:rPr lang="en-GB" smtClean="0"/>
              <a:t>for </a:t>
            </a:r>
            <a:r>
              <a:rPr lang="en-GB" smtClean="0"/>
              <a:t>simulated </a:t>
            </a:r>
            <a:r>
              <a:rPr lang="en-GB" dirty="0" smtClean="0"/>
              <a:t>bunch lengths being shorter</a:t>
            </a:r>
          </a:p>
          <a:p>
            <a:pPr>
              <a:lnSpc>
                <a:spcPts val="2600"/>
              </a:lnSpc>
            </a:pPr>
            <a:r>
              <a:rPr lang="en-GB" b="1" dirty="0" smtClean="0"/>
              <a:t>Work in progress:</a:t>
            </a:r>
          </a:p>
          <a:p>
            <a:pPr lvl="1">
              <a:lnSpc>
                <a:spcPts val="2600"/>
              </a:lnSpc>
            </a:pPr>
            <a:r>
              <a:rPr lang="en-GB" dirty="0" smtClean="0"/>
              <a:t>Compare with recent MD on 25 ns-scenario transmission</a:t>
            </a:r>
          </a:p>
          <a:p>
            <a:pPr lvl="1">
              <a:lnSpc>
                <a:spcPts val="2600"/>
              </a:lnSpc>
            </a:pPr>
            <a:r>
              <a:rPr lang="en-GB" dirty="0" smtClean="0"/>
              <a:t>Look for possible reasons of the emittance blow-up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Earlier PS to SPS transfer studies</a:t>
            </a:r>
          </a:p>
          <a:p>
            <a:pPr lvl="1">
              <a:spcAft>
                <a:spcPts val="2400"/>
              </a:spcAft>
            </a:pPr>
            <a:r>
              <a:rPr lang="en-GB" dirty="0" smtClean="0"/>
              <a:t>Why we are still interested to continue</a:t>
            </a:r>
          </a:p>
          <a:p>
            <a:r>
              <a:rPr lang="en-GB" dirty="0" smtClean="0"/>
              <a:t>Measurement and simulation </a:t>
            </a:r>
          </a:p>
          <a:p>
            <a:pPr lvl="1"/>
            <a:r>
              <a:rPr lang="en-GB" dirty="0" smtClean="0"/>
              <a:t>Methods</a:t>
            </a:r>
          </a:p>
          <a:p>
            <a:pPr lvl="1"/>
            <a:r>
              <a:rPr lang="en-GB" dirty="0" smtClean="0"/>
              <a:t>July ‘11 MD: bunch length and transmission as a function of emittance</a:t>
            </a:r>
          </a:p>
          <a:p>
            <a:pPr lvl="1"/>
            <a:r>
              <a:rPr lang="en-GB" dirty="0" smtClean="0"/>
              <a:t>November ‘11 MD: Tracking the bunch lengths in the PS during splitting and rotation </a:t>
            </a:r>
          </a:p>
          <a:p>
            <a:pPr lvl="1"/>
            <a:r>
              <a:rPr lang="en-GB" dirty="0" smtClean="0"/>
              <a:t>Conclusions and outlook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PREVIOUS STUDIES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PS TO SPS TRANSFER: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Motivation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Larger emittances in PS (and SPS) are preferable from the longitudinal stability and the delivered intensity point of view, but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Larger </a:t>
            </a:r>
            <a:r>
              <a:rPr lang="en-GB" dirty="0" err="1" smtClean="0"/>
              <a:t>ε</a:t>
            </a:r>
            <a:r>
              <a:rPr lang="en-GB" baseline="-25000" dirty="0" err="1" smtClean="0"/>
              <a:t>l</a:t>
            </a:r>
            <a:r>
              <a:rPr lang="en-GB" baseline="-25000" dirty="0" smtClean="0"/>
              <a:t> </a:t>
            </a:r>
            <a:r>
              <a:rPr lang="en-GB" dirty="0" smtClean="0"/>
              <a:t>→ longer τ at ejection →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more transfer losses</a:t>
            </a:r>
          </a:p>
          <a:p>
            <a:r>
              <a:rPr lang="en-GB" dirty="0" smtClean="0"/>
              <a:t>Bunch ‘gymnastics’ in the PS to SPS transfer:</a:t>
            </a:r>
          </a:p>
          <a:p>
            <a:pPr lvl="1"/>
            <a:r>
              <a:rPr lang="en-GB" dirty="0" smtClean="0"/>
              <a:t>Starting from (4+2)×3=18 bunches in PS, 10 MHz</a:t>
            </a:r>
          </a:p>
          <a:p>
            <a:pPr lvl="1"/>
            <a:r>
              <a:rPr lang="en-GB" dirty="0" smtClean="0"/>
              <a:t>Single or double splitting for a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50 ns </a:t>
            </a:r>
            <a:r>
              <a:rPr lang="en-GB" dirty="0" smtClean="0"/>
              <a:t>(20 MHz) or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25 ns</a:t>
            </a:r>
            <a:r>
              <a:rPr lang="en-GB" dirty="0" smtClean="0"/>
              <a:t> (40 MHz) bunch spacing, respectively</a:t>
            </a:r>
          </a:p>
          <a:p>
            <a:pPr lvl="1"/>
            <a:r>
              <a:rPr lang="en-GB" dirty="0" smtClean="0"/>
              <a:t>Non-adiabatic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bunch rotation </a:t>
            </a:r>
            <a:r>
              <a:rPr lang="en-GB" dirty="0" smtClean="0"/>
              <a:t>to shorten the bunch length</a:t>
            </a:r>
          </a:p>
          <a:p>
            <a:pPr lvl="1"/>
            <a:r>
              <a:rPr lang="en-GB" dirty="0" smtClean="0"/>
              <a:t>Injection to the 200 MHz SPS bucket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3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Capture losses, </a:t>
            </a:r>
            <a:br>
              <a:rPr lang="en-GB" dirty="0" smtClean="0"/>
            </a:br>
            <a:r>
              <a:rPr lang="en-GB" dirty="0"/>
              <a:t>2003/2004 </a:t>
            </a:r>
            <a:r>
              <a:rPr lang="en-GB" sz="1000" dirty="0">
                <a:hlinkClick r:id="rId2"/>
              </a:rPr>
              <a:t>CERN-AB-Note-2004-036</a:t>
            </a:r>
            <a:endParaRPr lang="en-GB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GB" dirty="0" smtClean="0"/>
              <a:t>Matched voltage at injection to SPS: 750 kV</a:t>
            </a:r>
          </a:p>
          <a:p>
            <a:r>
              <a:rPr lang="en-GB" dirty="0" smtClean="0"/>
              <a:t>Capture loss vs.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capture voltage/intensity </a:t>
            </a:r>
            <a:r>
              <a:rPr lang="en-GB" dirty="0" smtClean="0"/>
              <a:t>was studied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72 bunches w/ 25 ns spacing, 3-4 batches</a:t>
            </a:r>
          </a:p>
          <a:p>
            <a:pPr lvl="1">
              <a:spcBef>
                <a:spcPts val="0"/>
              </a:spcBef>
              <a:spcAft>
                <a:spcPts val="21600"/>
              </a:spcAft>
            </a:pPr>
            <a:r>
              <a:rPr lang="en-GB" dirty="0" smtClean="0"/>
              <a:t>τ</a:t>
            </a:r>
            <a:r>
              <a:rPr lang="en-GB" baseline="-25000" dirty="0" smtClean="0"/>
              <a:t>4σ</a:t>
            </a:r>
            <a:r>
              <a:rPr lang="en-GB" dirty="0" smtClean="0"/>
              <a:t> = 4.2 ns, </a:t>
            </a:r>
            <a:r>
              <a:rPr lang="en-GB" dirty="0" err="1" smtClean="0"/>
              <a:t>ε</a:t>
            </a:r>
            <a:r>
              <a:rPr lang="en-GB" baseline="-25000" dirty="0" err="1" smtClean="0"/>
              <a:t>l</a:t>
            </a:r>
            <a:r>
              <a:rPr lang="en-GB" dirty="0" smtClean="0"/>
              <a:t> = 0.35 </a:t>
            </a:r>
            <a:r>
              <a:rPr lang="en-GB" dirty="0" err="1" smtClean="0"/>
              <a:t>eVs</a:t>
            </a:r>
            <a:r>
              <a:rPr lang="en-GB" dirty="0" smtClean="0"/>
              <a:t> at injection to the SPS</a:t>
            </a:r>
            <a:endParaRPr lang="en-GB" dirty="0"/>
          </a:p>
          <a:p>
            <a:pPr>
              <a:spcBef>
                <a:spcPts val="0"/>
              </a:spcBef>
              <a:spcAft>
                <a:spcPts val="4800"/>
              </a:spcAft>
            </a:pPr>
            <a:r>
              <a:rPr lang="en-GB" dirty="0" smtClean="0"/>
              <a:t>New voltage programme: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2-3 MV injection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7" y="3223800"/>
            <a:ext cx="346149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50200"/>
            <a:ext cx="353739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48540"/>
            <a:ext cx="1905000" cy="19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 optimisation, </a:t>
            </a:r>
            <a:br>
              <a:rPr lang="en-GB" dirty="0" smtClean="0"/>
            </a:br>
            <a:r>
              <a:rPr lang="en-GB" dirty="0" smtClean="0"/>
              <a:t>2008 </a:t>
            </a:r>
            <a:r>
              <a:rPr lang="en-GB" sz="1000" dirty="0">
                <a:hlinkClick r:id="rId3"/>
              </a:rPr>
              <a:t>CERN-AB-Note-2008-021</a:t>
            </a:r>
            <a:endParaRPr lang="en-GB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Study of the bunch shaping in the PS: bunch rotation with 2 or 3 cavities, i.e.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600 or 900 kV</a:t>
            </a:r>
            <a:r>
              <a:rPr lang="en-GB" dirty="0" smtClean="0"/>
              <a:t>, respectively</a:t>
            </a:r>
          </a:p>
          <a:p>
            <a:pPr lvl="1"/>
            <a:r>
              <a:rPr lang="en-GB" dirty="0" smtClean="0"/>
              <a:t>The idea behind: higher voltage → more stretched bunches → shorter τ after rotation → less beam losses (?)</a:t>
            </a:r>
          </a:p>
          <a:p>
            <a:r>
              <a:rPr lang="en-GB" dirty="0" smtClean="0"/>
              <a:t>Observed: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 clear dependence </a:t>
            </a:r>
            <a:r>
              <a:rPr lang="en-GB" dirty="0" smtClean="0"/>
              <a:t>on the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rotation voltage</a:t>
            </a:r>
          </a:p>
          <a:p>
            <a:pPr lvl="1"/>
            <a:r>
              <a:rPr lang="en-GB" dirty="0" smtClean="0"/>
              <a:t>But: a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strong dependence </a:t>
            </a:r>
            <a:r>
              <a:rPr lang="en-GB" dirty="0" smtClean="0"/>
              <a:t>of beam loss on </a:t>
            </a:r>
            <a:r>
              <a:rPr lang="en-GB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intensity</a:t>
            </a:r>
            <a:endParaRPr lang="en-GB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SPSU-BD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7162800" cy="180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7669" y="3886200"/>
            <a:ext cx="1403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+mj-lt"/>
              </a:rPr>
              <a:t>Total losses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42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469" y="2514600"/>
            <a:ext cx="7771060" cy="369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Rotation voltage revisited, July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GB" dirty="0" smtClean="0"/>
              <a:t>Systematic scan of losses vs</a:t>
            </a:r>
            <a:r>
              <a:rPr lang="en-GB" dirty="0"/>
              <a:t>.</a:t>
            </a:r>
            <a:r>
              <a:rPr lang="en-GB" dirty="0" smtClean="0"/>
              <a:t> bunch length for 600 and 900 kV PS rotation voltage; 50 ns scenario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Transmission doesn’t improve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495800" y="3922451"/>
            <a:ext cx="1600200" cy="1984177"/>
            <a:chOff x="4495800" y="3886200"/>
            <a:chExt cx="1600200" cy="1984177"/>
          </a:xfrm>
        </p:grpSpPr>
        <p:sp>
          <p:nvSpPr>
            <p:cNvPr id="8" name="TextBox 7"/>
            <p:cNvSpPr txBox="1"/>
            <p:nvPr/>
          </p:nvSpPr>
          <p:spPr>
            <a:xfrm>
              <a:off x="4495800" y="55626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Operational</a:t>
              </a:r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5867400" y="3886200"/>
              <a:ext cx="228600" cy="477174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59558"/>
                <a:gd name="adj6" fmla="val -397080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71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</a:t>
            </a:r>
            <a:br>
              <a:rPr lang="en-GB" dirty="0" smtClean="0"/>
            </a:br>
            <a:r>
              <a:rPr lang="en-GB" dirty="0" smtClean="0"/>
              <a:t>with Simulations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JULY 2011 MD DATA: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methods </a:t>
            </a:r>
            <a:br>
              <a:rPr lang="en-GB" dirty="0" smtClean="0"/>
            </a:br>
            <a:r>
              <a:rPr lang="en-GB" dirty="0" smtClean="0"/>
              <a:t>(50 ns scenario)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experimentally measured PS FB bunch distribution (sample 500,000 particles) and real PS &amp; SPS voltage programme</a:t>
            </a:r>
          </a:p>
          <a:p>
            <a:r>
              <a:rPr lang="en-GB" dirty="0" smtClean="0"/>
              <a:t>STEP 1: Split the initial bunch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24th November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SPSU-BD Meeting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15550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1" y="2971800"/>
            <a:ext cx="4163759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0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">
      <a:dk1>
        <a:sysClr val="windowText" lastClr="000000"/>
      </a:dk1>
      <a:lt1>
        <a:sysClr val="window" lastClr="FFFFFF"/>
      </a:lt1>
      <a:dk2>
        <a:srgbClr val="2963AD"/>
      </a:dk2>
      <a:lt2>
        <a:srgbClr val="EEECE1"/>
      </a:lt2>
      <a:accent1>
        <a:srgbClr val="2963AD"/>
      </a:accent1>
      <a:accent2>
        <a:srgbClr val="000099"/>
      </a:accent2>
      <a:accent3>
        <a:srgbClr val="008080"/>
      </a:accent3>
      <a:accent4>
        <a:srgbClr val="00CC66"/>
      </a:accent4>
      <a:accent5>
        <a:srgbClr val="33CCCC"/>
      </a:accent5>
      <a:accent6>
        <a:srgbClr val="FF6600"/>
      </a:accent6>
      <a:hlink>
        <a:srgbClr val="0000FF"/>
      </a:hlink>
      <a:folHlink>
        <a:srgbClr val="800080"/>
      </a:folHlink>
    </a:clrScheme>
    <a:fontScheme name="TH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955</Words>
  <Application>Microsoft Office PowerPoint</Application>
  <PresentationFormat>On-screen Show (4:3)</PresentationFormat>
  <Paragraphs>193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PS to SPS  Transfer Studies</vt:lpstr>
      <vt:lpstr>Outline</vt:lpstr>
      <vt:lpstr>PREVIOUS STUDIES</vt:lpstr>
      <vt:lpstr>Motivation</vt:lpstr>
      <vt:lpstr>Capture losses,  2003/2004 CERN-AB-Note-2004-036</vt:lpstr>
      <vt:lpstr>Transfer optimisation,  2008 CERN-AB-Note-2008-021</vt:lpstr>
      <vt:lpstr>Rotation voltage revisited, July 2011</vt:lpstr>
      <vt:lpstr>Comparison  with Simulations</vt:lpstr>
      <vt:lpstr>Simulation methods  (50 ns scenario)</vt:lpstr>
      <vt:lpstr>Simulation methods cont’d  (50 ns scenario)</vt:lpstr>
      <vt:lpstr>Simulations vs. measurements</vt:lpstr>
      <vt:lpstr>Results</vt:lpstr>
      <vt:lpstr>Results cont’d</vt:lpstr>
      <vt:lpstr>Predicted effect of different voltage programmes</vt:lpstr>
      <vt:lpstr>TRACKING  THE bunch Lengths</vt:lpstr>
      <vt:lpstr>The evolution of  bunch length in the PS</vt:lpstr>
      <vt:lpstr>Corresponding simulations</vt:lpstr>
      <vt:lpstr>Simulation vs. experiments</vt:lpstr>
      <vt:lpstr>Conclusions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Helga Timko</dc:creator>
  <cp:lastModifiedBy>Helga Timko</cp:lastModifiedBy>
  <cp:revision>244</cp:revision>
  <dcterms:created xsi:type="dcterms:W3CDTF">2006-08-16T00:00:00Z</dcterms:created>
  <dcterms:modified xsi:type="dcterms:W3CDTF">2011-11-24T13:49:48Z</dcterms:modified>
</cp:coreProperties>
</file>