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65" r:id="rId2"/>
    <p:sldId id="316" r:id="rId3"/>
    <p:sldId id="323" r:id="rId4"/>
    <p:sldId id="317" r:id="rId5"/>
    <p:sldId id="318" r:id="rId6"/>
    <p:sldId id="319" r:id="rId7"/>
    <p:sldId id="321" r:id="rId8"/>
    <p:sldId id="322" r:id="rId9"/>
  </p:sldIdLst>
  <p:sldSz cx="9906000" cy="6858000" type="A4"/>
  <p:notesSz cx="6797675" cy="9928225"/>
  <p:defaultTextStyle>
    <a:defPPr>
      <a:defRPr lang="en-US"/>
    </a:defPPr>
    <a:lvl1pPr algn="just" rtl="0" fontAlgn="base">
      <a:spcBef>
        <a:spcPct val="50000"/>
      </a:spcBef>
      <a:spcAft>
        <a:spcPct val="0"/>
      </a:spcAft>
      <a:buChar char="•"/>
      <a:defRPr kern="1200">
        <a:solidFill>
          <a:schemeClr val="tx1"/>
        </a:solidFill>
        <a:latin typeface="Times New Roman" pitchFamily="18" charset="0"/>
        <a:ea typeface="+mn-ea"/>
        <a:cs typeface="+mn-cs"/>
        <a:sym typeface="Math1" pitchFamily="2" charset="2"/>
      </a:defRPr>
    </a:lvl1pPr>
    <a:lvl2pPr marL="457200" algn="just" rtl="0" fontAlgn="base">
      <a:spcBef>
        <a:spcPct val="50000"/>
      </a:spcBef>
      <a:spcAft>
        <a:spcPct val="0"/>
      </a:spcAft>
      <a:buChar char="•"/>
      <a:defRPr kern="1200">
        <a:solidFill>
          <a:schemeClr val="tx1"/>
        </a:solidFill>
        <a:latin typeface="Times New Roman" pitchFamily="18" charset="0"/>
        <a:ea typeface="+mn-ea"/>
        <a:cs typeface="+mn-cs"/>
        <a:sym typeface="Math1" pitchFamily="2" charset="2"/>
      </a:defRPr>
    </a:lvl2pPr>
    <a:lvl3pPr marL="914400" algn="just" rtl="0" fontAlgn="base">
      <a:spcBef>
        <a:spcPct val="50000"/>
      </a:spcBef>
      <a:spcAft>
        <a:spcPct val="0"/>
      </a:spcAft>
      <a:buChar char="•"/>
      <a:defRPr kern="1200">
        <a:solidFill>
          <a:schemeClr val="tx1"/>
        </a:solidFill>
        <a:latin typeface="Times New Roman" pitchFamily="18" charset="0"/>
        <a:ea typeface="+mn-ea"/>
        <a:cs typeface="+mn-cs"/>
        <a:sym typeface="Math1" pitchFamily="2" charset="2"/>
      </a:defRPr>
    </a:lvl3pPr>
    <a:lvl4pPr marL="1371600" algn="just" rtl="0" fontAlgn="base">
      <a:spcBef>
        <a:spcPct val="50000"/>
      </a:spcBef>
      <a:spcAft>
        <a:spcPct val="0"/>
      </a:spcAft>
      <a:buChar char="•"/>
      <a:defRPr kern="1200">
        <a:solidFill>
          <a:schemeClr val="tx1"/>
        </a:solidFill>
        <a:latin typeface="Times New Roman" pitchFamily="18" charset="0"/>
        <a:ea typeface="+mn-ea"/>
        <a:cs typeface="+mn-cs"/>
        <a:sym typeface="Math1" pitchFamily="2" charset="2"/>
      </a:defRPr>
    </a:lvl4pPr>
    <a:lvl5pPr marL="1828800" algn="just" rtl="0" fontAlgn="base">
      <a:spcBef>
        <a:spcPct val="50000"/>
      </a:spcBef>
      <a:spcAft>
        <a:spcPct val="0"/>
      </a:spcAft>
      <a:buChar char="•"/>
      <a:defRPr kern="1200">
        <a:solidFill>
          <a:schemeClr val="tx1"/>
        </a:solidFill>
        <a:latin typeface="Times New Roman" pitchFamily="18" charset="0"/>
        <a:ea typeface="+mn-ea"/>
        <a:cs typeface="+mn-cs"/>
        <a:sym typeface="Math1" pitchFamily="2" charset="2"/>
      </a:defRPr>
    </a:lvl5pPr>
    <a:lvl6pPr marL="2286000" algn="l" defTabSz="914400" rtl="0" eaLnBrk="1" latinLnBrk="0" hangingPunct="1">
      <a:defRPr kern="1200">
        <a:solidFill>
          <a:schemeClr val="tx1"/>
        </a:solidFill>
        <a:latin typeface="Times New Roman" pitchFamily="18" charset="0"/>
        <a:ea typeface="+mn-ea"/>
        <a:cs typeface="+mn-cs"/>
        <a:sym typeface="Math1" pitchFamily="2" charset="2"/>
      </a:defRPr>
    </a:lvl6pPr>
    <a:lvl7pPr marL="2743200" algn="l" defTabSz="914400" rtl="0" eaLnBrk="1" latinLnBrk="0" hangingPunct="1">
      <a:defRPr kern="1200">
        <a:solidFill>
          <a:schemeClr val="tx1"/>
        </a:solidFill>
        <a:latin typeface="Times New Roman" pitchFamily="18" charset="0"/>
        <a:ea typeface="+mn-ea"/>
        <a:cs typeface="+mn-cs"/>
        <a:sym typeface="Math1" pitchFamily="2" charset="2"/>
      </a:defRPr>
    </a:lvl7pPr>
    <a:lvl8pPr marL="3200400" algn="l" defTabSz="914400" rtl="0" eaLnBrk="1" latinLnBrk="0" hangingPunct="1">
      <a:defRPr kern="1200">
        <a:solidFill>
          <a:schemeClr val="tx1"/>
        </a:solidFill>
        <a:latin typeface="Times New Roman" pitchFamily="18" charset="0"/>
        <a:ea typeface="+mn-ea"/>
        <a:cs typeface="+mn-cs"/>
        <a:sym typeface="Math1" pitchFamily="2" charset="2"/>
      </a:defRPr>
    </a:lvl8pPr>
    <a:lvl9pPr marL="3657600" algn="l" defTabSz="914400" rtl="0" eaLnBrk="1" latinLnBrk="0" hangingPunct="1">
      <a:defRPr kern="1200">
        <a:solidFill>
          <a:schemeClr val="tx1"/>
        </a:solidFill>
        <a:latin typeface="Times New Roman" pitchFamily="18" charset="0"/>
        <a:ea typeface="+mn-ea"/>
        <a:cs typeface="+mn-cs"/>
        <a:sym typeface="Math1" pitchFamily="2"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FF66"/>
    <a:srgbClr val="99FF66"/>
    <a:srgbClr val="EAEAEA"/>
    <a:srgbClr val="DDDDDD"/>
    <a:srgbClr val="C0C0C0"/>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19" d="100"/>
          <a:sy n="119" d="100"/>
        </p:scale>
        <p:origin x="-112" y="-12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4813" cy="495379"/>
          </a:xfrm>
          <a:prstGeom prst="rect">
            <a:avLst/>
          </a:prstGeom>
          <a:noFill/>
          <a:ln w="9525">
            <a:noFill/>
            <a:miter lim="800000"/>
            <a:headEnd/>
            <a:tailEnd/>
          </a:ln>
          <a:effectLst/>
        </p:spPr>
        <p:txBody>
          <a:bodyPr vert="horz" wrap="square" lIns="93252" tIns="46626" rIns="93252" bIns="46626" numCol="1" anchor="t" anchorCtr="0" compatLnSpc="1">
            <a:prstTxWarp prst="textNoShape">
              <a:avLst/>
            </a:prstTxWarp>
          </a:bodyPr>
          <a:lstStyle>
            <a:lvl1pPr algn="l" defTabSz="933450">
              <a:spcBef>
                <a:spcPct val="0"/>
              </a:spcBef>
              <a:buFontTx/>
              <a:buNone/>
              <a:defRPr sz="1200"/>
            </a:lvl1pPr>
          </a:lstStyle>
          <a:p>
            <a:endParaRPr lang="en-US"/>
          </a:p>
        </p:txBody>
      </p:sp>
      <p:sp>
        <p:nvSpPr>
          <p:cNvPr id="9219" name="Rectangle 3"/>
          <p:cNvSpPr>
            <a:spLocks noGrp="1" noChangeArrowheads="1"/>
          </p:cNvSpPr>
          <p:nvPr>
            <p:ph type="dt" sz="quarter" idx="1"/>
          </p:nvPr>
        </p:nvSpPr>
        <p:spPr bwMode="auto">
          <a:xfrm>
            <a:off x="3852863" y="0"/>
            <a:ext cx="2944812" cy="495379"/>
          </a:xfrm>
          <a:prstGeom prst="rect">
            <a:avLst/>
          </a:prstGeom>
          <a:noFill/>
          <a:ln w="9525">
            <a:noFill/>
            <a:miter lim="800000"/>
            <a:headEnd/>
            <a:tailEnd/>
          </a:ln>
          <a:effectLst/>
        </p:spPr>
        <p:txBody>
          <a:bodyPr vert="horz" wrap="square" lIns="93252" tIns="46626" rIns="93252" bIns="46626" numCol="1" anchor="t" anchorCtr="0" compatLnSpc="1">
            <a:prstTxWarp prst="textNoShape">
              <a:avLst/>
            </a:prstTxWarp>
          </a:bodyPr>
          <a:lstStyle>
            <a:lvl1pPr algn="r" defTabSz="933450">
              <a:spcBef>
                <a:spcPct val="0"/>
              </a:spcBef>
              <a:buFontTx/>
              <a:buNone/>
              <a:defRPr sz="1200"/>
            </a:lvl1pPr>
          </a:lstStyle>
          <a:p>
            <a:endParaRPr lang="en-US"/>
          </a:p>
        </p:txBody>
      </p:sp>
      <p:sp>
        <p:nvSpPr>
          <p:cNvPr id="9220" name="Rectangle 4"/>
          <p:cNvSpPr>
            <a:spLocks noGrp="1" noChangeArrowheads="1"/>
          </p:cNvSpPr>
          <p:nvPr>
            <p:ph type="ftr" sz="quarter" idx="2"/>
          </p:nvPr>
        </p:nvSpPr>
        <p:spPr bwMode="auto">
          <a:xfrm>
            <a:off x="1" y="9432846"/>
            <a:ext cx="2944813" cy="495379"/>
          </a:xfrm>
          <a:prstGeom prst="rect">
            <a:avLst/>
          </a:prstGeom>
          <a:noFill/>
          <a:ln w="9525">
            <a:noFill/>
            <a:miter lim="800000"/>
            <a:headEnd/>
            <a:tailEnd/>
          </a:ln>
          <a:effectLst/>
        </p:spPr>
        <p:txBody>
          <a:bodyPr vert="horz" wrap="square" lIns="93252" tIns="46626" rIns="93252" bIns="46626" numCol="1" anchor="b" anchorCtr="0" compatLnSpc="1">
            <a:prstTxWarp prst="textNoShape">
              <a:avLst/>
            </a:prstTxWarp>
          </a:bodyPr>
          <a:lstStyle>
            <a:lvl1pPr algn="l" defTabSz="933450">
              <a:spcBef>
                <a:spcPct val="0"/>
              </a:spcBef>
              <a:buFontTx/>
              <a:buNone/>
              <a:defRPr sz="1200"/>
            </a:lvl1pPr>
          </a:lstStyle>
          <a:p>
            <a:endParaRPr lang="en-US"/>
          </a:p>
        </p:txBody>
      </p:sp>
      <p:sp>
        <p:nvSpPr>
          <p:cNvPr id="9221" name="Rectangle 5"/>
          <p:cNvSpPr>
            <a:spLocks noGrp="1" noChangeArrowheads="1"/>
          </p:cNvSpPr>
          <p:nvPr>
            <p:ph type="sldNum" sz="quarter" idx="3"/>
          </p:nvPr>
        </p:nvSpPr>
        <p:spPr bwMode="auto">
          <a:xfrm>
            <a:off x="3852863" y="9432846"/>
            <a:ext cx="2944812" cy="495379"/>
          </a:xfrm>
          <a:prstGeom prst="rect">
            <a:avLst/>
          </a:prstGeom>
          <a:noFill/>
          <a:ln w="9525">
            <a:noFill/>
            <a:miter lim="800000"/>
            <a:headEnd/>
            <a:tailEnd/>
          </a:ln>
          <a:effectLst/>
        </p:spPr>
        <p:txBody>
          <a:bodyPr vert="horz" wrap="square" lIns="93252" tIns="46626" rIns="93252" bIns="46626" numCol="1" anchor="b" anchorCtr="0" compatLnSpc="1">
            <a:prstTxWarp prst="textNoShape">
              <a:avLst/>
            </a:prstTxWarp>
          </a:bodyPr>
          <a:lstStyle>
            <a:lvl1pPr algn="r" defTabSz="933450">
              <a:spcBef>
                <a:spcPct val="0"/>
              </a:spcBef>
              <a:buFontTx/>
              <a:buNone/>
              <a:defRPr sz="1200"/>
            </a:lvl1pPr>
          </a:lstStyle>
          <a:p>
            <a:fld id="{D72CA332-C201-4B62-8CD1-3F11C75E5CA4}" type="slidenum">
              <a:rPr lang="en-US"/>
              <a:pPr/>
              <a:t>‹#›</a:t>
            </a:fld>
            <a:endParaRPr lang="en-US"/>
          </a:p>
        </p:txBody>
      </p:sp>
    </p:spTree>
    <p:extLst>
      <p:ext uri="{BB962C8B-B14F-4D97-AF65-F5344CB8AC3E}">
        <p14:creationId xmlns:p14="http://schemas.microsoft.com/office/powerpoint/2010/main" val="268415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4813" cy="495379"/>
          </a:xfrm>
          <a:prstGeom prst="rect">
            <a:avLst/>
          </a:prstGeom>
          <a:noFill/>
          <a:ln w="9525">
            <a:noFill/>
            <a:miter lim="800000"/>
            <a:headEnd/>
            <a:tailEnd/>
          </a:ln>
          <a:effectLst/>
        </p:spPr>
        <p:txBody>
          <a:bodyPr vert="horz" wrap="square" lIns="93252" tIns="46626" rIns="93252" bIns="46626" numCol="1" anchor="t" anchorCtr="0" compatLnSpc="1">
            <a:prstTxWarp prst="textNoShape">
              <a:avLst/>
            </a:prstTxWarp>
          </a:bodyPr>
          <a:lstStyle>
            <a:lvl1pPr algn="l" defTabSz="933450">
              <a:spcBef>
                <a:spcPct val="0"/>
              </a:spcBef>
              <a:buFontTx/>
              <a:buNone/>
              <a:defRPr sz="1200"/>
            </a:lvl1pPr>
          </a:lstStyle>
          <a:p>
            <a:endParaRPr lang="en-US"/>
          </a:p>
        </p:txBody>
      </p:sp>
      <p:sp>
        <p:nvSpPr>
          <p:cNvPr id="3075" name="Rectangle 3"/>
          <p:cNvSpPr>
            <a:spLocks noGrp="1" noChangeArrowheads="1"/>
          </p:cNvSpPr>
          <p:nvPr>
            <p:ph type="dt" idx="1"/>
          </p:nvPr>
        </p:nvSpPr>
        <p:spPr bwMode="auto">
          <a:xfrm>
            <a:off x="3852863" y="0"/>
            <a:ext cx="2944812" cy="495379"/>
          </a:xfrm>
          <a:prstGeom prst="rect">
            <a:avLst/>
          </a:prstGeom>
          <a:noFill/>
          <a:ln w="9525">
            <a:noFill/>
            <a:miter lim="800000"/>
            <a:headEnd/>
            <a:tailEnd/>
          </a:ln>
          <a:effectLst/>
        </p:spPr>
        <p:txBody>
          <a:bodyPr vert="horz" wrap="square" lIns="93252" tIns="46626" rIns="93252" bIns="46626" numCol="1" anchor="t" anchorCtr="0" compatLnSpc="1">
            <a:prstTxWarp prst="textNoShape">
              <a:avLst/>
            </a:prstTxWarp>
          </a:bodyPr>
          <a:lstStyle>
            <a:lvl1pPr algn="r" defTabSz="933450">
              <a:spcBef>
                <a:spcPct val="0"/>
              </a:spcBef>
              <a:buFontTx/>
              <a:buNone/>
              <a:defRPr sz="1200"/>
            </a:lvl1pPr>
          </a:lstStyle>
          <a:p>
            <a:endParaRPr lang="en-US"/>
          </a:p>
        </p:txBody>
      </p:sp>
      <p:sp>
        <p:nvSpPr>
          <p:cNvPr id="3076"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463" y="4715629"/>
            <a:ext cx="4984750" cy="4467939"/>
          </a:xfrm>
          <a:prstGeom prst="rect">
            <a:avLst/>
          </a:prstGeom>
          <a:noFill/>
          <a:ln w="9525">
            <a:noFill/>
            <a:miter lim="800000"/>
            <a:headEnd/>
            <a:tailEnd/>
          </a:ln>
          <a:effectLst/>
        </p:spPr>
        <p:txBody>
          <a:bodyPr vert="horz" wrap="square" lIns="93252" tIns="46626" rIns="93252" bIns="4662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1" y="9432846"/>
            <a:ext cx="2944813" cy="495379"/>
          </a:xfrm>
          <a:prstGeom prst="rect">
            <a:avLst/>
          </a:prstGeom>
          <a:noFill/>
          <a:ln w="9525">
            <a:noFill/>
            <a:miter lim="800000"/>
            <a:headEnd/>
            <a:tailEnd/>
          </a:ln>
          <a:effectLst/>
        </p:spPr>
        <p:txBody>
          <a:bodyPr vert="horz" wrap="square" lIns="93252" tIns="46626" rIns="93252" bIns="46626" numCol="1" anchor="b" anchorCtr="0" compatLnSpc="1">
            <a:prstTxWarp prst="textNoShape">
              <a:avLst/>
            </a:prstTxWarp>
          </a:bodyPr>
          <a:lstStyle>
            <a:lvl1pPr algn="l" defTabSz="933450">
              <a:spcBef>
                <a:spcPct val="0"/>
              </a:spcBef>
              <a:buFontTx/>
              <a:buNone/>
              <a:defRPr sz="1200"/>
            </a:lvl1pPr>
          </a:lstStyle>
          <a:p>
            <a:endParaRPr lang="en-US"/>
          </a:p>
        </p:txBody>
      </p:sp>
      <p:sp>
        <p:nvSpPr>
          <p:cNvPr id="3079" name="Rectangle 7"/>
          <p:cNvSpPr>
            <a:spLocks noGrp="1" noChangeArrowheads="1"/>
          </p:cNvSpPr>
          <p:nvPr>
            <p:ph type="sldNum" sz="quarter" idx="5"/>
          </p:nvPr>
        </p:nvSpPr>
        <p:spPr bwMode="auto">
          <a:xfrm>
            <a:off x="3852863" y="9432846"/>
            <a:ext cx="2944812" cy="495379"/>
          </a:xfrm>
          <a:prstGeom prst="rect">
            <a:avLst/>
          </a:prstGeom>
          <a:noFill/>
          <a:ln w="9525">
            <a:noFill/>
            <a:miter lim="800000"/>
            <a:headEnd/>
            <a:tailEnd/>
          </a:ln>
          <a:effectLst/>
        </p:spPr>
        <p:txBody>
          <a:bodyPr vert="horz" wrap="square" lIns="93252" tIns="46626" rIns="93252" bIns="46626" numCol="1" anchor="b" anchorCtr="0" compatLnSpc="1">
            <a:prstTxWarp prst="textNoShape">
              <a:avLst/>
            </a:prstTxWarp>
          </a:bodyPr>
          <a:lstStyle>
            <a:lvl1pPr algn="r" defTabSz="933450">
              <a:spcBef>
                <a:spcPct val="0"/>
              </a:spcBef>
              <a:buFontTx/>
              <a:buNone/>
              <a:defRPr sz="1200"/>
            </a:lvl1pPr>
          </a:lstStyle>
          <a:p>
            <a:fld id="{A18E96E0-5B6B-468B-AC69-86069497A9E9}" type="slidenum">
              <a:rPr lang="en-US"/>
              <a:pPr/>
              <a:t>‹#›</a:t>
            </a:fld>
            <a:endParaRPr lang="en-US"/>
          </a:p>
        </p:txBody>
      </p:sp>
    </p:spTree>
    <p:extLst>
      <p:ext uri="{BB962C8B-B14F-4D97-AF65-F5344CB8AC3E}">
        <p14:creationId xmlns:p14="http://schemas.microsoft.com/office/powerpoint/2010/main" val="14001434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47C153-4F8D-4AEE-85A1-270E9CCA3FE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BDBF4B-9B32-4D05-AD34-FA812E78580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6150" y="115888"/>
            <a:ext cx="2352675" cy="58134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8125" y="115888"/>
            <a:ext cx="6905625" cy="5813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A99008-444A-442B-B683-30535ECEBE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38A7C4-DAC2-4C71-8D99-B0861A75BD8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9EAA53-01DA-4DD9-8FF2-A49BF88A5D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8125" y="1052513"/>
            <a:ext cx="462915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9675" y="1052513"/>
            <a:ext cx="462915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414282-E20F-485B-8B04-E7895801A0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AEDC46A-67FE-4AEF-81CC-63BC3956CD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3F3BBA8-59C4-48C3-A119-04B62A26CB6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C421FA-19FA-40F0-A3DC-AC1C83D8F2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A5921F-4C4D-4FFC-8F51-0A23EDF0763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0C75D0-28F5-4DAD-9736-03E8BFD05D3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0350" y="115888"/>
            <a:ext cx="682625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38125" y="1052513"/>
            <a:ext cx="94107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1300" y="6400800"/>
            <a:ext cx="19796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400">
                <a:latin typeface="Arial" charset="0"/>
              </a:defRPr>
            </a:lvl1pPr>
          </a:lstStyle>
          <a:p>
            <a:endParaRPr lang="en-US"/>
          </a:p>
        </p:txBody>
      </p:sp>
      <p:sp>
        <p:nvSpPr>
          <p:cNvPr id="1029" name="Rectangle 5"/>
          <p:cNvSpPr>
            <a:spLocks noGrp="1" noChangeArrowheads="1"/>
          </p:cNvSpPr>
          <p:nvPr>
            <p:ph type="ftr" sz="quarter" idx="3"/>
          </p:nvPr>
        </p:nvSpPr>
        <p:spPr bwMode="auto">
          <a:xfrm>
            <a:off x="2247900" y="6400800"/>
            <a:ext cx="5399088"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Arial" charset="0"/>
              </a:defRPr>
            </a:lvl1pPr>
          </a:lstStyle>
          <a:p>
            <a:endParaRPr lang="en-US"/>
          </a:p>
        </p:txBody>
      </p:sp>
      <p:sp>
        <p:nvSpPr>
          <p:cNvPr id="1030" name="Rectangle 6"/>
          <p:cNvSpPr>
            <a:spLocks noGrp="1" noChangeArrowheads="1"/>
          </p:cNvSpPr>
          <p:nvPr>
            <p:ph type="sldNum" sz="quarter" idx="4"/>
          </p:nvPr>
        </p:nvSpPr>
        <p:spPr bwMode="auto">
          <a:xfrm>
            <a:off x="7670800" y="6400800"/>
            <a:ext cx="19796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charset="0"/>
              </a:defRPr>
            </a:lvl1pPr>
          </a:lstStyle>
          <a:p>
            <a:fld id="{4CA9F420-B4C7-49F7-9F0D-ACA2EF1547B2}" type="slidenum">
              <a:rPr lang="en-US"/>
              <a:pPr/>
              <a:t>‹#›</a:t>
            </a:fld>
            <a:endParaRPr lang="en-US"/>
          </a:p>
        </p:txBody>
      </p:sp>
      <p:sp>
        <p:nvSpPr>
          <p:cNvPr id="1033" name="Line 9"/>
          <p:cNvSpPr>
            <a:spLocks noChangeShapeType="1"/>
          </p:cNvSpPr>
          <p:nvPr/>
        </p:nvSpPr>
        <p:spPr bwMode="auto">
          <a:xfrm>
            <a:off x="584200" y="981075"/>
            <a:ext cx="8750300" cy="0"/>
          </a:xfrm>
          <a:prstGeom prst="line">
            <a:avLst/>
          </a:prstGeom>
          <a:noFill/>
          <a:ln w="19050">
            <a:solidFill>
              <a:schemeClr val="accent2"/>
            </a:solidFill>
            <a:round/>
            <a:headEnd/>
            <a:tailEnd/>
          </a:ln>
          <a:effec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3200">
          <a:solidFill>
            <a:schemeClr val="accent2"/>
          </a:solidFill>
          <a:latin typeface="+mj-lt"/>
          <a:ea typeface="+mj-ea"/>
          <a:cs typeface="+mj-cs"/>
        </a:defRPr>
      </a:lvl1pPr>
      <a:lvl2pPr algn="ctr" rtl="0" fontAlgn="base">
        <a:spcBef>
          <a:spcPct val="0"/>
        </a:spcBef>
        <a:spcAft>
          <a:spcPct val="0"/>
        </a:spcAft>
        <a:defRPr sz="3200">
          <a:solidFill>
            <a:schemeClr val="accent2"/>
          </a:solidFill>
          <a:latin typeface="Times New Roman" pitchFamily="18" charset="0"/>
        </a:defRPr>
      </a:lvl2pPr>
      <a:lvl3pPr algn="ctr" rtl="0" fontAlgn="base">
        <a:spcBef>
          <a:spcPct val="0"/>
        </a:spcBef>
        <a:spcAft>
          <a:spcPct val="0"/>
        </a:spcAft>
        <a:defRPr sz="3200">
          <a:solidFill>
            <a:schemeClr val="accent2"/>
          </a:solidFill>
          <a:latin typeface="Times New Roman" pitchFamily="18" charset="0"/>
        </a:defRPr>
      </a:lvl3pPr>
      <a:lvl4pPr algn="ctr" rtl="0" fontAlgn="base">
        <a:spcBef>
          <a:spcPct val="0"/>
        </a:spcBef>
        <a:spcAft>
          <a:spcPct val="0"/>
        </a:spcAft>
        <a:defRPr sz="3200">
          <a:solidFill>
            <a:schemeClr val="accent2"/>
          </a:solidFill>
          <a:latin typeface="Times New Roman" pitchFamily="18" charset="0"/>
        </a:defRPr>
      </a:lvl4pPr>
      <a:lvl5pPr algn="ctr" rtl="0" fontAlgn="base">
        <a:spcBef>
          <a:spcPct val="0"/>
        </a:spcBef>
        <a:spcAft>
          <a:spcPct val="0"/>
        </a:spcAft>
        <a:defRPr sz="3200">
          <a:solidFill>
            <a:schemeClr val="accent2"/>
          </a:solidFill>
          <a:latin typeface="Times New Roman" pitchFamily="18" charset="0"/>
        </a:defRPr>
      </a:lvl5pPr>
      <a:lvl6pPr marL="457200" algn="ctr" rtl="0" fontAlgn="base">
        <a:spcBef>
          <a:spcPct val="0"/>
        </a:spcBef>
        <a:spcAft>
          <a:spcPct val="0"/>
        </a:spcAft>
        <a:defRPr sz="3200">
          <a:solidFill>
            <a:schemeClr val="accent2"/>
          </a:solidFill>
          <a:latin typeface="Times New Roman" pitchFamily="18" charset="0"/>
        </a:defRPr>
      </a:lvl6pPr>
      <a:lvl7pPr marL="914400" algn="ctr" rtl="0" fontAlgn="base">
        <a:spcBef>
          <a:spcPct val="0"/>
        </a:spcBef>
        <a:spcAft>
          <a:spcPct val="0"/>
        </a:spcAft>
        <a:defRPr sz="3200">
          <a:solidFill>
            <a:schemeClr val="accent2"/>
          </a:solidFill>
          <a:latin typeface="Times New Roman" pitchFamily="18" charset="0"/>
        </a:defRPr>
      </a:lvl7pPr>
      <a:lvl8pPr marL="1371600" algn="ctr" rtl="0" fontAlgn="base">
        <a:spcBef>
          <a:spcPct val="0"/>
        </a:spcBef>
        <a:spcAft>
          <a:spcPct val="0"/>
        </a:spcAft>
        <a:defRPr sz="3200">
          <a:solidFill>
            <a:schemeClr val="accent2"/>
          </a:solidFill>
          <a:latin typeface="Times New Roman" pitchFamily="18" charset="0"/>
        </a:defRPr>
      </a:lvl8pPr>
      <a:lvl9pPr marL="1828800" algn="ctr" rtl="0" fontAlgn="base">
        <a:spcBef>
          <a:spcPct val="0"/>
        </a:spcBef>
        <a:spcAft>
          <a:spcPct val="0"/>
        </a:spcAft>
        <a:defRPr sz="3200">
          <a:solidFill>
            <a:schemeClr val="accent2"/>
          </a:solidFill>
          <a:latin typeface="Times New Roman" pitchFamily="18"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1600">
          <a:solidFill>
            <a:schemeClr val="tx1"/>
          </a:solidFill>
          <a:latin typeface="+mn-lt"/>
        </a:defRPr>
      </a:lvl3pPr>
      <a:lvl4pPr marL="1600200" indent="-228600" algn="l" rtl="0" fontAlgn="base">
        <a:spcBef>
          <a:spcPct val="20000"/>
        </a:spcBef>
        <a:spcAft>
          <a:spcPct val="0"/>
        </a:spcAft>
        <a:buChar char="–"/>
        <a:defRPr sz="1400">
          <a:solidFill>
            <a:schemeClr val="tx1"/>
          </a:solidFill>
          <a:latin typeface="+mn-lt"/>
        </a:defRPr>
      </a:lvl4pPr>
      <a:lvl5pPr marL="2057400" indent="-228600" algn="l" rtl="0" fontAlgn="base">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png"/><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068040" y="2565400"/>
            <a:ext cx="7757253" cy="1077218"/>
          </a:xfrm>
          <a:prstGeom prst="rect">
            <a:avLst/>
          </a:prstGeom>
          <a:noFill/>
          <a:ln w="9525">
            <a:noFill/>
            <a:miter lim="800000"/>
            <a:headEnd/>
            <a:tailEnd/>
          </a:ln>
          <a:effectLst/>
        </p:spPr>
        <p:txBody>
          <a:bodyPr wrap="none">
            <a:spAutoFit/>
          </a:bodyPr>
          <a:lstStyle/>
          <a:p>
            <a:pPr algn="ctr">
              <a:spcBef>
                <a:spcPct val="0"/>
              </a:spcBef>
              <a:buFontTx/>
              <a:buNone/>
            </a:pPr>
            <a:r>
              <a:rPr lang="en-GB" sz="3200" dirty="0" smtClean="0">
                <a:solidFill>
                  <a:schemeClr val="accent2"/>
                </a:solidFill>
              </a:rPr>
              <a:t>Non-adiabatic Bunch Rotation in the PS:</a:t>
            </a:r>
            <a:endParaRPr lang="en-GB" sz="3200" dirty="0">
              <a:solidFill>
                <a:schemeClr val="accent2"/>
              </a:solidFill>
            </a:endParaRPr>
          </a:p>
          <a:p>
            <a:pPr algn="ctr">
              <a:spcBef>
                <a:spcPct val="0"/>
              </a:spcBef>
              <a:buFontTx/>
              <a:buNone/>
            </a:pPr>
            <a:r>
              <a:rPr lang="en-US" sz="3200" dirty="0" smtClean="0">
                <a:solidFill>
                  <a:schemeClr val="accent2"/>
                </a:solidFill>
              </a:rPr>
              <a:t>Can the Spare 40MHz (80MHz) Cavity Help?</a:t>
            </a:r>
            <a:endParaRPr lang="en-GB" sz="3200" dirty="0">
              <a:solidFill>
                <a:schemeClr val="accent2"/>
              </a:solidFill>
            </a:endParaRPr>
          </a:p>
        </p:txBody>
      </p:sp>
      <p:sp>
        <p:nvSpPr>
          <p:cNvPr id="17411" name="Text Box 3"/>
          <p:cNvSpPr txBox="1">
            <a:spLocks noChangeArrowheads="1"/>
          </p:cNvSpPr>
          <p:nvPr/>
        </p:nvSpPr>
        <p:spPr bwMode="auto">
          <a:xfrm>
            <a:off x="4446291" y="3997325"/>
            <a:ext cx="1013418" cy="307777"/>
          </a:xfrm>
          <a:prstGeom prst="rect">
            <a:avLst/>
          </a:prstGeom>
          <a:noFill/>
          <a:ln w="9525">
            <a:noFill/>
            <a:miter lim="800000"/>
            <a:headEnd/>
            <a:tailEnd/>
          </a:ln>
          <a:effectLst/>
        </p:spPr>
        <p:txBody>
          <a:bodyPr wrap="none">
            <a:spAutoFit/>
          </a:bodyPr>
          <a:lstStyle/>
          <a:p>
            <a:pPr algn="ctr">
              <a:spcBef>
                <a:spcPct val="0"/>
              </a:spcBef>
              <a:buFontTx/>
              <a:buNone/>
            </a:pPr>
            <a:r>
              <a:rPr lang="en-GB" sz="1400" dirty="0" smtClean="0"/>
              <a:t>S</a:t>
            </a:r>
            <a:r>
              <a:rPr lang="en-GB" sz="1400" dirty="0"/>
              <a:t>. Hancock</a:t>
            </a:r>
            <a:endParaRPr lang="en-GB" sz="1400" u="sng"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2</a:t>
            </a:fld>
            <a:endParaRPr lang="en-US"/>
          </a:p>
        </p:txBody>
      </p:sp>
      <p:sp>
        <p:nvSpPr>
          <p:cNvPr id="67586" name="Rectangle 2"/>
          <p:cNvSpPr>
            <a:spLocks noGrp="1" noChangeArrowheads="1"/>
          </p:cNvSpPr>
          <p:nvPr>
            <p:ph type="title"/>
          </p:nvPr>
        </p:nvSpPr>
        <p:spPr/>
        <p:txBody>
          <a:bodyPr/>
          <a:lstStyle/>
          <a:p>
            <a:r>
              <a:rPr lang="en-GB" dirty="0" smtClean="0"/>
              <a:t>Introduction</a:t>
            </a:r>
            <a:endParaRPr lang="en-GB" dirty="0"/>
          </a:p>
        </p:txBody>
      </p:sp>
      <p:sp>
        <p:nvSpPr>
          <p:cNvPr id="67587" name="Rectangle 3"/>
          <p:cNvSpPr>
            <a:spLocks noChangeArrowheads="1"/>
          </p:cNvSpPr>
          <p:nvPr/>
        </p:nvSpPr>
        <p:spPr bwMode="auto">
          <a:xfrm>
            <a:off x="527050" y="1052513"/>
            <a:ext cx="8847138" cy="1754326"/>
          </a:xfrm>
          <a:prstGeom prst="rect">
            <a:avLst/>
          </a:prstGeom>
          <a:noFill/>
          <a:ln w="9525">
            <a:noFill/>
            <a:miter lim="800000"/>
            <a:headEnd/>
            <a:tailEnd/>
          </a:ln>
          <a:effectLst/>
        </p:spPr>
        <p:txBody>
          <a:bodyPr>
            <a:spAutoFit/>
          </a:bodyPr>
          <a:lstStyle/>
          <a:p>
            <a:pPr>
              <a:buFontTx/>
              <a:buNone/>
            </a:pPr>
            <a:r>
              <a:rPr lang="en-US" dirty="0" smtClean="0"/>
              <a:t>The non-adiabatic bunch rotation is “written in stone”: starting from 100kV there is a step in the single 40Mhz cavity voltage, then two 80MHz cavities are introduced in a second step.  The steps go to 300kV per cavity.  The final product (red) is still a long way short of being matched to the bucket in the SPS.  Adding the spare 40MHz (green) or spare 80MHz (blue) cavity does little to improve the mismatch, but the </a:t>
            </a:r>
            <a:r>
              <a:rPr lang="en-US" smtClean="0"/>
              <a:t>40MHz option </a:t>
            </a:r>
            <a:r>
              <a:rPr lang="en-US" dirty="0" smtClean="0"/>
              <a:t>offers more acceptance and would not perturb ion operation.</a:t>
            </a:r>
            <a:endParaRPr lang="en-GB" dirty="0"/>
          </a:p>
        </p:txBody>
      </p:sp>
      <p:grpSp>
        <p:nvGrpSpPr>
          <p:cNvPr id="24" name="Group 23"/>
          <p:cNvGrpSpPr/>
          <p:nvPr/>
        </p:nvGrpSpPr>
        <p:grpSpPr>
          <a:xfrm>
            <a:off x="272480" y="2924944"/>
            <a:ext cx="9433048" cy="2919229"/>
            <a:chOff x="272480" y="3030051"/>
            <a:chExt cx="9433048" cy="2919229"/>
          </a:xfrm>
        </p:grpSpPr>
        <p:pic>
          <p:nvPicPr>
            <p:cNvPr id="2" name="Picture 2"/>
            <p:cNvPicPr>
              <a:picLocks noChangeAspect="1" noChangeArrowheads="1"/>
            </p:cNvPicPr>
            <p:nvPr/>
          </p:nvPicPr>
          <p:blipFill>
            <a:blip r:embed="rId2" cstate="print"/>
            <a:srcRect/>
            <a:stretch>
              <a:fillRect/>
            </a:stretch>
          </p:blipFill>
          <p:spPr bwMode="auto">
            <a:xfrm>
              <a:off x="272480" y="3120797"/>
              <a:ext cx="4572000" cy="282321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5061520" y="3126070"/>
              <a:ext cx="4572000" cy="2823210"/>
            </a:xfrm>
            <a:prstGeom prst="rect">
              <a:avLst/>
            </a:prstGeom>
            <a:noFill/>
            <a:ln w="9525">
              <a:noFill/>
              <a:miter lim="800000"/>
              <a:headEnd/>
              <a:tailEnd/>
            </a:ln>
          </p:spPr>
        </p:pic>
        <p:sp>
          <p:nvSpPr>
            <p:cNvPr id="16" name="TextBox 15"/>
            <p:cNvSpPr txBox="1"/>
            <p:nvPr/>
          </p:nvSpPr>
          <p:spPr>
            <a:xfrm>
              <a:off x="7833320" y="3030051"/>
              <a:ext cx="1872208" cy="830997"/>
            </a:xfrm>
            <a:prstGeom prst="rect">
              <a:avLst/>
            </a:prstGeom>
            <a:noFill/>
          </p:spPr>
          <p:txBody>
            <a:bodyPr wrap="square" rtlCol="0">
              <a:spAutoFit/>
            </a:bodyPr>
            <a:lstStyle/>
            <a:p>
              <a:pPr>
                <a:buNone/>
              </a:pPr>
              <a:r>
                <a:rPr lang="en-US" sz="1200" dirty="0" smtClean="0">
                  <a:solidFill>
                    <a:srgbClr val="FF0000"/>
                  </a:solidFill>
                </a:rPr>
                <a:t>(1, 2) </a:t>
              </a:r>
              <a:r>
                <a:rPr lang="en-US" sz="1200" dirty="0" smtClean="0">
                  <a:solidFill>
                    <a:srgbClr val="FF0000"/>
                  </a:solidFill>
                  <a:sym typeface="Wingdings 2"/>
                </a:rPr>
                <a:t></a:t>
              </a:r>
              <a:r>
                <a:rPr lang="en-US" sz="1200" dirty="0" smtClean="0">
                  <a:solidFill>
                    <a:srgbClr val="FF0000"/>
                  </a:solidFill>
                </a:rPr>
                <a:t> (40MHz, 80MHz)</a:t>
              </a:r>
            </a:p>
            <a:p>
              <a:pPr>
                <a:buNone/>
              </a:pPr>
              <a:r>
                <a:rPr lang="en-US" sz="1200" dirty="0" smtClean="0">
                  <a:solidFill>
                    <a:srgbClr val="00FF00"/>
                  </a:solidFill>
                </a:rPr>
                <a:t>(2, 2) </a:t>
              </a:r>
              <a:r>
                <a:rPr lang="en-US" sz="1200" dirty="0" smtClean="0">
                  <a:solidFill>
                    <a:srgbClr val="00FF00"/>
                  </a:solidFill>
                  <a:sym typeface="Wingdings 2"/>
                </a:rPr>
                <a:t></a:t>
              </a:r>
              <a:r>
                <a:rPr lang="en-US" sz="1200" dirty="0" smtClean="0">
                  <a:solidFill>
                    <a:srgbClr val="00FF00"/>
                  </a:solidFill>
                </a:rPr>
                <a:t> (40MHz, 80MHz)</a:t>
              </a:r>
            </a:p>
            <a:p>
              <a:pPr>
                <a:buNone/>
              </a:pPr>
              <a:r>
                <a:rPr lang="en-US" sz="1200" dirty="0" smtClean="0">
                  <a:solidFill>
                    <a:schemeClr val="accent2"/>
                  </a:solidFill>
                </a:rPr>
                <a:t>(1, 3) </a:t>
              </a:r>
              <a:r>
                <a:rPr lang="en-US" sz="1200" dirty="0" smtClean="0">
                  <a:solidFill>
                    <a:schemeClr val="accent2"/>
                  </a:solidFill>
                  <a:sym typeface="Wingdings 2"/>
                </a:rPr>
                <a:t></a:t>
              </a:r>
              <a:r>
                <a:rPr lang="en-US" sz="1200" dirty="0" smtClean="0">
                  <a:solidFill>
                    <a:schemeClr val="accent2"/>
                  </a:solidFill>
                </a:rPr>
                <a:t> (40MHz, 80MHz)</a:t>
              </a:r>
              <a:endParaRPr lang="en-GB" sz="1200" dirty="0">
                <a:solidFill>
                  <a:schemeClr val="accent2"/>
                </a:solidFill>
              </a:endParaRPr>
            </a:p>
          </p:txBody>
        </p:sp>
        <p:sp>
          <p:nvSpPr>
            <p:cNvPr id="17" name="TextBox 16"/>
            <p:cNvSpPr txBox="1"/>
            <p:nvPr/>
          </p:nvSpPr>
          <p:spPr>
            <a:xfrm>
              <a:off x="3080792" y="3352359"/>
              <a:ext cx="1296144" cy="1107996"/>
            </a:xfrm>
            <a:prstGeom prst="rect">
              <a:avLst/>
            </a:prstGeom>
            <a:noFill/>
          </p:spPr>
          <p:txBody>
            <a:bodyPr wrap="square" rtlCol="0">
              <a:spAutoFit/>
            </a:bodyPr>
            <a:lstStyle/>
            <a:p>
              <a:pPr algn="ctr">
                <a:buNone/>
              </a:pPr>
              <a:r>
                <a:rPr lang="en-US" sz="1200" dirty="0" smtClean="0"/>
                <a:t>2MV @ SPS</a:t>
              </a:r>
            </a:p>
            <a:p>
              <a:pPr algn="ctr">
                <a:buNone/>
              </a:pPr>
              <a:endParaRPr lang="en-US" sz="1200" dirty="0" smtClean="0"/>
            </a:p>
            <a:p>
              <a:pPr algn="ctr">
                <a:buNone/>
              </a:pPr>
              <a:endParaRPr lang="en-US" sz="1200" dirty="0" smtClean="0"/>
            </a:p>
            <a:p>
              <a:pPr algn="ctr">
                <a:buNone/>
              </a:pPr>
              <a:r>
                <a:rPr lang="en-US" sz="1200" dirty="0" smtClean="0"/>
                <a:t>100kV @ 40MHz</a:t>
              </a:r>
              <a:endParaRPr lang="en-GB" sz="1200" dirty="0"/>
            </a:p>
          </p:txBody>
        </p:sp>
        <p:cxnSp>
          <p:nvCxnSpPr>
            <p:cNvPr id="19" name="Straight Arrow Connector 18"/>
            <p:cNvCxnSpPr/>
            <p:nvPr/>
          </p:nvCxnSpPr>
          <p:spPr bwMode="auto">
            <a:xfrm>
              <a:off x="3368824" y="4428000"/>
              <a:ext cx="0" cy="864000"/>
            </a:xfrm>
            <a:prstGeom prst="straightConnector1">
              <a:avLst/>
            </a:prstGeom>
            <a:no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rot="3420000">
              <a:off x="2916000" y="3323054"/>
              <a:ext cx="0" cy="828000"/>
            </a:xfrm>
            <a:prstGeom prst="straightConnector1">
              <a:avLst/>
            </a:prstGeom>
            <a:noFill/>
            <a:ln w="9525" cap="flat" cmpd="sng" algn="ctr">
              <a:solidFill>
                <a:schemeClr val="tx1"/>
              </a:solidFill>
              <a:prstDash val="solid"/>
              <a:round/>
              <a:headEnd type="none" w="med" len="med"/>
              <a:tailEnd type="arrow"/>
            </a:ln>
            <a:effectLst/>
          </p:spPr>
        </p:cxnSp>
      </p:gr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3</a:t>
            </a:fld>
            <a:endParaRPr lang="en-US"/>
          </a:p>
        </p:txBody>
      </p:sp>
      <p:sp>
        <p:nvSpPr>
          <p:cNvPr id="67586" name="Rectangle 2"/>
          <p:cNvSpPr>
            <a:spLocks noGrp="1" noChangeArrowheads="1"/>
          </p:cNvSpPr>
          <p:nvPr>
            <p:ph type="title"/>
          </p:nvPr>
        </p:nvSpPr>
        <p:spPr/>
        <p:txBody>
          <a:bodyPr/>
          <a:lstStyle/>
          <a:p>
            <a:r>
              <a:rPr lang="en-GB" dirty="0" smtClean="0"/>
              <a:t>Initial Conditions</a:t>
            </a:r>
            <a:endParaRPr lang="en-GB" dirty="0"/>
          </a:p>
        </p:txBody>
      </p:sp>
      <p:grpSp>
        <p:nvGrpSpPr>
          <p:cNvPr id="2" name="Group 13"/>
          <p:cNvGrpSpPr/>
          <p:nvPr/>
        </p:nvGrpSpPr>
        <p:grpSpPr>
          <a:xfrm>
            <a:off x="248597" y="2314059"/>
            <a:ext cx="9442673" cy="3779237"/>
            <a:chOff x="248597" y="2242051"/>
            <a:chExt cx="9442673" cy="3779237"/>
          </a:xfrm>
        </p:grpSpPr>
        <p:grpSp>
          <p:nvGrpSpPr>
            <p:cNvPr id="3" name="Group 10"/>
            <p:cNvGrpSpPr/>
            <p:nvPr/>
          </p:nvGrpSpPr>
          <p:grpSpPr>
            <a:xfrm>
              <a:off x="248597" y="2242051"/>
              <a:ext cx="9442673" cy="3779237"/>
              <a:chOff x="248597" y="2251676"/>
              <a:chExt cx="9442673" cy="3779237"/>
            </a:xfrm>
          </p:grpSpPr>
          <p:pic>
            <p:nvPicPr>
              <p:cNvPr id="1026" name="Picture 2"/>
              <p:cNvPicPr>
                <a:picLocks noChangeAspect="1" noChangeArrowheads="1"/>
              </p:cNvPicPr>
              <p:nvPr/>
            </p:nvPicPr>
            <p:blipFill>
              <a:blip r:embed="rId2" cstate="print"/>
              <a:srcRect l="5048" r="6731"/>
              <a:stretch>
                <a:fillRect/>
              </a:stretch>
            </p:blipFill>
            <p:spPr bwMode="auto">
              <a:xfrm>
                <a:off x="248597" y="2251676"/>
                <a:ext cx="4718180" cy="37766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l="5048" r="6731"/>
              <a:stretch>
                <a:fillRect/>
              </a:stretch>
            </p:blipFill>
            <p:spPr bwMode="auto">
              <a:xfrm>
                <a:off x="4973000" y="2254250"/>
                <a:ext cx="4718270" cy="3776663"/>
              </a:xfrm>
              <a:prstGeom prst="rect">
                <a:avLst/>
              </a:prstGeom>
              <a:noFill/>
              <a:ln w="9525">
                <a:noFill/>
                <a:miter lim="800000"/>
                <a:headEnd/>
                <a:tailEnd/>
              </a:ln>
            </p:spPr>
          </p:pic>
        </p:grpSp>
        <p:sp>
          <p:nvSpPr>
            <p:cNvPr id="12" name="TextBox 11"/>
            <p:cNvSpPr txBox="1"/>
            <p:nvPr/>
          </p:nvSpPr>
          <p:spPr>
            <a:xfrm>
              <a:off x="2135063" y="4304129"/>
              <a:ext cx="720080" cy="276999"/>
            </a:xfrm>
            <a:prstGeom prst="rect">
              <a:avLst/>
            </a:prstGeom>
            <a:noFill/>
          </p:spPr>
          <p:txBody>
            <a:bodyPr wrap="square" rtlCol="0">
              <a:spAutoFit/>
            </a:bodyPr>
            <a:lstStyle/>
            <a:p>
              <a:pPr>
                <a:buNone/>
              </a:pPr>
              <a:r>
                <a:rPr lang="en-US" sz="1200" dirty="0" smtClean="0"/>
                <a:t>0.35eVs</a:t>
              </a:r>
              <a:endParaRPr lang="en-GB" sz="1200" dirty="0"/>
            </a:p>
          </p:txBody>
        </p:sp>
        <p:sp>
          <p:nvSpPr>
            <p:cNvPr id="13" name="TextBox 12"/>
            <p:cNvSpPr txBox="1"/>
            <p:nvPr/>
          </p:nvSpPr>
          <p:spPr>
            <a:xfrm>
              <a:off x="6863708" y="4304129"/>
              <a:ext cx="720080" cy="276999"/>
            </a:xfrm>
            <a:prstGeom prst="rect">
              <a:avLst/>
            </a:prstGeom>
            <a:noFill/>
          </p:spPr>
          <p:txBody>
            <a:bodyPr wrap="square" rtlCol="0">
              <a:spAutoFit/>
            </a:bodyPr>
            <a:lstStyle/>
            <a:p>
              <a:pPr>
                <a:buNone/>
              </a:pPr>
              <a:r>
                <a:rPr lang="en-US" sz="1200" dirty="0" smtClean="0"/>
                <a:t>0.35eVs</a:t>
              </a:r>
              <a:endParaRPr lang="en-GB" sz="1200" dirty="0"/>
            </a:p>
          </p:txBody>
        </p:sp>
      </p:grpSp>
      <p:sp>
        <p:nvSpPr>
          <p:cNvPr id="67587" name="Rectangle 3"/>
          <p:cNvSpPr>
            <a:spLocks noChangeArrowheads="1"/>
          </p:cNvSpPr>
          <p:nvPr/>
        </p:nvSpPr>
        <p:spPr bwMode="auto">
          <a:xfrm>
            <a:off x="527050" y="1052513"/>
            <a:ext cx="8847138" cy="923330"/>
          </a:xfrm>
          <a:prstGeom prst="rect">
            <a:avLst/>
          </a:prstGeom>
          <a:noFill/>
          <a:ln w="9525">
            <a:noFill/>
            <a:miter lim="800000"/>
            <a:headEnd/>
            <a:tailEnd/>
          </a:ln>
          <a:effectLst/>
        </p:spPr>
        <p:txBody>
          <a:bodyPr>
            <a:spAutoFit/>
          </a:bodyPr>
          <a:lstStyle/>
          <a:p>
            <a:pPr>
              <a:buFontTx/>
              <a:buNone/>
            </a:pPr>
            <a:r>
              <a:rPr lang="en-US" dirty="0" smtClean="0"/>
              <a:t>In the following phase space plots, all scales are fixed and the right-hand images employ the spare 40MHz cavity for comparison with the long-established norm.  The starting point is a matched bunch contour.</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4</a:t>
            </a:fld>
            <a:endParaRPr lang="en-US"/>
          </a:p>
        </p:txBody>
      </p:sp>
      <p:sp>
        <p:nvSpPr>
          <p:cNvPr id="67586" name="Rectangle 2"/>
          <p:cNvSpPr>
            <a:spLocks noGrp="1" noChangeArrowheads="1"/>
          </p:cNvSpPr>
          <p:nvPr>
            <p:ph type="title"/>
          </p:nvPr>
        </p:nvSpPr>
        <p:spPr/>
        <p:txBody>
          <a:bodyPr/>
          <a:lstStyle/>
          <a:p>
            <a:r>
              <a:rPr lang="en-GB" dirty="0" smtClean="0"/>
              <a:t>Single-harmonic Bucket</a:t>
            </a:r>
            <a:endParaRPr lang="en-GB" dirty="0"/>
          </a:p>
        </p:txBody>
      </p:sp>
      <p:grpSp>
        <p:nvGrpSpPr>
          <p:cNvPr id="13" name="Group 12"/>
          <p:cNvGrpSpPr/>
          <p:nvPr/>
        </p:nvGrpSpPr>
        <p:grpSpPr>
          <a:xfrm>
            <a:off x="250756" y="2305747"/>
            <a:ext cx="9449409" cy="4032448"/>
            <a:chOff x="250756" y="2204864"/>
            <a:chExt cx="9449409" cy="4032448"/>
          </a:xfrm>
        </p:grpSpPr>
        <p:grpSp>
          <p:nvGrpSpPr>
            <p:cNvPr id="10" name="Group 9"/>
            <p:cNvGrpSpPr/>
            <p:nvPr/>
          </p:nvGrpSpPr>
          <p:grpSpPr>
            <a:xfrm>
              <a:off x="250756" y="2204864"/>
              <a:ext cx="9449409" cy="3777924"/>
              <a:chOff x="250756" y="2252989"/>
              <a:chExt cx="9449409" cy="3777924"/>
            </a:xfrm>
          </p:grpSpPr>
          <p:pic>
            <p:nvPicPr>
              <p:cNvPr id="2050" name="Picture 2"/>
              <p:cNvPicPr>
                <a:picLocks noChangeAspect="1" noChangeArrowheads="1"/>
              </p:cNvPicPr>
              <p:nvPr/>
            </p:nvPicPr>
            <p:blipFill>
              <a:blip r:embed="rId2" cstate="print"/>
              <a:srcRect l="5048" r="6731"/>
              <a:stretch>
                <a:fillRect/>
              </a:stretch>
            </p:blipFill>
            <p:spPr bwMode="auto">
              <a:xfrm>
                <a:off x="250756" y="2252989"/>
                <a:ext cx="4718290" cy="3776663"/>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l="5048" r="6731"/>
              <a:stretch>
                <a:fillRect/>
              </a:stretch>
            </p:blipFill>
            <p:spPr bwMode="auto">
              <a:xfrm>
                <a:off x="4981875" y="2254250"/>
                <a:ext cx="4718290" cy="3776663"/>
              </a:xfrm>
              <a:prstGeom prst="rect">
                <a:avLst/>
              </a:prstGeom>
              <a:noFill/>
              <a:ln w="9525">
                <a:noFill/>
                <a:miter lim="800000"/>
                <a:headEnd/>
                <a:tailEnd/>
              </a:ln>
            </p:spPr>
          </p:pic>
        </p:grpSp>
        <p:sp>
          <p:nvSpPr>
            <p:cNvPr id="11" name="TextBox 10"/>
            <p:cNvSpPr txBox="1"/>
            <p:nvPr/>
          </p:nvSpPr>
          <p:spPr>
            <a:xfrm>
              <a:off x="2023613" y="5960313"/>
              <a:ext cx="955354" cy="276999"/>
            </a:xfrm>
            <a:prstGeom prst="rect">
              <a:avLst/>
            </a:prstGeom>
            <a:noFill/>
          </p:spPr>
          <p:txBody>
            <a:bodyPr wrap="square" rtlCol="0">
              <a:spAutoFit/>
            </a:bodyPr>
            <a:lstStyle/>
            <a:p>
              <a:pPr algn="ctr">
                <a:buNone/>
              </a:pPr>
              <a:r>
                <a:rPr lang="en-US" sz="1200" dirty="0" smtClean="0"/>
                <a:t>∆t</a:t>
              </a:r>
              <a:r>
                <a:rPr lang="en-US" sz="1200" baseline="-25000" dirty="0" smtClean="0"/>
                <a:t>1</a:t>
              </a:r>
              <a:r>
                <a:rPr lang="en-US" sz="1200" dirty="0" smtClean="0"/>
                <a:t> = 150</a:t>
              </a:r>
              <a:r>
                <a:rPr lang="el-GR" sz="1200" dirty="0" smtClean="0"/>
                <a:t>μ</a:t>
              </a:r>
              <a:r>
                <a:rPr lang="en-US" sz="1200" dirty="0" smtClean="0"/>
                <a:t>s</a:t>
              </a:r>
              <a:endParaRPr lang="en-GB" sz="1200" dirty="0"/>
            </a:p>
          </p:txBody>
        </p:sp>
        <p:sp>
          <p:nvSpPr>
            <p:cNvPr id="12" name="TextBox 11"/>
            <p:cNvSpPr txBox="1"/>
            <p:nvPr/>
          </p:nvSpPr>
          <p:spPr>
            <a:xfrm>
              <a:off x="6746638" y="5960313"/>
              <a:ext cx="964979" cy="276999"/>
            </a:xfrm>
            <a:prstGeom prst="rect">
              <a:avLst/>
            </a:prstGeom>
            <a:noFill/>
          </p:spPr>
          <p:txBody>
            <a:bodyPr wrap="square" rtlCol="0">
              <a:spAutoFit/>
            </a:bodyPr>
            <a:lstStyle/>
            <a:p>
              <a:pPr algn="ctr">
                <a:buNone/>
              </a:pPr>
              <a:r>
                <a:rPr lang="en-US" sz="1200" dirty="0" smtClean="0"/>
                <a:t>∆t</a:t>
              </a:r>
              <a:r>
                <a:rPr lang="en-US" sz="1200" baseline="-25000" dirty="0" smtClean="0"/>
                <a:t>1</a:t>
              </a:r>
              <a:r>
                <a:rPr lang="en-US" sz="1200" dirty="0" smtClean="0"/>
                <a:t> = 125</a:t>
              </a:r>
              <a:r>
                <a:rPr lang="el-GR" sz="1200" dirty="0" smtClean="0"/>
                <a:t>μ</a:t>
              </a:r>
              <a:r>
                <a:rPr lang="en-US" sz="1200" dirty="0" smtClean="0"/>
                <a:t>s</a:t>
              </a:r>
              <a:endParaRPr lang="en-GB" sz="1200" dirty="0"/>
            </a:p>
          </p:txBody>
        </p:sp>
      </p:grpSp>
      <p:sp>
        <p:nvSpPr>
          <p:cNvPr id="67587" name="Rectangle 3"/>
          <p:cNvSpPr>
            <a:spLocks noChangeArrowheads="1"/>
          </p:cNvSpPr>
          <p:nvPr/>
        </p:nvSpPr>
        <p:spPr bwMode="auto">
          <a:xfrm>
            <a:off x="527050" y="1052513"/>
            <a:ext cx="8847138" cy="923330"/>
          </a:xfrm>
          <a:prstGeom prst="rect">
            <a:avLst/>
          </a:prstGeom>
          <a:noFill/>
          <a:ln w="9525">
            <a:noFill/>
            <a:miter lim="800000"/>
            <a:headEnd/>
            <a:tailEnd/>
          </a:ln>
          <a:effectLst/>
        </p:spPr>
        <p:txBody>
          <a:bodyPr>
            <a:spAutoFit/>
          </a:bodyPr>
          <a:lstStyle/>
          <a:p>
            <a:pPr>
              <a:buFontTx/>
              <a:buNone/>
            </a:pPr>
            <a:r>
              <a:rPr lang="en-US" dirty="0" smtClean="0"/>
              <a:t>Using the second 40MHz cavity means that the bunch can be shortened further before the 80MHz starts because the subsequent reduced compression factor is compensated by the extra rotation voltage.  The increased 40MHz can thus be used to buy more bucket margin…</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5</a:t>
            </a:fld>
            <a:endParaRPr lang="en-US" dirty="0"/>
          </a:p>
        </p:txBody>
      </p:sp>
      <p:sp>
        <p:nvSpPr>
          <p:cNvPr id="67586" name="Rectangle 2"/>
          <p:cNvSpPr>
            <a:spLocks noGrp="1" noChangeArrowheads="1"/>
          </p:cNvSpPr>
          <p:nvPr>
            <p:ph type="title"/>
          </p:nvPr>
        </p:nvSpPr>
        <p:spPr/>
        <p:txBody>
          <a:bodyPr/>
          <a:lstStyle/>
          <a:p>
            <a:r>
              <a:rPr lang="en-GB" dirty="0" smtClean="0"/>
              <a:t>Dual-harmonic Bucket</a:t>
            </a:r>
            <a:endParaRPr lang="en-GB" dirty="0"/>
          </a:p>
        </p:txBody>
      </p:sp>
      <p:grpSp>
        <p:nvGrpSpPr>
          <p:cNvPr id="13" name="Group 12"/>
          <p:cNvGrpSpPr/>
          <p:nvPr/>
        </p:nvGrpSpPr>
        <p:grpSpPr>
          <a:xfrm>
            <a:off x="250756" y="2305747"/>
            <a:ext cx="9440514" cy="4032448"/>
            <a:chOff x="250756" y="2204864"/>
            <a:chExt cx="9440514" cy="4032448"/>
          </a:xfrm>
        </p:grpSpPr>
        <p:grpSp>
          <p:nvGrpSpPr>
            <p:cNvPr id="9" name="Group 8"/>
            <p:cNvGrpSpPr/>
            <p:nvPr/>
          </p:nvGrpSpPr>
          <p:grpSpPr>
            <a:xfrm>
              <a:off x="250756" y="2204864"/>
              <a:ext cx="9440514" cy="3780035"/>
              <a:chOff x="250756" y="2254250"/>
              <a:chExt cx="9440514" cy="3780035"/>
            </a:xfrm>
          </p:grpSpPr>
          <p:pic>
            <p:nvPicPr>
              <p:cNvPr id="3074" name="Picture 2"/>
              <p:cNvPicPr>
                <a:picLocks noChangeAspect="1" noChangeArrowheads="1"/>
              </p:cNvPicPr>
              <p:nvPr/>
            </p:nvPicPr>
            <p:blipFill>
              <a:blip r:embed="rId2" cstate="print"/>
              <a:srcRect l="5048" r="6731"/>
              <a:stretch>
                <a:fillRect/>
              </a:stretch>
            </p:blipFill>
            <p:spPr bwMode="auto">
              <a:xfrm>
                <a:off x="250756" y="2257622"/>
                <a:ext cx="4718290" cy="3776663"/>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l="5048" r="6731"/>
              <a:stretch>
                <a:fillRect/>
              </a:stretch>
            </p:blipFill>
            <p:spPr bwMode="auto">
              <a:xfrm>
                <a:off x="4972980" y="2254250"/>
                <a:ext cx="4718290" cy="3776663"/>
              </a:xfrm>
              <a:prstGeom prst="rect">
                <a:avLst/>
              </a:prstGeom>
              <a:noFill/>
              <a:ln w="9525">
                <a:noFill/>
                <a:miter lim="800000"/>
                <a:headEnd/>
                <a:tailEnd/>
              </a:ln>
            </p:spPr>
          </p:pic>
        </p:grpSp>
        <p:sp>
          <p:nvSpPr>
            <p:cNvPr id="10" name="TextBox 9"/>
            <p:cNvSpPr txBox="1"/>
            <p:nvPr/>
          </p:nvSpPr>
          <p:spPr>
            <a:xfrm>
              <a:off x="2023613" y="5960313"/>
              <a:ext cx="955354" cy="276999"/>
            </a:xfrm>
            <a:prstGeom prst="rect">
              <a:avLst/>
            </a:prstGeom>
            <a:noFill/>
          </p:spPr>
          <p:txBody>
            <a:bodyPr wrap="square" rtlCol="0">
              <a:spAutoFit/>
            </a:bodyPr>
            <a:lstStyle/>
            <a:p>
              <a:pPr algn="ctr">
                <a:buNone/>
              </a:pPr>
              <a:r>
                <a:rPr lang="en-US" sz="1200" dirty="0" smtClean="0"/>
                <a:t>∆t</a:t>
              </a:r>
              <a:r>
                <a:rPr lang="en-US" sz="1200" baseline="-25000" dirty="0" smtClean="0"/>
                <a:t>2</a:t>
              </a:r>
              <a:r>
                <a:rPr lang="en-US" sz="1200" dirty="0" smtClean="0"/>
                <a:t> = 115</a:t>
              </a:r>
              <a:r>
                <a:rPr lang="el-GR" sz="1200" dirty="0" smtClean="0"/>
                <a:t>μ</a:t>
              </a:r>
              <a:r>
                <a:rPr lang="en-US" sz="1200" dirty="0" smtClean="0"/>
                <a:t>s</a:t>
              </a:r>
              <a:endParaRPr lang="en-GB" sz="1200" dirty="0"/>
            </a:p>
          </p:txBody>
        </p:sp>
        <p:sp>
          <p:nvSpPr>
            <p:cNvPr id="11" name="TextBox 10"/>
            <p:cNvSpPr txBox="1"/>
            <p:nvPr/>
          </p:nvSpPr>
          <p:spPr>
            <a:xfrm>
              <a:off x="6786394" y="5960313"/>
              <a:ext cx="873721" cy="276999"/>
            </a:xfrm>
            <a:prstGeom prst="rect">
              <a:avLst/>
            </a:prstGeom>
            <a:noFill/>
          </p:spPr>
          <p:txBody>
            <a:bodyPr wrap="square" rtlCol="0">
              <a:spAutoFit/>
            </a:bodyPr>
            <a:lstStyle/>
            <a:p>
              <a:pPr algn="ctr">
                <a:buNone/>
              </a:pPr>
              <a:r>
                <a:rPr lang="en-US" sz="1200" dirty="0" smtClean="0"/>
                <a:t>∆t</a:t>
              </a:r>
              <a:r>
                <a:rPr lang="en-US" sz="1200" baseline="-25000" dirty="0" smtClean="0"/>
                <a:t>2</a:t>
              </a:r>
              <a:r>
                <a:rPr lang="en-US" sz="1200" dirty="0" smtClean="0"/>
                <a:t> = 80</a:t>
              </a:r>
              <a:r>
                <a:rPr lang="el-GR" sz="1200" dirty="0" smtClean="0"/>
                <a:t>μ</a:t>
              </a:r>
              <a:r>
                <a:rPr lang="en-US" sz="1200" dirty="0" smtClean="0"/>
                <a:t>s</a:t>
              </a:r>
              <a:endParaRPr lang="en-GB" sz="1200" dirty="0"/>
            </a:p>
          </p:txBody>
        </p:sp>
      </p:grpSp>
      <p:grpSp>
        <p:nvGrpSpPr>
          <p:cNvPr id="19" name="Group 18"/>
          <p:cNvGrpSpPr/>
          <p:nvPr/>
        </p:nvGrpSpPr>
        <p:grpSpPr>
          <a:xfrm>
            <a:off x="7228381" y="3539508"/>
            <a:ext cx="2313881" cy="276999"/>
            <a:chOff x="6969224" y="3539508"/>
            <a:chExt cx="2313881" cy="276999"/>
          </a:xfrm>
        </p:grpSpPr>
        <p:sp>
          <p:nvSpPr>
            <p:cNvPr id="14" name="TextBox 13"/>
            <p:cNvSpPr txBox="1"/>
            <p:nvPr/>
          </p:nvSpPr>
          <p:spPr>
            <a:xfrm>
              <a:off x="7329264" y="3539508"/>
              <a:ext cx="1953841" cy="276999"/>
            </a:xfrm>
            <a:prstGeom prst="rect">
              <a:avLst/>
            </a:prstGeom>
            <a:noFill/>
          </p:spPr>
          <p:txBody>
            <a:bodyPr wrap="square" rtlCol="0">
              <a:spAutoFit/>
            </a:bodyPr>
            <a:lstStyle/>
            <a:p>
              <a:pPr algn="ctr">
                <a:buNone/>
              </a:pPr>
              <a:r>
                <a:rPr lang="en-US" sz="1200" dirty="0" smtClean="0">
                  <a:solidFill>
                    <a:srgbClr val="FF0000"/>
                  </a:solidFill>
                </a:rPr>
                <a:t>Bucket half-height = 73MeV</a:t>
              </a:r>
              <a:endParaRPr lang="en-GB" sz="1200" dirty="0">
                <a:solidFill>
                  <a:srgbClr val="FF0000"/>
                </a:solidFill>
              </a:endParaRPr>
            </a:p>
          </p:txBody>
        </p:sp>
        <p:cxnSp>
          <p:nvCxnSpPr>
            <p:cNvPr id="16" name="Straight Arrow Connector 15"/>
            <p:cNvCxnSpPr/>
            <p:nvPr/>
          </p:nvCxnSpPr>
          <p:spPr bwMode="auto">
            <a:xfrm flipH="1">
              <a:off x="6969224" y="3678532"/>
              <a:ext cx="432048" cy="0"/>
            </a:xfrm>
            <a:prstGeom prst="straightConnector1">
              <a:avLst/>
            </a:prstGeom>
            <a:noFill/>
            <a:ln w="9525" cap="flat" cmpd="sng" algn="ctr">
              <a:solidFill>
                <a:srgbClr val="FF0000"/>
              </a:solidFill>
              <a:prstDash val="solid"/>
              <a:round/>
              <a:headEnd type="none" w="med" len="med"/>
              <a:tailEnd type="arrow"/>
            </a:ln>
            <a:effectLst/>
          </p:spPr>
        </p:cxnSp>
      </p:grpSp>
      <p:sp>
        <p:nvSpPr>
          <p:cNvPr id="67587" name="Rectangle 3"/>
          <p:cNvSpPr>
            <a:spLocks noChangeArrowheads="1"/>
          </p:cNvSpPr>
          <p:nvPr/>
        </p:nvSpPr>
        <p:spPr bwMode="auto">
          <a:xfrm>
            <a:off x="527050" y="1052513"/>
            <a:ext cx="8847138" cy="646331"/>
          </a:xfrm>
          <a:prstGeom prst="rect">
            <a:avLst/>
          </a:prstGeom>
          <a:noFill/>
          <a:ln w="9525">
            <a:noFill/>
            <a:miter lim="800000"/>
            <a:headEnd/>
            <a:tailEnd/>
          </a:ln>
          <a:effectLst/>
        </p:spPr>
        <p:txBody>
          <a:bodyPr>
            <a:spAutoFit/>
          </a:bodyPr>
          <a:lstStyle/>
          <a:p>
            <a:pPr>
              <a:buFontTx/>
              <a:buNone/>
            </a:pPr>
            <a:r>
              <a:rPr lang="en-US" dirty="0" smtClean="0"/>
              <a:t>…and hence a more linear rotation rather than a shorter final product</a:t>
            </a:r>
            <a:r>
              <a:rPr lang="en-US" dirty="0" smtClean="0"/>
              <a:t>.  (ESME does not always draw the main bucket!)</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6</a:t>
            </a:fld>
            <a:endParaRPr lang="en-US"/>
          </a:p>
        </p:txBody>
      </p:sp>
      <p:sp>
        <p:nvSpPr>
          <p:cNvPr id="67586" name="Rectangle 2"/>
          <p:cNvSpPr>
            <a:spLocks noGrp="1" noChangeArrowheads="1"/>
          </p:cNvSpPr>
          <p:nvPr>
            <p:ph type="title"/>
          </p:nvPr>
        </p:nvSpPr>
        <p:spPr/>
        <p:txBody>
          <a:bodyPr/>
          <a:lstStyle/>
          <a:p>
            <a:r>
              <a:rPr lang="en-GB" dirty="0" smtClean="0"/>
              <a:t>SPS Bucket</a:t>
            </a:r>
            <a:endParaRPr lang="en-GB" dirty="0"/>
          </a:p>
        </p:txBody>
      </p:sp>
      <p:grpSp>
        <p:nvGrpSpPr>
          <p:cNvPr id="9" name="Group 8"/>
          <p:cNvGrpSpPr/>
          <p:nvPr/>
        </p:nvGrpSpPr>
        <p:grpSpPr>
          <a:xfrm>
            <a:off x="250756" y="2306694"/>
            <a:ext cx="9445147" cy="3776663"/>
            <a:chOff x="250756" y="2257622"/>
            <a:chExt cx="9445147" cy="3776663"/>
          </a:xfrm>
        </p:grpSpPr>
        <p:pic>
          <p:nvPicPr>
            <p:cNvPr id="4098" name="Picture 2"/>
            <p:cNvPicPr>
              <a:picLocks noChangeAspect="1" noChangeArrowheads="1"/>
            </p:cNvPicPr>
            <p:nvPr/>
          </p:nvPicPr>
          <p:blipFill>
            <a:blip r:embed="rId2" cstate="print"/>
            <a:srcRect l="5048" r="6731"/>
            <a:stretch>
              <a:fillRect/>
            </a:stretch>
          </p:blipFill>
          <p:spPr bwMode="auto">
            <a:xfrm>
              <a:off x="250756" y="2257622"/>
              <a:ext cx="4718290" cy="377666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l="5048" r="6731"/>
            <a:stretch>
              <a:fillRect/>
            </a:stretch>
          </p:blipFill>
          <p:spPr bwMode="auto">
            <a:xfrm>
              <a:off x="4977613" y="2257622"/>
              <a:ext cx="4718290" cy="3776663"/>
            </a:xfrm>
            <a:prstGeom prst="rect">
              <a:avLst/>
            </a:prstGeom>
            <a:noFill/>
            <a:ln w="9525">
              <a:noFill/>
              <a:miter lim="800000"/>
              <a:headEnd/>
              <a:tailEnd/>
            </a:ln>
          </p:spPr>
        </p:pic>
      </p:grpSp>
      <p:sp>
        <p:nvSpPr>
          <p:cNvPr id="67587" name="Rectangle 3"/>
          <p:cNvSpPr>
            <a:spLocks noChangeArrowheads="1"/>
          </p:cNvSpPr>
          <p:nvPr/>
        </p:nvSpPr>
        <p:spPr bwMode="auto">
          <a:xfrm>
            <a:off x="527050" y="1052513"/>
            <a:ext cx="8847138" cy="1477328"/>
          </a:xfrm>
          <a:prstGeom prst="rect">
            <a:avLst/>
          </a:prstGeom>
          <a:noFill/>
          <a:ln w="9525">
            <a:noFill/>
            <a:miter lim="800000"/>
            <a:headEnd/>
            <a:tailEnd/>
          </a:ln>
          <a:effectLst/>
        </p:spPr>
        <p:txBody>
          <a:bodyPr>
            <a:spAutoFit/>
          </a:bodyPr>
          <a:lstStyle/>
          <a:p>
            <a:pPr>
              <a:buFontTx/>
              <a:buNone/>
            </a:pPr>
            <a:r>
              <a:rPr lang="en-US" dirty="0" smtClean="0"/>
              <a:t>The target is the eye of a needle.  Not only is the bucket waiting in the SPS 5 times shorter than the PS one as the rotation starts, but a 200MHz system in the PS would need to deliver 7.3MV to generate the same bucket that 2MV produces in the SPS.  The high frequency systems actually installed in the PS together deliver an order of magnitude less voltage than this.</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7</a:t>
            </a:fld>
            <a:endParaRPr lang="en-US" dirty="0"/>
          </a:p>
        </p:txBody>
      </p:sp>
      <p:sp>
        <p:nvSpPr>
          <p:cNvPr id="67586" name="Rectangle 2"/>
          <p:cNvSpPr>
            <a:spLocks noGrp="1" noChangeArrowheads="1"/>
          </p:cNvSpPr>
          <p:nvPr>
            <p:ph type="title"/>
          </p:nvPr>
        </p:nvSpPr>
        <p:spPr/>
        <p:txBody>
          <a:bodyPr/>
          <a:lstStyle/>
          <a:p>
            <a:r>
              <a:rPr lang="en-GB" dirty="0" smtClean="0"/>
              <a:t>RMS Bunch Length</a:t>
            </a:r>
            <a:endParaRPr lang="en-GB" dirty="0"/>
          </a:p>
        </p:txBody>
      </p:sp>
      <p:grpSp>
        <p:nvGrpSpPr>
          <p:cNvPr id="13" name="Group 12"/>
          <p:cNvGrpSpPr/>
          <p:nvPr/>
        </p:nvGrpSpPr>
        <p:grpSpPr>
          <a:xfrm>
            <a:off x="250761" y="2310066"/>
            <a:ext cx="9454767" cy="4032448"/>
            <a:chOff x="250761" y="2204864"/>
            <a:chExt cx="9454767" cy="4032448"/>
          </a:xfrm>
        </p:grpSpPr>
        <p:grpSp>
          <p:nvGrpSpPr>
            <p:cNvPr id="9" name="Group 8"/>
            <p:cNvGrpSpPr/>
            <p:nvPr/>
          </p:nvGrpSpPr>
          <p:grpSpPr>
            <a:xfrm>
              <a:off x="250761" y="2204864"/>
              <a:ext cx="9454767" cy="3777924"/>
              <a:chOff x="250761" y="2252989"/>
              <a:chExt cx="9454767" cy="3777924"/>
            </a:xfrm>
          </p:grpSpPr>
          <p:pic>
            <p:nvPicPr>
              <p:cNvPr id="5122" name="Picture 2"/>
              <p:cNvPicPr>
                <a:picLocks noChangeAspect="1" noChangeArrowheads="1"/>
              </p:cNvPicPr>
              <p:nvPr/>
            </p:nvPicPr>
            <p:blipFill>
              <a:blip r:embed="rId2" cstate="print"/>
              <a:srcRect l="5048" r="6731"/>
              <a:stretch>
                <a:fillRect/>
              </a:stretch>
            </p:blipFill>
            <p:spPr bwMode="auto">
              <a:xfrm>
                <a:off x="250761" y="2254250"/>
                <a:ext cx="4718285" cy="3776663"/>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l="5048" r="6731"/>
              <a:stretch>
                <a:fillRect/>
              </a:stretch>
            </p:blipFill>
            <p:spPr bwMode="auto">
              <a:xfrm>
                <a:off x="4987238" y="2252989"/>
                <a:ext cx="4718290" cy="3776663"/>
              </a:xfrm>
              <a:prstGeom prst="rect">
                <a:avLst/>
              </a:prstGeom>
              <a:noFill/>
              <a:ln w="9525">
                <a:noFill/>
                <a:miter lim="800000"/>
                <a:headEnd/>
                <a:tailEnd/>
              </a:ln>
            </p:spPr>
          </p:pic>
        </p:grpSp>
        <p:sp>
          <p:nvSpPr>
            <p:cNvPr id="10" name="TextBox 9"/>
            <p:cNvSpPr txBox="1"/>
            <p:nvPr/>
          </p:nvSpPr>
          <p:spPr>
            <a:xfrm>
              <a:off x="1875906" y="5960313"/>
              <a:ext cx="1224136" cy="276999"/>
            </a:xfrm>
            <a:prstGeom prst="rect">
              <a:avLst/>
            </a:prstGeom>
            <a:noFill/>
          </p:spPr>
          <p:txBody>
            <a:bodyPr wrap="square" rtlCol="0">
              <a:spAutoFit/>
            </a:bodyPr>
            <a:lstStyle/>
            <a:p>
              <a:pPr algn="ctr">
                <a:buNone/>
              </a:pPr>
              <a:r>
                <a:rPr lang="en-US" sz="1200" dirty="0" smtClean="0"/>
                <a:t>5</a:t>
              </a:r>
              <a:r>
                <a:rPr lang="el-GR" sz="1200" dirty="0" smtClean="0"/>
                <a:t>θ</a:t>
              </a:r>
              <a:r>
                <a:rPr lang="en-US" sz="1200" baseline="-25000" dirty="0" smtClean="0"/>
                <a:t>RMS</a:t>
              </a:r>
              <a:r>
                <a:rPr lang="en-US" sz="1200" dirty="0" smtClean="0"/>
                <a:t> ↔ 3.93ns</a:t>
              </a:r>
              <a:endParaRPr lang="en-GB" sz="1200" baseline="-25000" dirty="0"/>
            </a:p>
          </p:txBody>
        </p:sp>
        <p:sp>
          <p:nvSpPr>
            <p:cNvPr id="11" name="TextBox 10"/>
            <p:cNvSpPr txBox="1"/>
            <p:nvPr/>
          </p:nvSpPr>
          <p:spPr>
            <a:xfrm>
              <a:off x="6618810" y="5960313"/>
              <a:ext cx="1224135" cy="276999"/>
            </a:xfrm>
            <a:prstGeom prst="rect">
              <a:avLst/>
            </a:prstGeom>
            <a:noFill/>
          </p:spPr>
          <p:txBody>
            <a:bodyPr wrap="square" rtlCol="0">
              <a:spAutoFit/>
            </a:bodyPr>
            <a:lstStyle/>
            <a:p>
              <a:pPr algn="ctr">
                <a:buNone/>
              </a:pPr>
              <a:r>
                <a:rPr lang="en-US" sz="1200" dirty="0" smtClean="0"/>
                <a:t>5</a:t>
              </a:r>
              <a:r>
                <a:rPr lang="el-GR" sz="1200" dirty="0" smtClean="0"/>
                <a:t>θ</a:t>
              </a:r>
              <a:r>
                <a:rPr lang="en-US" sz="1200" baseline="-25000" dirty="0" smtClean="0"/>
                <a:t>RMS</a:t>
              </a:r>
              <a:r>
                <a:rPr lang="en-US" sz="1200" dirty="0" smtClean="0"/>
                <a:t> ↔ 3.68ns</a:t>
              </a:r>
              <a:endParaRPr lang="en-GB" sz="1200" dirty="0"/>
            </a:p>
          </p:txBody>
        </p:sp>
      </p:grpSp>
      <p:sp>
        <p:nvSpPr>
          <p:cNvPr id="67587" name="Rectangle 3"/>
          <p:cNvSpPr>
            <a:spLocks noChangeArrowheads="1"/>
          </p:cNvSpPr>
          <p:nvPr/>
        </p:nvSpPr>
        <p:spPr bwMode="auto">
          <a:xfrm>
            <a:off x="527050" y="1052513"/>
            <a:ext cx="8847138" cy="923330"/>
          </a:xfrm>
          <a:prstGeom prst="rect">
            <a:avLst/>
          </a:prstGeom>
          <a:noFill/>
          <a:ln w="9525">
            <a:noFill/>
            <a:miter lim="800000"/>
            <a:headEnd/>
            <a:tailEnd/>
          </a:ln>
          <a:effectLst/>
        </p:spPr>
        <p:txBody>
          <a:bodyPr>
            <a:spAutoFit/>
          </a:bodyPr>
          <a:lstStyle/>
          <a:p>
            <a:pPr>
              <a:buFontTx/>
              <a:buNone/>
            </a:pPr>
            <a:r>
              <a:rPr lang="en-US" dirty="0" smtClean="0"/>
              <a:t>Tracking many particles rather than a contour yields the resultant longitudinal distribution (for a parabolic initial one).  ∆t</a:t>
            </a:r>
            <a:r>
              <a:rPr lang="en-US" baseline="-25000" dirty="0" smtClean="0"/>
              <a:t>2</a:t>
            </a:r>
            <a:r>
              <a:rPr lang="en-US" dirty="0" smtClean="0"/>
              <a:t> was scanned in these simulations to find the minimum </a:t>
            </a:r>
            <a:r>
              <a:rPr lang="el-GR" dirty="0" smtClean="0"/>
              <a:t>θ</a:t>
            </a:r>
            <a:r>
              <a:rPr lang="en-US" baseline="-25000" dirty="0" smtClean="0"/>
              <a:t>RMS</a:t>
            </a:r>
            <a:r>
              <a:rPr lang="en-US" dirty="0" smtClean="0"/>
              <a:t>.  Note that the preceding contour images used this same optimized value of ∆t</a:t>
            </a:r>
            <a:r>
              <a:rPr lang="en-US" baseline="-25000" dirty="0" smtClean="0"/>
              <a:t>2</a:t>
            </a:r>
            <a:r>
              <a:rPr lang="en-US" dirty="0" smtClean="0"/>
              <a:t>.</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21943032-0F0E-498F-9401-F3E48399CB30}" type="slidenum">
              <a:rPr lang="en-US"/>
              <a:pPr/>
              <a:t>8</a:t>
            </a:fld>
            <a:endParaRPr lang="en-US"/>
          </a:p>
        </p:txBody>
      </p:sp>
      <p:sp>
        <p:nvSpPr>
          <p:cNvPr id="67586" name="Rectangle 2"/>
          <p:cNvSpPr>
            <a:spLocks noGrp="1" noChangeArrowheads="1"/>
          </p:cNvSpPr>
          <p:nvPr>
            <p:ph type="title"/>
          </p:nvPr>
        </p:nvSpPr>
        <p:spPr/>
        <p:txBody>
          <a:bodyPr/>
          <a:lstStyle/>
          <a:p>
            <a:r>
              <a:rPr lang="en-GB" dirty="0" smtClean="0"/>
              <a:t>Spare 80MHz Cavity</a:t>
            </a:r>
            <a:endParaRPr lang="en-GB" dirty="0"/>
          </a:p>
        </p:txBody>
      </p:sp>
      <p:grpSp>
        <p:nvGrpSpPr>
          <p:cNvPr id="13" name="Group 12"/>
          <p:cNvGrpSpPr/>
          <p:nvPr/>
        </p:nvGrpSpPr>
        <p:grpSpPr>
          <a:xfrm>
            <a:off x="250128" y="2306694"/>
            <a:ext cx="9450979" cy="4216167"/>
            <a:chOff x="250128" y="2306694"/>
            <a:chExt cx="9450979" cy="4216167"/>
          </a:xfrm>
        </p:grpSpPr>
        <p:sp>
          <p:nvSpPr>
            <p:cNvPr id="11" name="TextBox 10"/>
            <p:cNvSpPr txBox="1"/>
            <p:nvPr/>
          </p:nvSpPr>
          <p:spPr>
            <a:xfrm>
              <a:off x="1856656" y="6061196"/>
              <a:ext cx="1273203" cy="461665"/>
            </a:xfrm>
            <a:prstGeom prst="rect">
              <a:avLst/>
            </a:prstGeom>
            <a:noFill/>
          </p:spPr>
          <p:txBody>
            <a:bodyPr wrap="square" rtlCol="0">
              <a:spAutoFit/>
            </a:bodyPr>
            <a:lstStyle/>
            <a:p>
              <a:pPr algn="ctr">
                <a:buNone/>
              </a:pPr>
              <a:r>
                <a:rPr lang="en-US" sz="1200" dirty="0" smtClean="0"/>
                <a:t>∆t = </a:t>
              </a:r>
              <a:r>
                <a:rPr lang="en-US" sz="1200" dirty="0" smtClean="0">
                  <a:solidFill>
                    <a:srgbClr val="FF0000"/>
                  </a:solidFill>
                </a:rPr>
                <a:t>150</a:t>
              </a:r>
              <a:r>
                <a:rPr lang="en-US" sz="1200" dirty="0" smtClean="0"/>
                <a:t> + 105</a:t>
              </a:r>
              <a:r>
                <a:rPr lang="el-GR" sz="1200" dirty="0" smtClean="0"/>
                <a:t>μ</a:t>
              </a:r>
              <a:r>
                <a:rPr lang="en-US" sz="1200" dirty="0" smtClean="0"/>
                <a:t>s 5</a:t>
              </a:r>
              <a:r>
                <a:rPr lang="el-GR" sz="1200" dirty="0" smtClean="0"/>
                <a:t>θ</a:t>
              </a:r>
              <a:r>
                <a:rPr lang="en-US" sz="1200" baseline="-25000" dirty="0" smtClean="0"/>
                <a:t>RMS</a:t>
              </a:r>
              <a:r>
                <a:rPr lang="en-US" sz="1200" dirty="0" smtClean="0"/>
                <a:t> ↔ 3.42ns</a:t>
              </a:r>
              <a:endParaRPr lang="en-GB" sz="1200" baseline="-25000" dirty="0" smtClean="0"/>
            </a:p>
          </p:txBody>
        </p:sp>
        <p:sp>
          <p:nvSpPr>
            <p:cNvPr id="12" name="TextBox 11"/>
            <p:cNvSpPr txBox="1"/>
            <p:nvPr/>
          </p:nvSpPr>
          <p:spPr>
            <a:xfrm>
              <a:off x="6581802" y="6061196"/>
              <a:ext cx="1296144" cy="461665"/>
            </a:xfrm>
            <a:prstGeom prst="rect">
              <a:avLst/>
            </a:prstGeom>
            <a:noFill/>
          </p:spPr>
          <p:txBody>
            <a:bodyPr wrap="square" rtlCol="0">
              <a:spAutoFit/>
            </a:bodyPr>
            <a:lstStyle/>
            <a:p>
              <a:pPr algn="ctr">
                <a:buNone/>
              </a:pPr>
              <a:r>
                <a:rPr lang="en-US" sz="1200" dirty="0" smtClean="0"/>
                <a:t>∆t = 185 + 100</a:t>
              </a:r>
              <a:r>
                <a:rPr lang="el-GR" sz="1200" dirty="0" smtClean="0"/>
                <a:t>μ</a:t>
              </a:r>
              <a:r>
                <a:rPr lang="en-US" sz="1200" dirty="0" smtClean="0"/>
                <a:t>s 5</a:t>
              </a:r>
              <a:r>
                <a:rPr lang="el-GR" sz="1200" dirty="0" smtClean="0"/>
                <a:t>θ</a:t>
              </a:r>
              <a:r>
                <a:rPr lang="en-US" sz="1200" baseline="-25000" dirty="0" smtClean="0"/>
                <a:t>RMS</a:t>
              </a:r>
              <a:r>
                <a:rPr lang="en-US" sz="1200" dirty="0" smtClean="0"/>
                <a:t> ↔ 3.63ns</a:t>
              </a:r>
              <a:endParaRPr lang="en-GB" sz="1200" baseline="-25000" dirty="0" smtClean="0"/>
            </a:p>
          </p:txBody>
        </p:sp>
        <p:pic>
          <p:nvPicPr>
            <p:cNvPr id="1026" name="Picture 2"/>
            <p:cNvPicPr>
              <a:picLocks noChangeAspect="1" noChangeArrowheads="1"/>
            </p:cNvPicPr>
            <p:nvPr/>
          </p:nvPicPr>
          <p:blipFill>
            <a:blip r:embed="rId2" cstate="print"/>
            <a:srcRect l="5048" r="6731"/>
            <a:stretch>
              <a:fillRect/>
            </a:stretch>
          </p:blipFill>
          <p:spPr bwMode="auto">
            <a:xfrm>
              <a:off x="250128" y="2306694"/>
              <a:ext cx="4718290" cy="377666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l="5048" r="6731"/>
            <a:stretch>
              <a:fillRect/>
            </a:stretch>
          </p:blipFill>
          <p:spPr bwMode="auto">
            <a:xfrm>
              <a:off x="4982817" y="2306694"/>
              <a:ext cx="4718290" cy="3776663"/>
            </a:xfrm>
            <a:prstGeom prst="rect">
              <a:avLst/>
            </a:prstGeom>
            <a:noFill/>
            <a:ln w="9525">
              <a:noFill/>
              <a:miter lim="800000"/>
              <a:headEnd/>
              <a:tailEnd/>
            </a:ln>
          </p:spPr>
        </p:pic>
      </p:grpSp>
      <p:sp>
        <p:nvSpPr>
          <p:cNvPr id="67587" name="Rectangle 3"/>
          <p:cNvSpPr>
            <a:spLocks noChangeArrowheads="1"/>
          </p:cNvSpPr>
          <p:nvPr/>
        </p:nvSpPr>
        <p:spPr bwMode="auto">
          <a:xfrm>
            <a:off x="527050" y="1052513"/>
            <a:ext cx="8847138" cy="1338828"/>
          </a:xfrm>
          <a:prstGeom prst="rect">
            <a:avLst/>
          </a:prstGeom>
          <a:noFill/>
          <a:ln w="9525">
            <a:noFill/>
            <a:miter lim="800000"/>
            <a:headEnd/>
            <a:tailEnd/>
          </a:ln>
          <a:effectLst/>
        </p:spPr>
        <p:txBody>
          <a:bodyPr>
            <a:spAutoFit/>
          </a:bodyPr>
          <a:lstStyle/>
          <a:p>
            <a:pPr>
              <a:buFontTx/>
              <a:buNone/>
            </a:pPr>
            <a:r>
              <a:rPr lang="en-US" dirty="0" smtClean="0"/>
              <a:t>Using the second 80MHz cavity means that the bunch really must be rotated longer at 40MHz otherwise the shortening of the dual-harmonic bucket makes the </a:t>
            </a:r>
            <a:r>
              <a:rPr lang="en-US" dirty="0" err="1" smtClean="0"/>
              <a:t>filamentation</a:t>
            </a:r>
            <a:r>
              <a:rPr lang="en-US" dirty="0" smtClean="0"/>
              <a:t> worse.</a:t>
            </a:r>
          </a:p>
          <a:p>
            <a:pPr>
              <a:buFontTx/>
              <a:buNone/>
            </a:pPr>
            <a:r>
              <a:rPr lang="en-US" dirty="0" smtClean="0"/>
              <a:t>MDs to generate loss maps in (∆t</a:t>
            </a:r>
            <a:r>
              <a:rPr lang="en-US" baseline="-25000" dirty="0" smtClean="0"/>
              <a:t>1</a:t>
            </a:r>
            <a:r>
              <a:rPr lang="en-US" dirty="0" smtClean="0"/>
              <a:t>,∆t</a:t>
            </a:r>
            <a:r>
              <a:rPr lang="en-US" baseline="-25000" dirty="0" smtClean="0"/>
              <a:t>2</a:t>
            </a:r>
            <a:r>
              <a:rPr lang="en-US" dirty="0" smtClean="0"/>
              <a:t>) space will prove if the real machine parameters can be optimized to permit larger longitudinal </a:t>
            </a:r>
            <a:r>
              <a:rPr lang="en-US" dirty="0" err="1" smtClean="0"/>
              <a:t>emittances</a:t>
            </a:r>
            <a:r>
              <a:rPr lang="en-US" dirty="0" smtClean="0"/>
              <a:t> (not shorter bunches!) to be transferred.</a:t>
            </a:r>
            <a:endParaRPr lang="en-GB"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iew">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revi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50000"/>
          </a:spcBef>
          <a:spcAft>
            <a:spcPct val="0"/>
          </a:spcAft>
          <a:buClrTx/>
          <a:buSzTx/>
          <a:buFontTx/>
          <a:buChar char="•"/>
          <a:tabLst/>
          <a:defRPr kumimoji="0" lang="en-US" sz="1800" b="0" i="0" u="none" strike="noStrike" cap="none" normalizeH="0" baseline="0" smtClean="0">
            <a:ln>
              <a:noFill/>
            </a:ln>
            <a:solidFill>
              <a:schemeClr val="tx1"/>
            </a:solidFill>
            <a:effectLst/>
            <a:latin typeface="Times New Roman" pitchFamily="18" charset="0"/>
            <a:sym typeface="Math1" pitchFamily="2" charset="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50000"/>
          </a:spcBef>
          <a:spcAft>
            <a:spcPct val="0"/>
          </a:spcAft>
          <a:buClrTx/>
          <a:buSzTx/>
          <a:buFontTx/>
          <a:buChar char="•"/>
          <a:tabLst/>
          <a:defRPr kumimoji="0" lang="en-US" sz="1800" b="0" i="0" u="none" strike="noStrike" cap="none" normalizeH="0" baseline="0" smtClean="0">
            <a:ln>
              <a:noFill/>
            </a:ln>
            <a:solidFill>
              <a:schemeClr val="tx1"/>
            </a:solidFill>
            <a:effectLst/>
            <a:latin typeface="Times New Roman" pitchFamily="18" charset="0"/>
            <a:sym typeface="Math1" pitchFamily="2" charset="2"/>
          </a:defRPr>
        </a:defPPr>
      </a:lstStyle>
    </a:lnDef>
  </a:objectDefaults>
  <a:extraClrSchemeLst>
    <a:extraClrScheme>
      <a:clrScheme name="review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ew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ew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ew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Settings\schindl\Local Settings\Temporary Internet Files\OLK6F\review.pot</Template>
  <TotalTime>10363</TotalTime>
  <Words>538</Words>
  <Application>Microsoft Macintosh PowerPoint</Application>
  <PresentationFormat>A4 Paper (210x297 mm)</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review</vt:lpstr>
      <vt:lpstr>PowerPoint Presentation</vt:lpstr>
      <vt:lpstr>Introduction</vt:lpstr>
      <vt:lpstr>Initial Conditions</vt:lpstr>
      <vt:lpstr>Single-harmonic Bucket</vt:lpstr>
      <vt:lpstr>Dual-harmonic Bucket</vt:lpstr>
      <vt:lpstr>SPS Bucket</vt:lpstr>
      <vt:lpstr>RMS Bunch Length</vt:lpstr>
      <vt:lpstr>Spare 80MHz Cavity</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schindl</dc:creator>
  <cp:lastModifiedBy>sbh</cp:lastModifiedBy>
  <cp:revision>434</cp:revision>
  <dcterms:created xsi:type="dcterms:W3CDTF">2003-01-28T13:38:16Z</dcterms:created>
  <dcterms:modified xsi:type="dcterms:W3CDTF">2011-12-18T19:51:16Z</dcterms:modified>
</cp:coreProperties>
</file>