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firstSlideNum="0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77" r:id="rId3"/>
    <p:sldId id="280" r:id="rId4"/>
    <p:sldId id="28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E27F4"/>
    <a:srgbClr val="404040"/>
    <a:srgbClr val="D3D3D3"/>
    <a:srgbClr val="6C573B"/>
    <a:srgbClr val="4F81BD"/>
    <a:srgbClr val="6F9AC0"/>
    <a:srgbClr val="FFFFFF"/>
    <a:srgbClr val="CC006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128" y="-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handoutMaster" Target="handoutMasters/handoutMaster1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BAFE8-2883-E14E-89B8-2C985116EA40}" type="datetimeFigureOut">
              <a:rPr lang="en-US" smtClean="0"/>
              <a:pPr/>
              <a:t>12/19/11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C7BC5-9308-A14F-BEF1-5CE2C0D99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C29DF-01FA-C14F-BB02-A77B11AF7702}" type="datetimeFigureOut">
              <a:rPr lang="en-US" smtClean="0"/>
              <a:pPr/>
              <a:t>12/19/11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B52C2-BA19-6B44-A89B-4ABC4D1F9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554364" y="1238267"/>
            <a:ext cx="1314979" cy="20624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2187111" y="3838114"/>
            <a:ext cx="4580469" cy="2062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16934" y="6492875"/>
            <a:ext cx="223183" cy="365125"/>
          </a:xfrm>
          <a:prstGeom prst="rect">
            <a:avLst/>
          </a:prstGeom>
        </p:spPr>
        <p:txBody>
          <a:bodyPr/>
          <a:lstStyle/>
          <a:p>
            <a:fld id="{6D56ABB1-2DDD-A64C-A3C4-D6696A2CC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554364" y="1238267"/>
            <a:ext cx="1314979" cy="20624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2187111" y="3838114"/>
            <a:ext cx="4580469" cy="2062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16934" y="6492875"/>
            <a:ext cx="223183" cy="365125"/>
          </a:xfrm>
          <a:prstGeom prst="rect">
            <a:avLst/>
          </a:prstGeom>
        </p:spPr>
        <p:txBody>
          <a:bodyPr/>
          <a:lstStyle/>
          <a:p>
            <a:fld id="{6D56ABB1-2DDD-A64C-A3C4-D6696A2CC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0"/>
            <a:ext cx="8868339" cy="683901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245" y="683901"/>
            <a:ext cx="8738294" cy="5885174"/>
          </a:xfrm>
        </p:spPr>
        <p:txBody>
          <a:bodyPr/>
          <a:lstStyle>
            <a:lvl1pPr marL="252000" indent="-270000">
              <a:buSzPct val="110000"/>
              <a:buFont typeface="Arial"/>
              <a:buChar char="•"/>
              <a:defRPr sz="2100" b="1"/>
            </a:lvl1pPr>
            <a:lvl2pPr>
              <a:defRPr sz="1700"/>
            </a:lvl2pPr>
            <a:lvl3pPr>
              <a:defRPr sz="17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1585383" y="5334000"/>
            <a:ext cx="3577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400"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56ABB1-2DDD-A64C-A3C4-D6696A2CC592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93134" y="6543675"/>
            <a:ext cx="3979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fld id="{11CECD66-7484-F64A-9FF0-02A8AB1518F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 rot="10800000" flipV="1">
            <a:off x="215900" y="634999"/>
            <a:ext cx="8728638" cy="2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554364" y="1238267"/>
            <a:ext cx="1314979" cy="20624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2187111" y="3838114"/>
            <a:ext cx="4580469" cy="2062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16934" y="6492875"/>
            <a:ext cx="223183" cy="365125"/>
          </a:xfrm>
          <a:prstGeom prst="rect">
            <a:avLst/>
          </a:prstGeom>
        </p:spPr>
        <p:txBody>
          <a:bodyPr/>
          <a:lstStyle/>
          <a:p>
            <a:fld id="{6D56ABB1-2DDD-A64C-A3C4-D6696A2CC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-554364" y="1238267"/>
            <a:ext cx="1314979" cy="20624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-2187111" y="3838114"/>
            <a:ext cx="4580469" cy="2062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6934" y="6492875"/>
            <a:ext cx="223183" cy="365125"/>
          </a:xfrm>
          <a:prstGeom prst="rect">
            <a:avLst/>
          </a:prstGeom>
        </p:spPr>
        <p:txBody>
          <a:bodyPr/>
          <a:lstStyle/>
          <a:p>
            <a:fld id="{6D56ABB1-2DDD-A64C-A3C4-D6696A2CC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16200000">
            <a:off x="-554364" y="1238267"/>
            <a:ext cx="1314979" cy="20624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-2187111" y="3838114"/>
            <a:ext cx="4580469" cy="2062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-16934" y="6492875"/>
            <a:ext cx="223183" cy="365125"/>
          </a:xfrm>
          <a:prstGeom prst="rect">
            <a:avLst/>
          </a:prstGeom>
        </p:spPr>
        <p:txBody>
          <a:bodyPr/>
          <a:lstStyle/>
          <a:p>
            <a:fld id="{6D56ABB1-2DDD-A64C-A3C4-D6696A2CC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-554364" y="1238267"/>
            <a:ext cx="1314979" cy="20624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-2187111" y="3838114"/>
            <a:ext cx="4580469" cy="2062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-16934" y="6492875"/>
            <a:ext cx="223183" cy="365125"/>
          </a:xfrm>
          <a:prstGeom prst="rect">
            <a:avLst/>
          </a:prstGeom>
        </p:spPr>
        <p:txBody>
          <a:bodyPr/>
          <a:lstStyle/>
          <a:p>
            <a:fld id="{6D56ABB1-2DDD-A64C-A3C4-D6696A2CC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-554364" y="1238267"/>
            <a:ext cx="1314979" cy="20624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-2187111" y="3838114"/>
            <a:ext cx="4580469" cy="2062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-16934" y="6492875"/>
            <a:ext cx="223183" cy="365125"/>
          </a:xfrm>
          <a:prstGeom prst="rect">
            <a:avLst/>
          </a:prstGeom>
        </p:spPr>
        <p:txBody>
          <a:bodyPr/>
          <a:lstStyle/>
          <a:p>
            <a:fld id="{6D56ABB1-2DDD-A64C-A3C4-D6696A2CC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-554364" y="1238267"/>
            <a:ext cx="1314979" cy="20624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-2187111" y="3838114"/>
            <a:ext cx="4580469" cy="2062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6934" y="6492875"/>
            <a:ext cx="223183" cy="365125"/>
          </a:xfrm>
          <a:prstGeom prst="rect">
            <a:avLst/>
          </a:prstGeom>
        </p:spPr>
        <p:txBody>
          <a:bodyPr/>
          <a:lstStyle/>
          <a:p>
            <a:fld id="{6D56ABB1-2DDD-A64C-A3C4-D6696A2CC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-554364" y="1238267"/>
            <a:ext cx="1314979" cy="20624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-2187111" y="3838114"/>
            <a:ext cx="4580469" cy="2062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6934" y="6492875"/>
            <a:ext cx="223183" cy="365125"/>
          </a:xfrm>
          <a:prstGeom prst="rect">
            <a:avLst/>
          </a:prstGeom>
        </p:spPr>
        <p:txBody>
          <a:bodyPr/>
          <a:lstStyle/>
          <a:p>
            <a:fld id="{6D56ABB1-2DDD-A64C-A3C4-D6696A2CC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6245" y="0"/>
            <a:ext cx="8738294" cy="683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245" y="683901"/>
            <a:ext cx="8738294" cy="56724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600" b="1" i="0" kern="1200">
          <a:solidFill>
            <a:schemeClr val="bg1"/>
          </a:solidFill>
          <a:latin typeface="Helvetica Neue"/>
          <a:ea typeface="+mj-ea"/>
          <a:cs typeface="Helvetica Neue"/>
        </a:defRPr>
      </a:lvl1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400"/>
        </a:spcAft>
        <a:buFont typeface="Arial"/>
        <a:buChar char="•"/>
        <a:defRPr sz="2300" kern="1200">
          <a:solidFill>
            <a:schemeClr val="tx2"/>
          </a:solidFill>
          <a:latin typeface="+mn-lt"/>
          <a:ea typeface="+mn-ea"/>
          <a:cs typeface="+mn-cs"/>
        </a:defRPr>
      </a:lvl1pPr>
      <a:lvl2pPr marL="561600" indent="-284400" algn="l" defTabSz="457200" rtl="0" eaLnBrk="1" latinLnBrk="0" hangingPunct="1">
        <a:spcBef>
          <a:spcPts val="400"/>
        </a:spcBef>
        <a:spcAft>
          <a:spcPts val="400"/>
        </a:spcAft>
        <a:buFont typeface="Arial"/>
        <a:buChar char="–"/>
        <a:defRPr sz="21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84800" indent="-228600" algn="l" defTabSz="457200" rtl="0" eaLnBrk="1" latinLnBrk="0" hangingPunct="1">
        <a:spcBef>
          <a:spcPts val="0"/>
        </a:spcBef>
        <a:spcAft>
          <a:spcPts val="200"/>
        </a:spcAft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4" Type="http://schemas.openxmlformats.org/officeDocument/2006/relationships/image" Target="../media/image13.pdf"/><Relationship Id="rId20" Type="http://schemas.openxmlformats.org/officeDocument/2006/relationships/image" Target="../media/image19.pdf"/><Relationship Id="rId4" Type="http://schemas.openxmlformats.org/officeDocument/2006/relationships/image" Target="../media/image3.pdf"/><Relationship Id="rId21" Type="http://schemas.openxmlformats.org/officeDocument/2006/relationships/image" Target="../media/image20.png"/><Relationship Id="rId22" Type="http://schemas.openxmlformats.org/officeDocument/2006/relationships/image" Target="../media/image21.pdf"/><Relationship Id="rId23" Type="http://schemas.openxmlformats.org/officeDocument/2006/relationships/image" Target="../media/image22.png"/><Relationship Id="rId7" Type="http://schemas.openxmlformats.org/officeDocument/2006/relationships/image" Target="../media/image6.png"/><Relationship Id="rId11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df"/><Relationship Id="rId16" Type="http://schemas.openxmlformats.org/officeDocument/2006/relationships/image" Target="../media/image15.pdf"/><Relationship Id="rId8" Type="http://schemas.openxmlformats.org/officeDocument/2006/relationships/image" Target="../media/image7.pdf"/><Relationship Id="rId13" Type="http://schemas.openxmlformats.org/officeDocument/2006/relationships/image" Target="../media/image12.png"/><Relationship Id="rId10" Type="http://schemas.openxmlformats.org/officeDocument/2006/relationships/image" Target="../media/image9.pdf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2" Type="http://schemas.openxmlformats.org/officeDocument/2006/relationships/image" Target="../media/image11.pdf"/><Relationship Id="rId17" Type="http://schemas.openxmlformats.org/officeDocument/2006/relationships/image" Target="../media/image16.png"/><Relationship Id="rId19" Type="http://schemas.openxmlformats.org/officeDocument/2006/relationships/image" Target="../media/image18.png"/><Relationship Id="rId2" Type="http://schemas.openxmlformats.org/officeDocument/2006/relationships/image" Target="../media/image1.pdf"/><Relationship Id="rId9" Type="http://schemas.openxmlformats.org/officeDocument/2006/relationships/image" Target="../media/image8.png"/><Relationship Id="rId3" Type="http://schemas.openxmlformats.org/officeDocument/2006/relationships/image" Target="../media/image2.png"/><Relationship Id="rId18" Type="http://schemas.openxmlformats.org/officeDocument/2006/relationships/image" Target="../media/image17.pdf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25.pd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df"/><Relationship Id="rId3" Type="http://schemas.openxmlformats.org/officeDocument/2006/relationships/image" Target="../media/image24.png"/><Relationship Id="rId5" Type="http://schemas.openxmlformats.org/officeDocument/2006/relationships/image" Target="../media/image2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Space charge calculations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H. </a:t>
            </a:r>
            <a:r>
              <a:rPr lang="en-US" dirty="0" smtClean="0"/>
              <a:t>Bartosik</a:t>
            </a:r>
          </a:p>
          <a:p>
            <a:endParaRPr lang="en-US" dirty="0" smtClean="0"/>
          </a:p>
          <a:p>
            <a:r>
              <a:rPr lang="en-US" dirty="0" smtClean="0"/>
              <a:t>SPSU, 19.12.2011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Calculations for direct </a:t>
            </a:r>
            <a:r>
              <a:rPr lang="en-US" dirty="0" smtClean="0"/>
              <a:t>space charge tune spread for </a:t>
            </a:r>
            <a:r>
              <a:rPr lang="en-US" dirty="0" smtClean="0"/>
              <a:t>the SPS (protons)</a:t>
            </a:r>
          </a:p>
          <a:p>
            <a:r>
              <a:rPr lang="en-US" dirty="0" smtClean="0"/>
              <a:t>Comparing the nominal (Q26) with the low </a:t>
            </a:r>
            <a:r>
              <a:rPr lang="en-US" dirty="0" err="1" smtClean="0"/>
              <a:t>γ</a:t>
            </a:r>
            <a:r>
              <a:rPr lang="en-US" baseline="-25000" dirty="0" err="1" smtClean="0"/>
              <a:t>t</a:t>
            </a:r>
            <a:r>
              <a:rPr lang="en-US" dirty="0" smtClean="0"/>
              <a:t> optics (Q20)</a:t>
            </a:r>
          </a:p>
          <a:p>
            <a:r>
              <a:rPr lang="en-US" dirty="0" smtClean="0"/>
              <a:t>Using the formula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Slightly smaller space charge tune spread can be expected in  Q20 optics due to higher dispersion in the arcs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CECD66-7484-F64A-9FF0-02A8AB1518F3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11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58799" y="4114801"/>
            <a:ext cx="2260601" cy="195426"/>
          </a:xfrm>
          <a:prstGeom prst="rect">
            <a:avLst/>
          </a:prstGeom>
        </p:spPr>
      </p:pic>
      <p:pic>
        <p:nvPicPr>
          <p:cNvPr id="13" name="Picture 12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568325" y="4371925"/>
            <a:ext cx="2355850" cy="188888"/>
          </a:xfrm>
          <a:prstGeom prst="rect">
            <a:avLst/>
          </a:prstGeom>
        </p:spPr>
      </p:pic>
      <p:pic>
        <p:nvPicPr>
          <p:cNvPr id="14" name="Picture 13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539750" y="4606010"/>
            <a:ext cx="2508250" cy="185982"/>
          </a:xfrm>
          <a:prstGeom prst="rect">
            <a:avLst/>
          </a:prstGeom>
        </p:spPr>
      </p:pic>
      <p:pic>
        <p:nvPicPr>
          <p:cNvPr id="15" name="Picture 14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8"/>
              <a:stretch>
                <a:fillRect/>
              </a:stretch>
            </p:blipFill>
          </mc:Choice>
          <mc:Fallback>
            <p:blipFill>
              <a:blip r:embed="rId9"/>
              <a:stretch>
                <a:fillRect/>
              </a:stretch>
            </p:blipFill>
          </mc:Fallback>
        </mc:AlternateContent>
        <p:spPr>
          <a:xfrm>
            <a:off x="555626" y="5068614"/>
            <a:ext cx="1577974" cy="166368"/>
          </a:xfrm>
          <a:prstGeom prst="rect">
            <a:avLst/>
          </a:prstGeom>
        </p:spPr>
      </p:pic>
      <p:pic>
        <p:nvPicPr>
          <p:cNvPr id="16" name="Picture 15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10"/>
              <a:stretch>
                <a:fillRect/>
              </a:stretch>
            </p:blipFill>
          </mc:Choice>
          <mc:Fallback>
            <p:blipFill>
              <a:blip r:embed="rId11"/>
              <a:stretch>
                <a:fillRect/>
              </a:stretch>
            </p:blipFill>
          </mc:Fallback>
        </mc:AlternateContent>
        <p:spPr>
          <a:xfrm>
            <a:off x="542925" y="4855492"/>
            <a:ext cx="1463675" cy="138179"/>
          </a:xfrm>
          <a:prstGeom prst="rect">
            <a:avLst/>
          </a:prstGeom>
        </p:spPr>
      </p:pic>
      <p:pic>
        <p:nvPicPr>
          <p:cNvPr id="17" name="Picture 16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12"/>
              <a:stretch>
                <a:fillRect/>
              </a:stretch>
            </p:blipFill>
          </mc:Choice>
          <mc:Fallback>
            <p:blipFill>
              <a:blip r:embed="rId13"/>
              <a:stretch>
                <a:fillRect/>
              </a:stretch>
            </p:blipFill>
          </mc:Fallback>
        </mc:AlternateContent>
        <p:spPr>
          <a:xfrm>
            <a:off x="3994150" y="4114801"/>
            <a:ext cx="2082800" cy="177145"/>
          </a:xfrm>
          <a:prstGeom prst="rect">
            <a:avLst/>
          </a:prstGeom>
        </p:spPr>
      </p:pic>
      <p:pic>
        <p:nvPicPr>
          <p:cNvPr id="20" name="Picture 19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14"/>
              <a:stretch>
                <a:fillRect/>
              </a:stretch>
            </p:blipFill>
          </mc:Choice>
          <mc:Fallback>
            <p:blipFill>
              <a:blip r:embed="rId15"/>
              <a:stretch>
                <a:fillRect/>
              </a:stretch>
            </p:blipFill>
          </mc:Fallback>
        </mc:AlternateContent>
        <p:spPr>
          <a:xfrm>
            <a:off x="3994150" y="4842792"/>
            <a:ext cx="2635250" cy="190379"/>
          </a:xfrm>
          <a:prstGeom prst="rect">
            <a:avLst/>
          </a:prstGeom>
        </p:spPr>
      </p:pic>
      <p:pic>
        <p:nvPicPr>
          <p:cNvPr id="21" name="Picture 20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16"/>
              <a:stretch>
                <a:fillRect/>
              </a:stretch>
            </p:blipFill>
          </mc:Choice>
          <mc:Fallback>
            <p:blipFill>
              <a:blip r:embed="rId17"/>
              <a:stretch>
                <a:fillRect/>
              </a:stretch>
            </p:blipFill>
          </mc:Fallback>
        </mc:AlternateContent>
        <p:spPr>
          <a:xfrm>
            <a:off x="3994150" y="4603396"/>
            <a:ext cx="2635250" cy="188596"/>
          </a:xfrm>
          <a:prstGeom prst="rect">
            <a:avLst/>
          </a:prstGeom>
        </p:spPr>
      </p:pic>
      <p:pic>
        <p:nvPicPr>
          <p:cNvPr id="22" name="Picture 21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18"/>
              <a:stretch>
                <a:fillRect/>
              </a:stretch>
            </p:blipFill>
          </mc:Choice>
          <mc:Fallback>
            <p:blipFill>
              <a:blip r:embed="rId19"/>
              <a:stretch>
                <a:fillRect/>
              </a:stretch>
            </p:blipFill>
          </mc:Fallback>
        </mc:AlternateContent>
        <p:spPr>
          <a:xfrm>
            <a:off x="3994150" y="4364420"/>
            <a:ext cx="2082800" cy="196393"/>
          </a:xfrm>
          <a:prstGeom prst="rect">
            <a:avLst/>
          </a:prstGeom>
        </p:spPr>
      </p:pic>
      <p:pic>
        <p:nvPicPr>
          <p:cNvPr id="25" name="Picture 24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0"/>
              <a:stretch>
                <a:fillRect/>
              </a:stretch>
            </p:blipFill>
          </mc:Choice>
          <mc:Fallback>
            <p:blipFill>
              <a:blip r:embed="rId21"/>
              <a:stretch>
                <a:fillRect/>
              </a:stretch>
            </p:blipFill>
          </mc:Fallback>
        </mc:AlternateContent>
        <p:spPr>
          <a:xfrm>
            <a:off x="539751" y="3182317"/>
            <a:ext cx="7080249" cy="526103"/>
          </a:xfrm>
          <a:prstGeom prst="rect">
            <a:avLst/>
          </a:prstGeom>
        </p:spPr>
      </p:pic>
      <p:pic>
        <p:nvPicPr>
          <p:cNvPr id="26" name="Picture 25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2"/>
              <a:stretch>
                <a:fillRect/>
              </a:stretch>
            </p:blipFill>
          </mc:Choice>
          <mc:Fallback>
            <p:blipFill>
              <a:blip r:embed="rId23"/>
              <a:stretch>
                <a:fillRect/>
              </a:stretch>
            </p:blipFill>
          </mc:Fallback>
        </mc:AlternateContent>
        <p:spPr>
          <a:xfrm>
            <a:off x="539750" y="2374900"/>
            <a:ext cx="8147050" cy="52050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optics</a:t>
            </a:r>
            <a:endParaRPr lang="en-US" dirty="0"/>
          </a:p>
        </p:txBody>
      </p:sp>
      <p:pic>
        <p:nvPicPr>
          <p:cNvPr id="14" name="Content Placeholder 13" descr="untitled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3231" r="-3231"/>
              <a:stretch>
                <a:fillRect/>
              </a:stretch>
            </p:blipFill>
          </mc:Choice>
          <mc:Fallback>
            <p:blipFill>
              <a:blip r:embed="rId3"/>
              <a:srcRect l="-3231" r="-3231"/>
              <a:stretch>
                <a:fillRect/>
              </a:stretch>
            </p:blipFill>
          </mc:Fallback>
        </mc:AlternateContent>
        <p:spPr>
          <a:xfrm>
            <a:off x="-50800" y="988702"/>
            <a:ext cx="4776754" cy="337514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CECD66-7484-F64A-9FF0-02A8AB1518F3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5" name="Picture 14" descr="untitled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4660900" y="988702"/>
            <a:ext cx="4486839" cy="3375144"/>
          </a:xfrm>
          <a:prstGeom prst="rect">
            <a:avLst/>
          </a:prstGeom>
        </p:spPr>
      </p:pic>
      <p:sp>
        <p:nvSpPr>
          <p:cNvPr id="19" name="Content Placeholder 2"/>
          <p:cNvSpPr txBox="1">
            <a:spLocks/>
          </p:cNvSpPr>
          <p:nvPr/>
        </p:nvSpPr>
        <p:spPr>
          <a:xfrm>
            <a:off x="206245" y="683901"/>
            <a:ext cx="8738294" cy="58851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52000" marR="0" lvl="0" indent="-2700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400"/>
              </a:spcAft>
              <a:buClrTx/>
              <a:buSzPct val="110000"/>
              <a:buFont typeface="Arial"/>
              <a:buChar char="•"/>
              <a:tabLst/>
              <a:defRPr/>
            </a:pPr>
            <a:endParaRPr kumimoji="0" lang="en-US" sz="21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52000" marR="0" lvl="0" indent="-2700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400"/>
              </a:spcAft>
              <a:buClrTx/>
              <a:buSzPct val="110000"/>
              <a:buFont typeface="Arial"/>
              <a:buChar char="•"/>
              <a:tabLst/>
              <a:defRPr/>
            </a:pPr>
            <a:endParaRPr lang="en-US" sz="2100" b="1" dirty="0" smtClean="0">
              <a:solidFill>
                <a:schemeClr val="tx2"/>
              </a:solidFill>
            </a:endParaRPr>
          </a:p>
          <a:p>
            <a:pPr marL="252000" marR="0" lvl="0" indent="-2700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400"/>
              </a:spcAft>
              <a:buClrTx/>
              <a:buSzPct val="110000"/>
              <a:buFont typeface="Arial"/>
              <a:buChar char="•"/>
              <a:tabLst/>
              <a:defRPr/>
            </a:pPr>
            <a:endParaRPr lang="en-US" sz="2100" b="1" dirty="0" smtClean="0">
              <a:solidFill>
                <a:schemeClr val="tx2"/>
              </a:solidFill>
            </a:endParaRPr>
          </a:p>
          <a:p>
            <a:pPr marL="252000" marR="0" lvl="0" indent="-2700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400"/>
              </a:spcAft>
              <a:buClrTx/>
              <a:buSzPct val="110000"/>
              <a:buFont typeface="Arial"/>
              <a:buChar char="•"/>
              <a:tabLst/>
              <a:defRPr/>
            </a:pPr>
            <a:endParaRPr lang="en-US" sz="2100" b="1" dirty="0" smtClean="0">
              <a:solidFill>
                <a:schemeClr val="tx2"/>
              </a:solidFill>
            </a:endParaRPr>
          </a:p>
          <a:p>
            <a:pPr marL="252000" marR="0" lvl="0" indent="-2700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400"/>
              </a:spcAft>
              <a:buClrTx/>
              <a:buSzPct val="110000"/>
              <a:buFont typeface="Arial"/>
              <a:buChar char="•"/>
              <a:tabLst/>
              <a:defRPr/>
            </a:pPr>
            <a:endParaRPr lang="en-US" sz="2100" b="1" dirty="0" smtClean="0">
              <a:solidFill>
                <a:schemeClr val="tx2"/>
              </a:solidFill>
            </a:endParaRPr>
          </a:p>
          <a:p>
            <a:pPr marL="252000" marR="0" lvl="0" indent="-2700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400"/>
              </a:spcAft>
              <a:buClrTx/>
              <a:buSzPct val="110000"/>
              <a:buFont typeface="Arial"/>
              <a:buChar char="•"/>
              <a:tabLst/>
              <a:defRPr/>
            </a:pPr>
            <a:endParaRPr lang="en-US" sz="2100" b="1" dirty="0" smtClean="0">
              <a:solidFill>
                <a:schemeClr val="tx2"/>
              </a:solidFill>
            </a:endParaRPr>
          </a:p>
          <a:p>
            <a:pPr marL="252000" marR="0" lvl="0" indent="-2700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400"/>
              </a:spcAft>
              <a:buClrTx/>
              <a:buSzPct val="110000"/>
              <a:buFont typeface="Arial"/>
              <a:buChar char="•"/>
              <a:tabLst/>
              <a:defRPr/>
            </a:pPr>
            <a:endParaRPr lang="en-US" sz="2100" b="1" dirty="0" smtClean="0">
              <a:solidFill>
                <a:schemeClr val="tx2"/>
              </a:solidFill>
            </a:endParaRPr>
          </a:p>
          <a:p>
            <a:pPr marL="252000" marR="0" lvl="0" indent="-2700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400"/>
              </a:spcAft>
              <a:buClrTx/>
              <a:buSzPct val="110000"/>
              <a:buFont typeface="Arial"/>
              <a:buChar char="•"/>
              <a:tabLst/>
              <a:defRPr/>
            </a:pPr>
            <a:endParaRPr lang="en-US" sz="2100" b="1" dirty="0" smtClean="0">
              <a:solidFill>
                <a:schemeClr val="tx2"/>
              </a:solidFill>
            </a:endParaRPr>
          </a:p>
          <a:p>
            <a:pPr marL="252000" marR="0" lvl="0" indent="-2700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400"/>
              </a:spcAft>
              <a:buClrTx/>
              <a:buSzPct val="110000"/>
              <a:buFont typeface="Arial"/>
              <a:buChar char="•"/>
              <a:tabLst/>
              <a:defRPr/>
            </a:pPr>
            <a:r>
              <a:rPr lang="en-US" sz="2100" b="1" dirty="0" smtClean="0">
                <a:solidFill>
                  <a:schemeClr val="tx2"/>
                </a:solidFill>
              </a:rPr>
              <a:t>Significantly higher dispersion function in Q20 optics (maxima increased from 4.5m to 8m)</a:t>
            </a:r>
          </a:p>
          <a:p>
            <a:pPr marL="252000" marR="0" lvl="0" indent="-2700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400"/>
              </a:spcAft>
              <a:buClrTx/>
              <a:buSzPct val="110000"/>
              <a:buFont typeface="Arial"/>
              <a:buChar char="•"/>
              <a:tabLst/>
              <a:defRPr/>
            </a:pPr>
            <a:r>
              <a:rPr lang="en-US" sz="2100" b="1" dirty="0" smtClean="0">
                <a:solidFill>
                  <a:schemeClr val="tx2"/>
                </a:solidFill>
              </a:rPr>
              <a:t>Effective reduction of direct space charge tune spread depends on </a:t>
            </a:r>
            <a:r>
              <a:rPr lang="en-US" sz="2100" b="1" dirty="0" err="1" smtClean="0">
                <a:solidFill>
                  <a:schemeClr val="tx2"/>
                </a:solidFill>
              </a:rPr>
              <a:t>rms</a:t>
            </a:r>
            <a:r>
              <a:rPr lang="en-US" sz="2100" b="1" dirty="0" smtClean="0">
                <a:solidFill>
                  <a:schemeClr val="tx2"/>
                </a:solidFill>
              </a:rPr>
              <a:t> momentum spread in the bunch!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a few cases …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41301" y="736600"/>
          <a:ext cx="8699500" cy="2746989"/>
        </p:xfrm>
        <a:graphic>
          <a:graphicData uri="http://schemas.openxmlformats.org/drawingml/2006/table">
            <a:tbl>
              <a:tblPr/>
              <a:tblGrid>
                <a:gridCol w="2476499"/>
                <a:gridCol w="1485900"/>
                <a:gridCol w="1727200"/>
                <a:gridCol w="1473200"/>
                <a:gridCol w="1536701"/>
              </a:tblGrid>
              <a:tr h="330200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Verdana"/>
                      </a:endParaRP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Verdana"/>
                      </a:endParaRP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flat bottom (like 50ns beam)</a:t>
                      </a: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1300"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“nominal” beam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high intensity</a:t>
                      </a:r>
                      <a:r>
                        <a:rPr lang="en-US" sz="1400" b="0" i="0" u="none" strike="noStrike" dirty="0" smtClean="0">
                          <a:latin typeface="Verdana"/>
                        </a:rPr>
                        <a:t> Q20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Q26</a:t>
                      </a: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Q20</a:t>
                      </a: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energy </a:t>
                      </a:r>
                      <a:r>
                        <a:rPr lang="en-US" sz="1400" b="0" i="0" u="none" strike="noStrike" dirty="0">
                          <a:latin typeface="Verdana"/>
                        </a:rPr>
                        <a:t>(</a:t>
                      </a:r>
                      <a:r>
                        <a:rPr lang="en-US" sz="1400" b="0" i="0" u="none" strike="noStrike" dirty="0" err="1">
                          <a:latin typeface="Verdana"/>
                        </a:rPr>
                        <a:t>GeV</a:t>
                      </a:r>
                      <a:r>
                        <a:rPr lang="en-US" sz="1400" b="0" i="0" u="none" strike="noStrike" dirty="0">
                          <a:latin typeface="Verdana"/>
                        </a:rPr>
                        <a:t>)</a:t>
                      </a: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26</a:t>
                      </a: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26</a:t>
                      </a: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26</a:t>
                      </a: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26</a:t>
                      </a: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17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RF</a:t>
                      </a:r>
                      <a:r>
                        <a:rPr lang="en-US" sz="1400" b="0" i="0" u="none" strike="noStrike" baseline="0" dirty="0" smtClean="0">
                          <a:latin typeface="Verdana"/>
                        </a:rPr>
                        <a:t> v</a:t>
                      </a:r>
                      <a:r>
                        <a:rPr lang="en-US" sz="1400" b="0" i="0" u="none" strike="noStrike" dirty="0" smtClean="0">
                          <a:latin typeface="Verdana"/>
                        </a:rPr>
                        <a:t>oltage </a:t>
                      </a:r>
                      <a:r>
                        <a:rPr lang="en-US" sz="1400" b="0" i="0" u="none" strike="noStrike" dirty="0">
                          <a:latin typeface="Verdana"/>
                        </a:rPr>
                        <a:t>Q20/Q26 (MV)</a:t>
                      </a: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2/5.75</a:t>
                      </a: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Verdana"/>
                        </a:rPr>
                        <a:t>1.33/3.8</a:t>
                      </a: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Verdana"/>
                        </a:rPr>
                        <a:t>3/-</a:t>
                      </a: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Verdana"/>
                        </a:rPr>
                        <a:t>-/4.5</a:t>
                      </a: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7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Verdana"/>
                        </a:rPr>
                        <a:t>bucket area (eVs)</a:t>
                      </a: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Verdana"/>
                        </a:rPr>
                        <a:t>0.69</a:t>
                      </a: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Verdana"/>
                        </a:rPr>
                        <a:t>0.55</a:t>
                      </a: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Verdana"/>
                        </a:rPr>
                        <a:t>0.83</a:t>
                      </a: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Verdana"/>
                        </a:rPr>
                        <a:t>0.6</a:t>
                      </a: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7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4σ bunch </a:t>
                      </a:r>
                      <a:r>
                        <a:rPr lang="en-US" sz="1400" b="0" i="0" u="none" strike="noStrike" dirty="0">
                          <a:latin typeface="Verdana"/>
                        </a:rPr>
                        <a:t>length (ns)</a:t>
                      </a: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Verdana"/>
                        </a:rPr>
                        <a:t>2.9</a:t>
                      </a: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Verdana"/>
                        </a:rPr>
                        <a:t>3.3</a:t>
                      </a: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Verdana"/>
                        </a:rPr>
                        <a:t>2.6</a:t>
                      </a: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Verdana"/>
                        </a:rPr>
                        <a:t>3.1</a:t>
                      </a: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7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latin typeface="Verdana"/>
                        </a:rPr>
                        <a:t>rms</a:t>
                      </a:r>
                      <a:r>
                        <a:rPr lang="en-US" sz="1400" b="0" i="0" u="none" strike="noStrike" dirty="0" smtClean="0">
                          <a:latin typeface="Verdana"/>
                        </a:rPr>
                        <a:t> momentum spread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1.75x10</a:t>
                      </a:r>
                      <a:r>
                        <a:rPr lang="en-US" sz="1400" b="0" i="0" u="none" strike="noStrike" baseline="30000" dirty="0">
                          <a:latin typeface="Verdana"/>
                        </a:rPr>
                        <a:t>-3</a:t>
                      </a: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1.5x10</a:t>
                      </a:r>
                      <a:r>
                        <a:rPr lang="en-US" sz="1400" b="0" i="0" u="none" strike="noStrike" baseline="30000" dirty="0">
                          <a:latin typeface="Verdana"/>
                        </a:rPr>
                        <a:t>-3</a:t>
                      </a: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2x10</a:t>
                      </a:r>
                      <a:r>
                        <a:rPr lang="en-US" sz="1400" b="0" i="0" u="none" strike="noStrike" baseline="30000" dirty="0">
                          <a:latin typeface="Verdana"/>
                        </a:rPr>
                        <a:t>-3</a:t>
                      </a: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1.5x10</a:t>
                      </a:r>
                      <a:r>
                        <a:rPr lang="en-US" sz="1400" b="0" i="0" u="none" strike="noStrike" baseline="30000" dirty="0">
                          <a:latin typeface="Verdana"/>
                        </a:rPr>
                        <a:t>-3</a:t>
                      </a: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7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intensity (10</a:t>
                      </a:r>
                      <a:r>
                        <a:rPr lang="en-US" sz="1400" b="0" i="0" u="none" strike="noStrike" baseline="30000" dirty="0" smtClean="0">
                          <a:latin typeface="Verdana"/>
                        </a:rPr>
                        <a:t>11</a:t>
                      </a:r>
                      <a:r>
                        <a:rPr lang="en-US" sz="1400" b="0" i="0" u="none" strike="noStrike" dirty="0" smtClean="0">
                          <a:latin typeface="Verdana"/>
                        </a:rPr>
                        <a:t>)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1.3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3.3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1.7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1.7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7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norm. emittance X/Y (</a:t>
                      </a:r>
                      <a:r>
                        <a:rPr lang="en-US" sz="1400" b="0" i="0" u="none" strike="noStrike" dirty="0" err="1" smtClean="0">
                          <a:latin typeface="Verdana"/>
                        </a:rPr>
                        <a:t>μm</a:t>
                      </a:r>
                      <a:r>
                        <a:rPr lang="en-US" sz="1400" b="0" i="0" u="none" strike="noStrike" dirty="0">
                          <a:latin typeface="Verdana"/>
                        </a:rPr>
                        <a:t>)</a:t>
                      </a: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3/3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2/2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1.8/1.8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1.8/1.8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7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latin typeface="Verdana"/>
                        </a:rPr>
                        <a:t>ΔQ</a:t>
                      </a:r>
                      <a:r>
                        <a:rPr lang="en-US" sz="1400" b="0" i="0" u="none" strike="noStrike" baseline="-25000" dirty="0" err="1" smtClean="0">
                          <a:latin typeface="Verdana"/>
                        </a:rPr>
                        <a:t>x</a:t>
                      </a:r>
                      <a:r>
                        <a:rPr lang="en-US" sz="1400" b="0" i="0" u="none" strike="noStrike" dirty="0" err="1" smtClean="0">
                          <a:latin typeface="Verdana"/>
                        </a:rPr>
                        <a:t>/</a:t>
                      </a:r>
                      <a:r>
                        <a:rPr lang="en-US" sz="1400" b="0" i="0" u="none" strike="noStrike" dirty="0" err="1" smtClean="0">
                          <a:latin typeface="Verdana"/>
                        </a:rPr>
                        <a:t>ΔQ</a:t>
                      </a:r>
                      <a:r>
                        <a:rPr lang="en-US" sz="1400" b="0" i="0" u="none" strike="noStrike" baseline="-25000" dirty="0" err="1" smtClean="0">
                          <a:latin typeface="Verdana"/>
                        </a:rPr>
                        <a:t>y</a:t>
                      </a:r>
                      <a:r>
                        <a:rPr lang="en-US" sz="1400" b="0" i="0" u="none" strike="noStrike" dirty="0" smtClean="0">
                          <a:latin typeface="Verdana"/>
                        </a:rPr>
                        <a:t> in Q20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-0.035/</a:t>
                      </a:r>
                      <a:r>
                        <a:rPr lang="en-US" sz="1400" b="0" i="0" u="none" strike="noStrike" dirty="0" smtClean="0">
                          <a:latin typeface="Verdana"/>
                        </a:rPr>
                        <a:t>-0.057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-0.12/</a:t>
                      </a:r>
                      <a:r>
                        <a:rPr lang="en-US" sz="1400" b="0" i="0" u="none" strike="noStrike" dirty="0" smtClean="0">
                          <a:latin typeface="Verdana"/>
                        </a:rPr>
                        <a:t>-0.19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-0.068/</a:t>
                      </a:r>
                      <a:r>
                        <a:rPr lang="en-US" sz="1400" b="0" i="0" u="none" strike="noStrike" dirty="0" smtClean="0">
                          <a:latin typeface="Verdana"/>
                        </a:rPr>
                        <a:t>-0.113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7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latin typeface="Verdana"/>
                        </a:rPr>
                        <a:t>ΔQ</a:t>
                      </a:r>
                      <a:r>
                        <a:rPr lang="en-US" sz="1400" b="0" i="0" u="none" strike="noStrike" baseline="-25000" dirty="0" err="1" smtClean="0">
                          <a:latin typeface="Verdana"/>
                        </a:rPr>
                        <a:t>x</a:t>
                      </a:r>
                      <a:r>
                        <a:rPr lang="en-US" sz="1400" b="0" i="0" u="none" strike="noStrike" dirty="0" err="1" smtClean="0">
                          <a:latin typeface="Verdana"/>
                        </a:rPr>
                        <a:t>/ΔQ</a:t>
                      </a:r>
                      <a:r>
                        <a:rPr lang="en-US" sz="1400" b="0" i="0" u="none" strike="noStrike" baseline="-25000" dirty="0" err="1" smtClean="0">
                          <a:latin typeface="Verdana"/>
                        </a:rPr>
                        <a:t>y</a:t>
                      </a:r>
                      <a:r>
                        <a:rPr lang="en-US" sz="1400" b="0" i="0" u="none" strike="noStrike" dirty="0" smtClean="0">
                          <a:latin typeface="Verdana"/>
                        </a:rPr>
                        <a:t> in Q26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-0.041</a:t>
                      </a:r>
                      <a:r>
                        <a:rPr lang="en-US" sz="1400" b="0" i="0" u="none" strike="noStrike" dirty="0" smtClean="0">
                          <a:latin typeface="Verdana"/>
                        </a:rPr>
                        <a:t>/-0.065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-0.13</a:t>
                      </a:r>
                      <a:r>
                        <a:rPr lang="en-US" sz="1400" b="0" i="0" u="none" strike="noStrike" dirty="0" smtClean="0">
                          <a:latin typeface="Verdana"/>
                        </a:rPr>
                        <a:t>/-0.21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latin typeface="Verdana"/>
                        </a:rPr>
                        <a:t>-0.075/-0.136</a:t>
                      </a: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9490" marR="9490" marT="9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CECD66-7484-F64A-9FF0-02A8AB1518F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06245" y="888999"/>
            <a:ext cx="8738294" cy="59690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252000" marR="0" lvl="0" indent="-2700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400"/>
              </a:spcAft>
              <a:buClrTx/>
              <a:buSzPct val="110000"/>
              <a:buFont typeface="Arial"/>
              <a:buChar char="•"/>
              <a:tabLst/>
              <a:defRPr/>
            </a:pPr>
            <a:endParaRPr kumimoji="0" lang="en-US" sz="21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52000" marR="0" lvl="0" indent="-2700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400"/>
              </a:spcAft>
              <a:buClrTx/>
              <a:buSzPct val="110000"/>
              <a:buFont typeface="Arial"/>
              <a:buChar char="•"/>
              <a:tabLst/>
              <a:defRPr/>
            </a:pPr>
            <a:endParaRPr lang="en-US" sz="2100" b="1" dirty="0" smtClean="0">
              <a:solidFill>
                <a:schemeClr val="tx2"/>
              </a:solidFill>
            </a:endParaRPr>
          </a:p>
          <a:p>
            <a:pPr marL="252000" marR="0" lvl="0" indent="-2700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400"/>
              </a:spcAft>
              <a:buClrTx/>
              <a:buSzPct val="110000"/>
              <a:buFont typeface="Arial"/>
              <a:buChar char="•"/>
              <a:tabLst/>
              <a:defRPr/>
            </a:pPr>
            <a:endParaRPr lang="en-US" sz="2100" b="1" dirty="0" smtClean="0">
              <a:solidFill>
                <a:schemeClr val="tx2"/>
              </a:solidFill>
            </a:endParaRPr>
          </a:p>
          <a:p>
            <a:pPr marL="252000" marR="0" lvl="0" indent="-2700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400"/>
              </a:spcAft>
              <a:buClrTx/>
              <a:buSzPct val="110000"/>
              <a:buFont typeface="Arial"/>
              <a:buChar char="•"/>
              <a:tabLst/>
              <a:defRPr/>
            </a:pPr>
            <a:endParaRPr lang="en-US" sz="2100" b="1" dirty="0" smtClean="0">
              <a:solidFill>
                <a:schemeClr val="tx2"/>
              </a:solidFill>
            </a:endParaRPr>
          </a:p>
          <a:p>
            <a:pPr marL="252000" marR="0" lvl="0" indent="-2700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400"/>
              </a:spcAft>
              <a:buClrTx/>
              <a:buSzPct val="110000"/>
              <a:buFont typeface="Arial"/>
              <a:buChar char="•"/>
              <a:tabLst/>
              <a:defRPr/>
            </a:pPr>
            <a:endParaRPr lang="en-US" sz="2100" b="1" dirty="0" smtClean="0">
              <a:solidFill>
                <a:schemeClr val="tx2"/>
              </a:solidFill>
            </a:endParaRPr>
          </a:p>
          <a:p>
            <a:pPr marL="252000" marR="0" lvl="0" indent="-2700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400"/>
              </a:spcAft>
              <a:buClrTx/>
              <a:buSzPct val="110000"/>
              <a:buFont typeface="Arial"/>
              <a:buChar char="•"/>
              <a:tabLst/>
              <a:defRPr/>
            </a:pPr>
            <a:endParaRPr lang="en-US" sz="2100" b="1" dirty="0" smtClean="0">
              <a:solidFill>
                <a:schemeClr val="tx2"/>
              </a:solidFill>
            </a:endParaRPr>
          </a:p>
          <a:p>
            <a:pPr marL="252000" marR="0" lvl="0" indent="-2700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400"/>
              </a:spcAft>
              <a:buClrTx/>
              <a:buSzPct val="110000"/>
              <a:buFont typeface="Arial"/>
              <a:buChar char="•"/>
              <a:tabLst/>
              <a:defRPr/>
            </a:pPr>
            <a:endParaRPr lang="en-US" sz="2100" b="1" dirty="0" smtClean="0">
              <a:solidFill>
                <a:schemeClr val="tx2"/>
              </a:solidFill>
            </a:endParaRPr>
          </a:p>
          <a:p>
            <a:pPr marL="252000" marR="0" lvl="0" indent="-2700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400"/>
              </a:spcAft>
              <a:buClrTx/>
              <a:buSzPct val="110000"/>
              <a:buFont typeface="Arial"/>
              <a:buChar char="•"/>
              <a:tabLst/>
              <a:defRPr/>
            </a:pPr>
            <a:endParaRPr lang="en-US" sz="2100" b="1" dirty="0" smtClean="0">
              <a:solidFill>
                <a:schemeClr val="tx2"/>
              </a:solidFill>
            </a:endParaRPr>
          </a:p>
          <a:p>
            <a:pPr marL="252000" marR="0" lvl="0" indent="-2700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400"/>
              </a:spcAft>
              <a:buClrTx/>
              <a:buSzPct val="110000"/>
              <a:buFont typeface="Arial"/>
              <a:buChar char="•"/>
              <a:tabLst/>
              <a:defRPr/>
            </a:pPr>
            <a:r>
              <a:rPr lang="en-US" sz="2100" b="1" dirty="0" smtClean="0">
                <a:solidFill>
                  <a:schemeClr val="tx2"/>
                </a:solidFill>
              </a:rPr>
              <a:t>Tune spread is expected to be around 10-15% smaller in Q20 in comparable beam conditions</a:t>
            </a:r>
          </a:p>
          <a:p>
            <a:pPr marL="252000" marR="0" lvl="0" indent="-2700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400"/>
              </a:spcAft>
              <a:buClrTx/>
              <a:buSzPct val="110000"/>
              <a:buFont typeface="Arial"/>
              <a:buChar char="•"/>
              <a:tabLst/>
              <a:defRPr/>
            </a:pPr>
            <a:r>
              <a:rPr lang="en-US" sz="2100" b="1" dirty="0" smtClean="0">
                <a:solidFill>
                  <a:schemeClr val="tx2"/>
                </a:solidFill>
              </a:rPr>
              <a:t>Up to 20% smaller tune spread in Q20 for parameters that could be used for 50ns beam on flat bottom (see last two columns on the right) </a:t>
            </a:r>
          </a:p>
          <a:p>
            <a:pPr marL="252000" lvl="0" indent="-270000">
              <a:spcBef>
                <a:spcPts val="1000"/>
              </a:spcBef>
              <a:spcAft>
                <a:spcPts val="400"/>
              </a:spcAft>
              <a:buSzPct val="110000"/>
              <a:buFont typeface="Arial"/>
              <a:buChar char="•"/>
            </a:pPr>
            <a:r>
              <a:rPr lang="en-US" sz="2100" b="1" dirty="0" smtClean="0">
                <a:solidFill>
                  <a:schemeClr val="tx2"/>
                </a:solidFill>
              </a:rPr>
              <a:t>Reached up to ΔQ</a:t>
            </a:r>
            <a:r>
              <a:rPr lang="en-US" sz="2100" b="1" baseline="-25000" dirty="0" smtClean="0">
                <a:solidFill>
                  <a:schemeClr val="tx2"/>
                </a:solidFill>
              </a:rPr>
              <a:t>x</a:t>
            </a:r>
            <a:r>
              <a:rPr lang="en-US" sz="2100" b="1" dirty="0" smtClean="0">
                <a:solidFill>
                  <a:schemeClr val="tx2"/>
                </a:solidFill>
              </a:rPr>
              <a:t>~-0.12 and </a:t>
            </a:r>
            <a:r>
              <a:rPr lang="en-US" sz="2100" b="1" dirty="0" smtClean="0">
                <a:solidFill>
                  <a:schemeClr val="tx2"/>
                </a:solidFill>
              </a:rPr>
              <a:t>ΔQ</a:t>
            </a:r>
            <a:r>
              <a:rPr lang="en-US" sz="2100" b="1" baseline="-25000" dirty="0" smtClean="0">
                <a:solidFill>
                  <a:schemeClr val="tx2"/>
                </a:solidFill>
              </a:rPr>
              <a:t>y</a:t>
            </a:r>
            <a:r>
              <a:rPr lang="en-US" sz="2100" b="1" dirty="0" smtClean="0">
                <a:solidFill>
                  <a:schemeClr val="tx2"/>
                </a:solidFill>
              </a:rPr>
              <a:t>~-0.19 in high intensity MD with the Q20 optics with tunes of about Q</a:t>
            </a:r>
            <a:r>
              <a:rPr lang="en-US" sz="2100" b="1" baseline="-25000" dirty="0" smtClean="0">
                <a:solidFill>
                  <a:schemeClr val="tx2"/>
                </a:solidFill>
              </a:rPr>
              <a:t>x</a:t>
            </a:r>
            <a:r>
              <a:rPr lang="en-US" sz="2100" b="1" dirty="0" smtClean="0">
                <a:solidFill>
                  <a:schemeClr val="tx2"/>
                </a:solidFill>
              </a:rPr>
              <a:t>/Q</a:t>
            </a:r>
            <a:r>
              <a:rPr lang="en-US" sz="2100" b="1" baseline="-25000" dirty="0" smtClean="0">
                <a:solidFill>
                  <a:schemeClr val="tx2"/>
                </a:solidFill>
              </a:rPr>
              <a:t>y</a:t>
            </a:r>
            <a:r>
              <a:rPr lang="en-US" sz="2100" b="1" dirty="0" smtClean="0">
                <a:solidFill>
                  <a:schemeClr val="tx2"/>
                </a:solidFill>
              </a:rPr>
              <a:t>~20.13/20.18 …</a:t>
            </a:r>
          </a:p>
          <a:p>
            <a:pPr marL="252000" lvl="0" indent="-270000">
              <a:spcBef>
                <a:spcPts val="1000"/>
              </a:spcBef>
              <a:spcAft>
                <a:spcPts val="400"/>
              </a:spcAft>
              <a:buSzPct val="110000"/>
              <a:buFont typeface="Arial"/>
              <a:buChar char="•"/>
            </a:pPr>
            <a:r>
              <a:rPr lang="en-US" sz="2100" b="1" dirty="0" smtClean="0">
                <a:solidFill>
                  <a:schemeClr val="tx2"/>
                </a:solidFill>
              </a:rPr>
              <a:t>Remember, this is an estimation; tune spread depends a lot on actual particle distribution in all 3 dimensions!!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24252</TotalTime>
  <Words>351</Words>
  <Application>Microsoft Macintosh PowerPoint</Application>
  <PresentationFormat>On-screen Show (4:3)</PresentationFormat>
  <Paragraphs>91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Space charge calculations</vt:lpstr>
      <vt:lpstr>Overview</vt:lpstr>
      <vt:lpstr>Comparison of optics</vt:lpstr>
      <vt:lpstr>Comparing a few cases … 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and present status of studies on SPS Q20 optics</dc:title>
  <dc:subject/>
  <dc:creator>Hannes Bartosik</dc:creator>
  <cp:keywords/>
  <dc:description/>
  <cp:lastModifiedBy>Hannes Bartosik</cp:lastModifiedBy>
  <cp:revision>220</cp:revision>
  <dcterms:created xsi:type="dcterms:W3CDTF">2011-12-19T10:40:50Z</dcterms:created>
  <dcterms:modified xsi:type="dcterms:W3CDTF">2011-12-19T15:41:04Z</dcterms:modified>
  <cp:category/>
</cp:coreProperties>
</file>