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2" r:id="rId4"/>
    <p:sldId id="258" r:id="rId5"/>
    <p:sldId id="260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E6AC63-765B-4DB9-B477-9FE5C20F6C08}">
          <p14:sldIdLst>
            <p14:sldId id="256"/>
            <p14:sldId id="257"/>
            <p14:sldId id="262"/>
            <p14:sldId id="258"/>
            <p14:sldId id="260"/>
            <p14:sldId id="259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73" autoAdjust="0"/>
  </p:normalViewPr>
  <p:slideViewPr>
    <p:cSldViewPr>
      <p:cViewPr varScale="1">
        <p:scale>
          <a:sx n="126" d="100"/>
          <a:sy n="126" d="100"/>
        </p:scale>
        <p:origin x="-6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8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EA243-E6BB-4EEA-96D1-1C97DAD2D575}" type="datetimeFigureOut">
              <a:rPr lang="en-GB" smtClean="0"/>
              <a:t>19/12/2011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8DB602-6F08-4E86-BD0E-894F1F4A1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402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24th 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SPSU-BD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24th November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SPSU-BD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24th November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SPSU-BD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43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24th 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SPSU-BD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24th November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SPSU-BD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24th November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SPSU-BD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24th November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SPSU-BD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24th November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SPSU-BD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24th 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SPSU-BD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24th 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SPSU-BD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096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24th 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SPSU-BD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7630"/>
            <a:ext cx="1219200" cy="1180170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676400" y="1447800"/>
            <a:ext cx="7010400" cy="0"/>
          </a:xfrm>
          <a:prstGeom prst="line">
            <a:avLst/>
          </a:prstGeom>
          <a:ln w="25400"/>
          <a:effectLst>
            <a:glow rad="101600">
              <a:schemeClr val="tx2">
                <a:lumMod val="60000"/>
                <a:lumOff val="40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6324600"/>
            <a:ext cx="8229600" cy="0"/>
          </a:xfrm>
          <a:prstGeom prst="line">
            <a:avLst/>
          </a:prstGeom>
          <a:ln w="25400">
            <a:solidFill>
              <a:schemeClr val="accent2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freezing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lnSpc>
          <a:spcPts val="4600"/>
        </a:lnSpc>
        <a:spcBef>
          <a:spcPct val="0"/>
        </a:spcBef>
        <a:buNone/>
        <a:defRPr sz="3200" b="1" kern="1200">
          <a:solidFill>
            <a:schemeClr val="tx2">
              <a:lumMod val="75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Palatino Linotype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Palatino Linotype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Palatino Linotype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Palatino Linotype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Palatino Linotype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PS to SPS </a:t>
            </a:r>
            <a:br>
              <a:rPr lang="en-GB" dirty="0" smtClean="0"/>
            </a:br>
            <a:r>
              <a:rPr lang="en-GB" dirty="0" smtClean="0"/>
              <a:t>Transfer </a:t>
            </a:r>
            <a:r>
              <a:rPr lang="en-GB" dirty="0" smtClean="0"/>
              <a:t>Studies – </a:t>
            </a:r>
            <a:br>
              <a:rPr lang="en-GB" dirty="0" smtClean="0"/>
            </a:br>
            <a:r>
              <a:rPr lang="en-GB" sz="3200" i="1" dirty="0" smtClean="0"/>
              <a:t>Update on Simulations</a:t>
            </a:r>
            <a:endParaRPr lang="en-GB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CH" sz="2000" dirty="0" smtClean="0"/>
              <a:t>Elena </a:t>
            </a:r>
            <a:r>
              <a:rPr lang="de-CH" sz="2000" dirty="0" err="1" smtClean="0"/>
              <a:t>Shaposhnikova</a:t>
            </a:r>
            <a:r>
              <a:rPr lang="de-CH" sz="2000" dirty="0" smtClean="0"/>
              <a:t>, </a:t>
            </a:r>
            <a:r>
              <a:rPr lang="de-CH" sz="2000" u="sng" dirty="0" smtClean="0"/>
              <a:t>Helga </a:t>
            </a:r>
            <a:r>
              <a:rPr lang="de-CH" sz="2000" u="sng" dirty="0" err="1" smtClean="0"/>
              <a:t>Timkó</a:t>
            </a:r>
            <a:r>
              <a:rPr lang="de-CH" sz="2000" dirty="0"/>
              <a:t>, Theodoros </a:t>
            </a:r>
            <a:r>
              <a:rPr lang="de-CH" sz="2000" dirty="0" err="1" smtClean="0"/>
              <a:t>Argyropoulos</a:t>
            </a:r>
            <a:r>
              <a:rPr lang="de-CH" sz="2000" dirty="0" smtClean="0"/>
              <a:t>, Thomas Bohl, Heiko </a:t>
            </a:r>
            <a:r>
              <a:rPr lang="de-CH" sz="2000" dirty="0" err="1" smtClean="0"/>
              <a:t>Damerau</a:t>
            </a:r>
            <a:r>
              <a:rPr lang="de-CH" sz="2000" dirty="0" smtClean="0"/>
              <a:t>, </a:t>
            </a:r>
            <a:r>
              <a:rPr lang="de-CH" sz="2000" dirty="0" smtClean="0"/>
              <a:t>Steven Hancock, Juan </a:t>
            </a:r>
            <a:r>
              <a:rPr lang="de-CH" sz="2000" dirty="0" smtClean="0"/>
              <a:t>Esteban </a:t>
            </a:r>
            <a:r>
              <a:rPr lang="de-CH" sz="2000" dirty="0" smtClean="0"/>
              <a:t>Müller </a:t>
            </a:r>
            <a:endParaRPr lang="de-CH" sz="2000" dirty="0" smtClean="0"/>
          </a:p>
          <a:p>
            <a:r>
              <a:rPr lang="de-CH" sz="1800" dirty="0" smtClean="0"/>
              <a:t>BE-RF-BR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15783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Last meeting’s 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ESME simulations reproduced the experimental observation that using </a:t>
            </a:r>
            <a:r>
              <a:rPr lang="en-GB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3</a:t>
            </a:r>
            <a:r>
              <a:rPr lang="en-GB" dirty="0" smtClean="0"/>
              <a:t> cavities in PS instead of </a:t>
            </a:r>
            <a:r>
              <a:rPr lang="en-GB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2</a:t>
            </a:r>
          </a:p>
          <a:p>
            <a:pPr lvl="1"/>
            <a:r>
              <a:rPr lang="en-GB" dirty="0" smtClean="0"/>
              <a:t>Shortens the bunch length at extraction for a given emittance</a:t>
            </a:r>
            <a:endParaRPr lang="en-GB" dirty="0"/>
          </a:p>
          <a:p>
            <a:pPr lvl="1">
              <a:spcAft>
                <a:spcPts val="1200"/>
              </a:spcAft>
            </a:pPr>
            <a:r>
              <a:rPr lang="en-GB" dirty="0" smtClean="0"/>
              <a:t>But the </a:t>
            </a:r>
            <a:r>
              <a:rPr lang="en-GB" dirty="0" smtClean="0">
                <a:solidFill>
                  <a:schemeClr val="accent5"/>
                </a:solidFill>
              </a:rPr>
              <a:t>transmission does not improve</a:t>
            </a:r>
          </a:p>
          <a:p>
            <a:pPr>
              <a:spcAft>
                <a:spcPts val="1200"/>
              </a:spcAft>
            </a:pPr>
            <a:r>
              <a:rPr lang="en-GB" dirty="0" smtClean="0"/>
              <a:t>Needed to introduce an </a:t>
            </a:r>
            <a:r>
              <a:rPr lang="en-GB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emittance blow-up </a:t>
            </a:r>
            <a:r>
              <a:rPr lang="en-GB" dirty="0" smtClean="0"/>
              <a:t>in simulations to match the observed bunch length</a:t>
            </a:r>
          </a:p>
          <a:p>
            <a:pPr>
              <a:lnSpc>
                <a:spcPts val="2600"/>
              </a:lnSpc>
            </a:pPr>
            <a:r>
              <a:rPr lang="en-GB" dirty="0" smtClean="0"/>
              <a:t>We concluded that increasing </a:t>
            </a:r>
            <a:r>
              <a:rPr lang="en-GB" dirty="0"/>
              <a:t>the SPS voltage at injection can somewhat </a:t>
            </a:r>
            <a:r>
              <a:rPr lang="en-GB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improve the transmission</a:t>
            </a:r>
            <a:r>
              <a:rPr lang="en-GB" dirty="0"/>
              <a:t>, however, </a:t>
            </a:r>
          </a:p>
          <a:p>
            <a:pPr lvl="1">
              <a:lnSpc>
                <a:spcPts val="2600"/>
              </a:lnSpc>
            </a:pPr>
            <a:r>
              <a:rPr lang="en-GB" dirty="0"/>
              <a:t>The key factor is the </a:t>
            </a:r>
            <a:r>
              <a:rPr lang="en-GB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emittance at </a:t>
            </a:r>
            <a:r>
              <a:rPr lang="en-GB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extraction</a:t>
            </a:r>
            <a:endParaRPr lang="en-GB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24th 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SPSU-BD Meeting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71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Bunch shapes </a:t>
            </a:r>
            <a:br>
              <a:rPr lang="en-GB" dirty="0" smtClean="0"/>
            </a:br>
            <a:r>
              <a:rPr lang="en-GB" dirty="0" smtClean="0"/>
              <a:t>with 2/3 cavities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For the same bunch length, bunch shapes are slightly different in the two cases</a:t>
            </a:r>
          </a:p>
          <a:p>
            <a:r>
              <a:rPr lang="en-GB" dirty="0" smtClean="0"/>
              <a:t>In the </a:t>
            </a:r>
            <a:r>
              <a:rPr lang="en-GB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tails</a:t>
            </a:r>
            <a:r>
              <a:rPr lang="en-GB" dirty="0" smtClean="0"/>
              <a:t> between </a:t>
            </a:r>
            <a:r>
              <a:rPr lang="en-GB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2—3 </a:t>
            </a:r>
            <a:r>
              <a:rPr lang="el-GR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Palatino Linotype"/>
              </a:rPr>
              <a:t>σ</a:t>
            </a:r>
            <a:r>
              <a:rPr lang="de-CH" dirty="0" smtClean="0">
                <a:latin typeface="Palatino Linotype"/>
              </a:rPr>
              <a:t> </a:t>
            </a:r>
            <a:r>
              <a:rPr lang="de-CH" dirty="0" err="1" smtClean="0">
                <a:latin typeface="Palatino Linotype"/>
              </a:rPr>
              <a:t>we</a:t>
            </a:r>
            <a:r>
              <a:rPr lang="de-CH" dirty="0" smtClean="0">
                <a:latin typeface="Palatino Linotype"/>
              </a:rPr>
              <a:t> </a:t>
            </a:r>
            <a:r>
              <a:rPr lang="de-CH" dirty="0" err="1" smtClean="0">
                <a:latin typeface="Palatino Linotype"/>
              </a:rPr>
              <a:t>have</a:t>
            </a:r>
            <a:r>
              <a:rPr lang="de-CH" dirty="0" smtClean="0">
                <a:latin typeface="Palatino Linotype"/>
              </a:rPr>
              <a:t>:</a:t>
            </a:r>
          </a:p>
          <a:p>
            <a:pPr lvl="1"/>
            <a:r>
              <a:rPr lang="de-CH" dirty="0" smtClean="0">
                <a:latin typeface="Palatino Linotype"/>
              </a:rPr>
              <a:t>~ 0.8—0.9 % </a:t>
            </a:r>
            <a:r>
              <a:rPr lang="de-CH" dirty="0" err="1" smtClean="0">
                <a:latin typeface="Palatino Linotype"/>
              </a:rPr>
              <a:t>for</a:t>
            </a:r>
            <a:r>
              <a:rPr lang="de-CH" dirty="0" smtClean="0">
                <a:latin typeface="Palatino Linotype"/>
              </a:rPr>
              <a:t> 600 </a:t>
            </a:r>
            <a:r>
              <a:rPr lang="de-CH" dirty="0" err="1" smtClean="0">
                <a:latin typeface="Palatino Linotype"/>
              </a:rPr>
              <a:t>kV</a:t>
            </a:r>
            <a:endParaRPr lang="de-CH" dirty="0" smtClean="0">
              <a:latin typeface="Palatino Linotype"/>
            </a:endParaRPr>
          </a:p>
          <a:p>
            <a:pPr lvl="1"/>
            <a:r>
              <a:rPr lang="de-CH" dirty="0" smtClean="0">
                <a:latin typeface="Palatino Linotype"/>
              </a:rPr>
              <a:t>~ 1.5—1.6 % </a:t>
            </a:r>
            <a:r>
              <a:rPr lang="de-CH" dirty="0" err="1" smtClean="0">
                <a:latin typeface="Palatino Linotype"/>
              </a:rPr>
              <a:t>for</a:t>
            </a:r>
            <a:r>
              <a:rPr lang="de-CH" dirty="0" smtClean="0">
                <a:latin typeface="Palatino Linotype"/>
              </a:rPr>
              <a:t> 900 </a:t>
            </a:r>
            <a:r>
              <a:rPr lang="de-CH" dirty="0" err="1" smtClean="0">
                <a:latin typeface="Palatino Linotype"/>
              </a:rPr>
              <a:t>kV</a:t>
            </a:r>
            <a:endParaRPr lang="de-CH" dirty="0" smtClean="0">
              <a:latin typeface="Palatino Linotype"/>
            </a:endParaRPr>
          </a:p>
          <a:p>
            <a:pPr lvl="2"/>
            <a:r>
              <a:rPr lang="de-CH" dirty="0" err="1" smtClean="0">
                <a:latin typeface="Palatino Linotype"/>
              </a:rPr>
              <a:t>About</a:t>
            </a:r>
            <a:r>
              <a:rPr lang="de-CH" dirty="0" smtClean="0">
                <a:latin typeface="Palatino Linotype"/>
              </a:rPr>
              <a:t> </a:t>
            </a:r>
            <a:r>
              <a:rPr lang="de-CH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Palatino Linotype"/>
              </a:rPr>
              <a:t>0.8 %</a:t>
            </a:r>
            <a:r>
              <a:rPr lang="de-CH" dirty="0" smtClean="0">
                <a:latin typeface="Palatino Linotype"/>
              </a:rPr>
              <a:t> </a:t>
            </a:r>
            <a:r>
              <a:rPr lang="de-CH" dirty="0" err="1" smtClean="0">
                <a:latin typeface="Palatino Linotype"/>
              </a:rPr>
              <a:t>difference</a:t>
            </a:r>
            <a:endParaRPr lang="en-GB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 smtClean="0">
                <a:latin typeface="Courier"/>
              </a:rPr>
              <a:t>Show[</a:t>
            </a:r>
          </a:p>
          <a:p>
            <a:pPr marL="0" indent="0">
              <a:buNone/>
            </a:pPr>
            <a:r>
              <a:rPr lang="en-GB" sz="1800" b="1" dirty="0" err="1" smtClean="0">
                <a:latin typeface="Courier"/>
              </a:rPr>
              <a:t>ListPlot</a:t>
            </a:r>
            <a:r>
              <a:rPr lang="en-GB" sz="1800" b="1" dirty="0" smtClean="0">
                <a:latin typeface="Courier"/>
              </a:rPr>
              <a:t>[</a:t>
            </a:r>
            <a:r>
              <a:rPr lang="en-GB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urier"/>
              </a:rPr>
              <a:t>t61</a:t>
            </a:r>
            <a:r>
              <a:rPr lang="en-GB" sz="1800" b="1" dirty="0" smtClean="0">
                <a:latin typeface="Courier"/>
              </a:rPr>
              <a:t>, </a:t>
            </a:r>
            <a:r>
              <a:rPr lang="en-GB" sz="1800" b="1" dirty="0" err="1" smtClean="0">
                <a:latin typeface="Courier"/>
              </a:rPr>
              <a:t>PlotRange</a:t>
            </a:r>
            <a:r>
              <a:rPr lang="en-GB" sz="1800" b="1" dirty="0" smtClean="0">
                <a:latin typeface="Mathematica1Mono"/>
              </a:rPr>
              <a:t>®</a:t>
            </a:r>
            <a:r>
              <a:rPr lang="en-GB" sz="1800" b="1" dirty="0" smtClean="0">
                <a:latin typeface="Courier"/>
              </a:rPr>
              <a:t>{{-1.,</a:t>
            </a:r>
            <a:r>
              <a:rPr lang="en-GB" sz="1800" b="1" dirty="0">
                <a:latin typeface="Courier"/>
              </a:rPr>
              <a:t>1</a:t>
            </a:r>
            <a:r>
              <a:rPr lang="en-GB" sz="1800" b="1" dirty="0" smtClean="0">
                <a:latin typeface="Courier"/>
              </a:rPr>
              <a:t>.}, {</a:t>
            </a:r>
            <a:r>
              <a:rPr lang="en-GB" sz="1800" b="1" dirty="0">
                <a:latin typeface="Courier"/>
              </a:rPr>
              <a:t>0.,1.2</a:t>
            </a:r>
            <a:r>
              <a:rPr lang="en-GB" sz="1800" b="1" dirty="0" smtClean="0">
                <a:latin typeface="Courier"/>
              </a:rPr>
              <a:t>}}, </a:t>
            </a:r>
            <a:r>
              <a:rPr lang="en-GB" sz="1800" b="1" dirty="0" err="1" smtClean="0">
                <a:latin typeface="Courier"/>
              </a:rPr>
              <a:t>PlotStyle</a:t>
            </a:r>
            <a:r>
              <a:rPr lang="en-GB" sz="1800" b="1" dirty="0">
                <a:latin typeface="Mathematica1Mono"/>
              </a:rPr>
              <a:t>®</a:t>
            </a:r>
            <a:r>
              <a:rPr lang="en-GB" sz="1800" b="1" dirty="0">
                <a:latin typeface="Courier"/>
              </a:rPr>
              <a:t>{</a:t>
            </a:r>
            <a:r>
              <a:rPr lang="en-GB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"/>
              </a:rPr>
              <a:t>Blue</a:t>
            </a:r>
            <a:r>
              <a:rPr lang="en-GB" sz="1800" b="1" dirty="0" smtClean="0">
                <a:latin typeface="Courier"/>
              </a:rPr>
              <a:t>}], </a:t>
            </a:r>
            <a:r>
              <a:rPr lang="en-GB" sz="1800" b="1" dirty="0" err="1" smtClean="0">
                <a:latin typeface="Courier"/>
              </a:rPr>
              <a:t>ListPlot</a:t>
            </a:r>
            <a:r>
              <a:rPr lang="en-GB" sz="1800" b="1" dirty="0" smtClean="0">
                <a:latin typeface="Courier"/>
              </a:rPr>
              <a:t>[</a:t>
            </a:r>
            <a:r>
              <a:rPr lang="en-GB" sz="1800" b="1" dirty="0" smtClean="0">
                <a:solidFill>
                  <a:srgbClr val="FF0000"/>
                </a:solidFill>
                <a:latin typeface="Courier"/>
              </a:rPr>
              <a:t>t94</a:t>
            </a:r>
            <a:r>
              <a:rPr lang="en-GB" sz="1800" b="1" dirty="0">
                <a:latin typeface="Courier"/>
              </a:rPr>
              <a:t>, </a:t>
            </a:r>
            <a:r>
              <a:rPr lang="en-GB" sz="1800" b="1" dirty="0" err="1">
                <a:latin typeface="Courier"/>
              </a:rPr>
              <a:t>PlotRange</a:t>
            </a:r>
            <a:r>
              <a:rPr lang="en-GB" sz="1800" b="1" dirty="0">
                <a:latin typeface="Mathematica1Mono"/>
              </a:rPr>
              <a:t>®</a:t>
            </a:r>
            <a:r>
              <a:rPr lang="en-GB" sz="1800" b="1" dirty="0">
                <a:latin typeface="Courier"/>
              </a:rPr>
              <a:t>{{-1.,1</a:t>
            </a:r>
            <a:r>
              <a:rPr lang="en-GB" sz="1800" b="1" dirty="0" smtClean="0">
                <a:latin typeface="Courier"/>
              </a:rPr>
              <a:t>.}, {</a:t>
            </a:r>
            <a:r>
              <a:rPr lang="en-GB" sz="1800" b="1" dirty="0">
                <a:latin typeface="Courier"/>
              </a:rPr>
              <a:t>0.,1.2</a:t>
            </a:r>
            <a:r>
              <a:rPr lang="en-GB" sz="1800" b="1" dirty="0" smtClean="0">
                <a:latin typeface="Courier"/>
              </a:rPr>
              <a:t>}}, </a:t>
            </a:r>
            <a:r>
              <a:rPr lang="en-GB" sz="1800" b="1" dirty="0" err="1" smtClean="0">
                <a:latin typeface="Courier"/>
              </a:rPr>
              <a:t>PlotStyle</a:t>
            </a:r>
            <a:r>
              <a:rPr lang="en-GB" sz="1800" b="1" dirty="0">
                <a:latin typeface="Mathematica1Mono"/>
              </a:rPr>
              <a:t>®</a:t>
            </a:r>
            <a:r>
              <a:rPr lang="en-GB" sz="1800" b="1" dirty="0">
                <a:latin typeface="Courier"/>
              </a:rPr>
              <a:t>{</a:t>
            </a:r>
            <a:r>
              <a:rPr lang="en-GB" sz="1800" b="1" dirty="0">
                <a:solidFill>
                  <a:srgbClr val="FF0000"/>
                </a:solidFill>
                <a:latin typeface="Courier"/>
              </a:rPr>
              <a:t>Red</a:t>
            </a:r>
            <a:r>
              <a:rPr lang="en-GB" sz="1800" b="1" dirty="0">
                <a:latin typeface="Courier"/>
              </a:rPr>
              <a:t>}]]</a:t>
            </a:r>
            <a:endParaRPr lang="en-GB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24th 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SPSU-BD Meeting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733800"/>
            <a:ext cx="342900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643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Another parameter </a:t>
            </a:r>
            <a:br>
              <a:rPr lang="en-GB" dirty="0" smtClean="0"/>
            </a:br>
            <a:r>
              <a:rPr lang="en-GB" dirty="0" smtClean="0"/>
              <a:t>that can be optimised…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 Steve suggested, we can optimise the sum </a:t>
            </a:r>
            <a:r>
              <a:rPr lang="el-GR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Palatino Linotype"/>
              </a:rPr>
              <a:t>Δ</a:t>
            </a:r>
            <a:r>
              <a:rPr lang="de-CH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Palatino Linotype"/>
              </a:rPr>
              <a:t>t</a:t>
            </a:r>
            <a:r>
              <a:rPr lang="de-CH" baseline="-25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Palatino Linotype"/>
              </a:rPr>
              <a:t>40MHz</a:t>
            </a:r>
            <a:r>
              <a:rPr lang="de-CH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Palatino Linotype"/>
              </a:rPr>
              <a:t> + </a:t>
            </a:r>
            <a:r>
              <a:rPr lang="el-GR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Palatino Linotype"/>
              </a:rPr>
              <a:t>Δ</a:t>
            </a:r>
            <a:r>
              <a:rPr lang="de-CH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Palatino Linotype"/>
              </a:rPr>
              <a:t>t</a:t>
            </a:r>
            <a:r>
              <a:rPr lang="de-CH" baseline="-25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Palatino Linotype"/>
              </a:rPr>
              <a:t>80MHz</a:t>
            </a:r>
            <a:r>
              <a:rPr lang="de-CH" dirty="0" smtClean="0">
                <a:latin typeface="Palatino Linotype"/>
              </a:rPr>
              <a:t>, </a:t>
            </a:r>
            <a:r>
              <a:rPr lang="de-CH" dirty="0" err="1" smtClean="0">
                <a:latin typeface="Palatino Linotype"/>
              </a:rPr>
              <a:t>which</a:t>
            </a:r>
            <a:r>
              <a:rPr lang="de-CH" dirty="0" smtClean="0">
                <a:latin typeface="Palatino Linotype"/>
              </a:rPr>
              <a:t> will </a:t>
            </a:r>
            <a:r>
              <a:rPr lang="de-CH" dirty="0" err="1" smtClean="0">
                <a:latin typeface="Palatino Linotype"/>
              </a:rPr>
              <a:t>influence</a:t>
            </a:r>
            <a:r>
              <a:rPr lang="de-CH" dirty="0" smtClean="0">
                <a:latin typeface="Palatino Linotype"/>
              </a:rPr>
              <a:t> </a:t>
            </a:r>
            <a:r>
              <a:rPr lang="de-CH" dirty="0" err="1" smtClean="0">
                <a:latin typeface="Palatino Linotype"/>
              </a:rPr>
              <a:t>the</a:t>
            </a:r>
            <a:r>
              <a:rPr lang="de-CH" dirty="0" smtClean="0">
                <a:latin typeface="Palatino Linotype"/>
              </a:rPr>
              <a:t> </a:t>
            </a:r>
            <a:r>
              <a:rPr lang="de-CH" dirty="0" err="1" smtClean="0">
                <a:latin typeface="Palatino Linotype"/>
              </a:rPr>
              <a:t>bunch</a:t>
            </a:r>
            <a:r>
              <a:rPr lang="de-CH" dirty="0" smtClean="0">
                <a:latin typeface="Palatino Linotype"/>
              </a:rPr>
              <a:t> </a:t>
            </a:r>
            <a:r>
              <a:rPr lang="de-CH" dirty="0" err="1" smtClean="0">
                <a:latin typeface="Palatino Linotype"/>
              </a:rPr>
              <a:t>shape</a:t>
            </a:r>
            <a:r>
              <a:rPr lang="de-CH" dirty="0" smtClean="0">
                <a:latin typeface="Palatino Linotype"/>
              </a:rPr>
              <a:t> </a:t>
            </a:r>
            <a:r>
              <a:rPr lang="de-CH" dirty="0" err="1" smtClean="0">
                <a:latin typeface="Palatino Linotype"/>
              </a:rPr>
              <a:t>and</a:t>
            </a:r>
            <a:r>
              <a:rPr lang="de-CH" dirty="0" smtClean="0">
                <a:latin typeface="Palatino Linotype"/>
              </a:rPr>
              <a:t> </a:t>
            </a:r>
            <a:r>
              <a:rPr lang="de-CH" dirty="0" err="1" smtClean="0">
                <a:latin typeface="Palatino Linotype"/>
              </a:rPr>
              <a:t>length</a:t>
            </a:r>
            <a:endParaRPr lang="de-CH" dirty="0" smtClean="0">
              <a:latin typeface="Palatino Linotype"/>
            </a:endParaRPr>
          </a:p>
          <a:p>
            <a:pPr lvl="1"/>
            <a:r>
              <a:rPr lang="el-GR" dirty="0">
                <a:latin typeface="Palatino Linotype"/>
              </a:rPr>
              <a:t>Δ</a:t>
            </a:r>
            <a:r>
              <a:rPr lang="de-CH" dirty="0" smtClean="0">
                <a:latin typeface="Palatino Linotype"/>
              </a:rPr>
              <a:t>t</a:t>
            </a:r>
            <a:r>
              <a:rPr lang="de-CH" baseline="-25000" dirty="0" smtClean="0">
                <a:latin typeface="Palatino Linotype"/>
              </a:rPr>
              <a:t>40MHz</a:t>
            </a:r>
            <a:r>
              <a:rPr lang="de-CH" dirty="0" smtClean="0">
                <a:latin typeface="Palatino Linotype"/>
              </a:rPr>
              <a:t> : </a:t>
            </a:r>
            <a:r>
              <a:rPr lang="de-CH" dirty="0" err="1" smtClean="0">
                <a:latin typeface="Palatino Linotype"/>
              </a:rPr>
              <a:t>bunch</a:t>
            </a:r>
            <a:r>
              <a:rPr lang="de-CH" dirty="0" smtClean="0">
                <a:latin typeface="Palatino Linotype"/>
              </a:rPr>
              <a:t> </a:t>
            </a:r>
            <a:r>
              <a:rPr lang="de-CH" dirty="0" err="1" smtClean="0">
                <a:latin typeface="Palatino Linotype"/>
              </a:rPr>
              <a:t>shortening</a:t>
            </a:r>
            <a:r>
              <a:rPr lang="de-CH" dirty="0" smtClean="0">
                <a:latin typeface="Palatino Linotype"/>
              </a:rPr>
              <a:t> time (300 </a:t>
            </a:r>
            <a:r>
              <a:rPr lang="de-CH" dirty="0" err="1" smtClean="0">
                <a:latin typeface="Palatino Linotype"/>
              </a:rPr>
              <a:t>kV</a:t>
            </a:r>
            <a:r>
              <a:rPr lang="de-CH" dirty="0" smtClean="0">
                <a:latin typeface="Palatino Linotype"/>
              </a:rPr>
              <a:t>)</a:t>
            </a:r>
          </a:p>
          <a:p>
            <a:pPr lvl="1"/>
            <a:r>
              <a:rPr lang="el-GR" dirty="0">
                <a:latin typeface="Palatino Linotype"/>
              </a:rPr>
              <a:t>Δ</a:t>
            </a:r>
            <a:r>
              <a:rPr lang="de-CH" dirty="0" smtClean="0">
                <a:latin typeface="Palatino Linotype"/>
              </a:rPr>
              <a:t>t</a:t>
            </a:r>
            <a:r>
              <a:rPr lang="de-CH" baseline="-25000" dirty="0" smtClean="0">
                <a:latin typeface="Palatino Linotype"/>
              </a:rPr>
              <a:t>80MHz</a:t>
            </a:r>
            <a:r>
              <a:rPr lang="de-CH" dirty="0" smtClean="0">
                <a:latin typeface="Palatino Linotype"/>
              </a:rPr>
              <a:t> </a:t>
            </a:r>
            <a:r>
              <a:rPr lang="de-CH" dirty="0">
                <a:latin typeface="Palatino Linotype"/>
              </a:rPr>
              <a:t>: </a:t>
            </a:r>
            <a:r>
              <a:rPr lang="de-CH" dirty="0" err="1">
                <a:latin typeface="Palatino Linotype"/>
              </a:rPr>
              <a:t>bunch</a:t>
            </a:r>
            <a:r>
              <a:rPr lang="de-CH" dirty="0">
                <a:latin typeface="Palatino Linotype"/>
              </a:rPr>
              <a:t> </a:t>
            </a:r>
            <a:r>
              <a:rPr lang="de-CH" dirty="0" err="1" smtClean="0">
                <a:latin typeface="Palatino Linotype"/>
              </a:rPr>
              <a:t>rotation</a:t>
            </a:r>
            <a:r>
              <a:rPr lang="de-CH" dirty="0" smtClean="0">
                <a:latin typeface="Palatino Linotype"/>
              </a:rPr>
              <a:t> time (600 </a:t>
            </a:r>
            <a:r>
              <a:rPr lang="de-CH" dirty="0" err="1" smtClean="0">
                <a:latin typeface="Palatino Linotype"/>
              </a:rPr>
              <a:t>or</a:t>
            </a:r>
            <a:r>
              <a:rPr lang="de-CH" dirty="0" smtClean="0">
                <a:latin typeface="Palatino Linotype"/>
              </a:rPr>
              <a:t> 900 </a:t>
            </a:r>
            <a:r>
              <a:rPr lang="de-CH" dirty="0" err="1" smtClean="0">
                <a:latin typeface="Palatino Linotype"/>
              </a:rPr>
              <a:t>kV</a:t>
            </a:r>
            <a:r>
              <a:rPr lang="de-CH" dirty="0" smtClean="0">
                <a:latin typeface="Palatino Linotype"/>
              </a:rPr>
              <a:t>)</a:t>
            </a:r>
            <a:endParaRPr lang="de-CH" dirty="0">
              <a:latin typeface="Palatino Linotype"/>
            </a:endParaRPr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24th 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SPSU-BD Meeting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152400" y="3429000"/>
            <a:ext cx="2895600" cy="2196420"/>
            <a:chOff x="152400" y="3429000"/>
            <a:chExt cx="2895600" cy="219642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3646894"/>
              <a:ext cx="2819400" cy="1978526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3" name="TextBox 12"/>
            <p:cNvSpPr txBox="1"/>
            <p:nvPr/>
          </p:nvSpPr>
          <p:spPr>
            <a:xfrm>
              <a:off x="1219200" y="34290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>
                  <a:latin typeface="Palatino Linotype"/>
                </a:rPr>
                <a:t>Δ</a:t>
              </a:r>
              <a:r>
                <a:rPr lang="de-CH" dirty="0">
                  <a:latin typeface="Palatino Linotype"/>
                </a:rPr>
                <a:t>t</a:t>
              </a:r>
              <a:r>
                <a:rPr lang="de-CH" baseline="-25000" dirty="0">
                  <a:latin typeface="Palatino Linotype"/>
                </a:rPr>
                <a:t>40MHz</a:t>
              </a:r>
              <a:r>
                <a:rPr lang="de-CH" dirty="0">
                  <a:latin typeface="Palatino Linotype"/>
                </a:rPr>
                <a:t> </a:t>
              </a:r>
              <a:r>
                <a:rPr lang="de-CH" dirty="0" smtClean="0">
                  <a:latin typeface="Palatino Linotype"/>
                </a:rPr>
                <a:t>= 150 </a:t>
              </a:r>
              <a:r>
                <a:rPr lang="el-GR" dirty="0" smtClean="0">
                  <a:latin typeface="Palatino Linotype"/>
                </a:rPr>
                <a:t>μ</a:t>
              </a:r>
              <a:r>
                <a:rPr lang="de-CH" dirty="0" smtClean="0">
                  <a:latin typeface="Palatino Linotype"/>
                </a:rPr>
                <a:t>s</a:t>
              </a:r>
              <a:endParaRPr lang="en-GB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200400" y="3429000"/>
            <a:ext cx="2895600" cy="2196420"/>
            <a:chOff x="3200400" y="3429000"/>
            <a:chExt cx="2895600" cy="219642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0400" y="3646894"/>
              <a:ext cx="2762177" cy="1978526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4" name="TextBox 13"/>
            <p:cNvSpPr txBox="1"/>
            <p:nvPr/>
          </p:nvSpPr>
          <p:spPr>
            <a:xfrm>
              <a:off x="4267200" y="34290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>
                  <a:latin typeface="Palatino Linotype"/>
                </a:rPr>
                <a:t>Δ</a:t>
              </a:r>
              <a:r>
                <a:rPr lang="de-CH" dirty="0">
                  <a:latin typeface="Palatino Linotype"/>
                </a:rPr>
                <a:t>t</a:t>
              </a:r>
              <a:r>
                <a:rPr lang="de-CH" baseline="-25000" dirty="0">
                  <a:latin typeface="Palatino Linotype"/>
                </a:rPr>
                <a:t>40MHz</a:t>
              </a:r>
              <a:r>
                <a:rPr lang="de-CH" dirty="0">
                  <a:latin typeface="Palatino Linotype"/>
                </a:rPr>
                <a:t> </a:t>
              </a:r>
              <a:r>
                <a:rPr lang="de-CH" dirty="0" smtClean="0">
                  <a:latin typeface="Palatino Linotype"/>
                </a:rPr>
                <a:t>= 180 </a:t>
              </a:r>
              <a:r>
                <a:rPr lang="el-GR" dirty="0" smtClean="0">
                  <a:latin typeface="Palatino Linotype"/>
                </a:rPr>
                <a:t>μ</a:t>
              </a:r>
              <a:r>
                <a:rPr lang="de-CH" dirty="0" smtClean="0">
                  <a:latin typeface="Palatino Linotype"/>
                </a:rPr>
                <a:t>s</a:t>
              </a:r>
              <a:endParaRPr lang="en-GB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213935" y="3429000"/>
            <a:ext cx="2853865" cy="2196420"/>
            <a:chOff x="6213935" y="3429000"/>
            <a:chExt cx="2853865" cy="219642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13935" y="3646894"/>
              <a:ext cx="2735930" cy="1978526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5" name="TextBox 14"/>
            <p:cNvSpPr txBox="1"/>
            <p:nvPr/>
          </p:nvSpPr>
          <p:spPr>
            <a:xfrm>
              <a:off x="7239000" y="34290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>
                  <a:latin typeface="Palatino Linotype"/>
                </a:rPr>
                <a:t>Δ</a:t>
              </a:r>
              <a:r>
                <a:rPr lang="de-CH" dirty="0">
                  <a:latin typeface="Palatino Linotype"/>
                </a:rPr>
                <a:t>t</a:t>
              </a:r>
              <a:r>
                <a:rPr lang="de-CH" baseline="-25000" dirty="0">
                  <a:latin typeface="Palatino Linotype"/>
                </a:rPr>
                <a:t>40MHz</a:t>
              </a:r>
              <a:r>
                <a:rPr lang="de-CH" dirty="0">
                  <a:latin typeface="Palatino Linotype"/>
                </a:rPr>
                <a:t> </a:t>
              </a:r>
              <a:r>
                <a:rPr lang="de-CH" dirty="0" smtClean="0">
                  <a:latin typeface="Palatino Linotype"/>
                </a:rPr>
                <a:t>= 210 </a:t>
              </a:r>
              <a:r>
                <a:rPr lang="el-GR" dirty="0" smtClean="0">
                  <a:latin typeface="Palatino Linotype"/>
                </a:rPr>
                <a:t>μ</a:t>
              </a:r>
              <a:r>
                <a:rPr lang="de-CH" dirty="0" smtClean="0">
                  <a:latin typeface="Palatino Linotype"/>
                </a:rPr>
                <a:t>s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84678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Optimal </a:t>
            </a:r>
            <a:br>
              <a:rPr lang="en-GB" dirty="0" smtClean="0"/>
            </a:br>
            <a:r>
              <a:rPr lang="en-GB" dirty="0" smtClean="0"/>
              <a:t>bunch shortening time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600 kV, 2 cavities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900 kV, 3 cavities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24th 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SPSU-BD Meeting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7400"/>
            <a:ext cx="4114800" cy="4114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057400"/>
            <a:ext cx="41148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59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Comparing to previous results…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…Transmission can be </a:t>
            </a:r>
            <a:r>
              <a:rPr lang="en-GB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improved</a:t>
            </a:r>
            <a:r>
              <a:rPr lang="en-GB" dirty="0" smtClean="0"/>
              <a:t>! (below: 150 </a:t>
            </a:r>
            <a:r>
              <a:rPr lang="en-GB" dirty="0" smtClean="0">
                <a:sym typeface="Symbol"/>
              </a:rPr>
              <a:t> 210 s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But: bunch length </a:t>
            </a:r>
            <a:r>
              <a:rPr lang="en-GB" dirty="0" smtClean="0">
                <a:solidFill>
                  <a:schemeClr val="accent5"/>
                </a:solidFill>
              </a:rPr>
              <a:t>grows</a:t>
            </a:r>
            <a:r>
              <a:rPr lang="en-GB" dirty="0" smtClean="0"/>
              <a:t> as well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24th 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SPSU-BD Meeting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398776"/>
            <a:ext cx="8001000" cy="3806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0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Conclusions, outlook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transmission </a:t>
            </a:r>
            <a:r>
              <a:rPr lang="en-GB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can be improved </a:t>
            </a:r>
            <a:r>
              <a:rPr lang="en-GB" dirty="0" smtClean="0"/>
              <a:t>by optimising the bunch shortening time</a:t>
            </a:r>
          </a:p>
          <a:p>
            <a:pPr lvl="1"/>
            <a:r>
              <a:rPr lang="en-GB" dirty="0" smtClean="0"/>
              <a:t>However, this will result also in longer bunches</a:t>
            </a:r>
          </a:p>
          <a:p>
            <a:pPr lvl="1">
              <a:spcAft>
                <a:spcPts val="1200"/>
              </a:spcAft>
            </a:pPr>
            <a:r>
              <a:rPr lang="en-GB" dirty="0" smtClean="0"/>
              <a:t>Using </a:t>
            </a:r>
            <a:r>
              <a:rPr lang="en-GB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3 cavities </a:t>
            </a:r>
            <a:r>
              <a:rPr lang="en-GB" dirty="0" smtClean="0"/>
              <a:t>we can have some </a:t>
            </a:r>
            <a:r>
              <a:rPr lang="en-GB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margin to increase the bunch length</a:t>
            </a:r>
            <a:r>
              <a:rPr lang="en-GB" dirty="0" smtClean="0"/>
              <a:t> at (and a bit above) the currently operational emittance</a:t>
            </a:r>
          </a:p>
          <a:p>
            <a:r>
              <a:rPr lang="en-GB" dirty="0" smtClean="0"/>
              <a:t>To find out whether another cavity in </a:t>
            </a:r>
            <a:r>
              <a:rPr lang="en-GB" smtClean="0"/>
              <a:t>the PS would </a:t>
            </a:r>
            <a:r>
              <a:rPr lang="en-GB" dirty="0" smtClean="0"/>
              <a:t>be useful, we</a:t>
            </a:r>
          </a:p>
          <a:p>
            <a:pPr lvl="1"/>
            <a:r>
              <a:rPr lang="en-GB" dirty="0" smtClean="0"/>
              <a:t>Need to </a:t>
            </a:r>
            <a:r>
              <a:rPr lang="en-GB" dirty="0" smtClean="0">
                <a:solidFill>
                  <a:schemeClr val="accent5"/>
                </a:solidFill>
              </a:rPr>
              <a:t>confirm</a:t>
            </a:r>
            <a:r>
              <a:rPr lang="en-GB" dirty="0" smtClean="0"/>
              <a:t> these findings </a:t>
            </a:r>
            <a:r>
              <a:rPr lang="en-GB" dirty="0" smtClean="0">
                <a:solidFill>
                  <a:schemeClr val="accent5"/>
                </a:solidFill>
              </a:rPr>
              <a:t>experimentally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Need </a:t>
            </a:r>
            <a:r>
              <a:rPr lang="en-GB" dirty="0" smtClean="0">
                <a:solidFill>
                  <a:schemeClr val="accent5"/>
                </a:solidFill>
              </a:rPr>
              <a:t>more realistic simulations </a:t>
            </a:r>
            <a:r>
              <a:rPr lang="en-GB" dirty="0" smtClean="0"/>
              <a:t>incl. impedances to estimate how much the transmission improves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24th November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SPSU-BD Meeting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0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H">
      <a:dk1>
        <a:sysClr val="windowText" lastClr="000000"/>
      </a:dk1>
      <a:lt1>
        <a:sysClr val="window" lastClr="FFFFFF"/>
      </a:lt1>
      <a:dk2>
        <a:srgbClr val="2963AD"/>
      </a:dk2>
      <a:lt2>
        <a:srgbClr val="EEECE1"/>
      </a:lt2>
      <a:accent1>
        <a:srgbClr val="2963AD"/>
      </a:accent1>
      <a:accent2>
        <a:srgbClr val="000099"/>
      </a:accent2>
      <a:accent3>
        <a:srgbClr val="008080"/>
      </a:accent3>
      <a:accent4>
        <a:srgbClr val="00CC66"/>
      </a:accent4>
      <a:accent5>
        <a:srgbClr val="33CCCC"/>
      </a:accent5>
      <a:accent6>
        <a:srgbClr val="FF6600"/>
      </a:accent6>
      <a:hlink>
        <a:srgbClr val="0000FF"/>
      </a:hlink>
      <a:folHlink>
        <a:srgbClr val="800080"/>
      </a:folHlink>
    </a:clrScheme>
    <a:fontScheme name="TH2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3460</TotalTime>
  <Words>396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PS to SPS  Transfer Studies –  Update on Simulations</vt:lpstr>
      <vt:lpstr>Last meeting’s conclusions</vt:lpstr>
      <vt:lpstr>Bunch shapes  with 2/3 cavities</vt:lpstr>
      <vt:lpstr>Another parameter  that can be optimised…</vt:lpstr>
      <vt:lpstr>Optimal  bunch shortening time</vt:lpstr>
      <vt:lpstr>Comparing to previous results…</vt:lpstr>
      <vt:lpstr>Conclusions, outlook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Helga Timko</dc:creator>
  <cp:lastModifiedBy>Helga Timko</cp:lastModifiedBy>
  <cp:revision>284</cp:revision>
  <dcterms:created xsi:type="dcterms:W3CDTF">2006-08-16T00:00:00Z</dcterms:created>
  <dcterms:modified xsi:type="dcterms:W3CDTF">2011-12-19T14:20:14Z</dcterms:modified>
</cp:coreProperties>
</file>