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DEC39-4890-4BE1-8805-7853AC221347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007CE-5178-49FF-98FA-FD4D3E84A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2011 studies and priorities for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LIU-SPS-BD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results from 2011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4000" dirty="0" smtClean="0"/>
              <a:t>B. Goddard, LIU-SPS, 7.12.2011)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LHC can digest half-nominal transverse emittance</a:t>
            </a:r>
          </a:p>
          <a:p>
            <a:r>
              <a:rPr lang="en-US" sz="2800" dirty="0" smtClean="0"/>
              <a:t>SPS can deliver nominal 25 ns intensity in ~3 um, and almost ultimate 50 ns intensity in 2 um</a:t>
            </a:r>
          </a:p>
          <a:p>
            <a:r>
              <a:rPr lang="en-US" sz="2800" dirty="0" smtClean="0"/>
              <a:t>Smaller emittances in SPS for 50 and 25 ns beams</a:t>
            </a:r>
          </a:p>
          <a:p>
            <a:r>
              <a:rPr lang="en-US" sz="2800" dirty="0" smtClean="0"/>
              <a:t>(Where) has the e-cloud gone?</a:t>
            </a:r>
          </a:p>
          <a:p>
            <a:r>
              <a:rPr lang="en-US" sz="2800" dirty="0" smtClean="0"/>
              <a:t>E-cloud mitigation </a:t>
            </a:r>
            <a:r>
              <a:rPr lang="en-US" sz="2800" dirty="0" err="1" smtClean="0"/>
              <a:t>industrialisation</a:t>
            </a:r>
            <a:r>
              <a:rPr lang="en-US" sz="2800" dirty="0" smtClean="0"/>
              <a:t> works</a:t>
            </a:r>
          </a:p>
          <a:p>
            <a:r>
              <a:rPr lang="en-US" sz="2800" dirty="0" smtClean="0"/>
              <a:t>Q20 optics deployment progress</a:t>
            </a:r>
          </a:p>
          <a:p>
            <a:r>
              <a:rPr lang="en-US" sz="2800" dirty="0" smtClean="0"/>
              <a:t>Q20 instability limits progress</a:t>
            </a:r>
          </a:p>
          <a:p>
            <a:r>
              <a:rPr lang="en-US" sz="2800" dirty="0" smtClean="0"/>
              <a:t>PS-SPS longitudinal transfer studied</a:t>
            </a:r>
          </a:p>
          <a:p>
            <a:r>
              <a:rPr lang="en-US" sz="2800" dirty="0" smtClean="0"/>
              <a:t>Limits still there from MKE heating and ZS sparking</a:t>
            </a:r>
          </a:p>
          <a:p>
            <a:r>
              <a:rPr lang="en-US" sz="2800" dirty="0" smtClean="0"/>
              <a:t>BI upgrades are not for overnight</a:t>
            </a:r>
          </a:p>
          <a:p>
            <a:r>
              <a:rPr lang="en-US" sz="2800" dirty="0" smtClean="0"/>
              <a:t>Transverse emittance measurement crucial, but still shaky</a:t>
            </a:r>
          </a:p>
          <a:p>
            <a:r>
              <a:rPr lang="en-US" sz="2800" dirty="0" smtClean="0"/>
              <a:t>High bandwidth feedback needs kick-start for implementation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Brightness: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Can we draw all the limitation curves in the intensity-emittance diagram for 25 and 50 ns?</a:t>
            </a:r>
            <a:r>
              <a:rPr lang="en-US" sz="1400" dirty="0" smtClean="0"/>
              <a:t> </a:t>
            </a:r>
            <a:r>
              <a:rPr lang="en-US" sz="2000" dirty="0" smtClean="0"/>
              <a:t>Do we know by how much the upgrades will move them??</a:t>
            </a:r>
          </a:p>
          <a:p>
            <a:r>
              <a:rPr lang="en-US" sz="2400" b="1" dirty="0" smtClean="0"/>
              <a:t>Smaller </a:t>
            </a:r>
            <a:r>
              <a:rPr lang="en-US" sz="2400" b="1" dirty="0" err="1" smtClean="0"/>
              <a:t>emittances</a:t>
            </a:r>
            <a:r>
              <a:rPr lang="en-US" sz="2400" b="1" dirty="0" smtClean="0"/>
              <a:t> in 2011: </a:t>
            </a:r>
          </a:p>
          <a:p>
            <a:pPr lvl="1"/>
            <a:r>
              <a:rPr lang="en-US" sz="2000" dirty="0" smtClean="0"/>
              <a:t>Are we confident this is a real change, or the BI ‘improvements’?</a:t>
            </a:r>
          </a:p>
          <a:p>
            <a:pPr lvl="1">
              <a:buNone/>
            </a:pPr>
            <a:r>
              <a:rPr lang="en-US" sz="2000" dirty="0" smtClean="0"/>
              <a:t>(LHC </a:t>
            </a:r>
            <a:r>
              <a:rPr lang="en-US" sz="2000" dirty="0" err="1" smtClean="0"/>
              <a:t>emittances</a:t>
            </a:r>
            <a:r>
              <a:rPr lang="en-US" sz="2000" dirty="0" smtClean="0"/>
              <a:t> confirm 2 – 2.5 um from SPS</a:t>
            </a:r>
            <a:r>
              <a:rPr lang="en-US" sz="2400" dirty="0" smtClean="0"/>
              <a:t>, but </a:t>
            </a:r>
            <a:r>
              <a:rPr lang="en-US" sz="2000" dirty="0" smtClean="0"/>
              <a:t>what was in 2010?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/>
              <a:t>E-cloud in 2011</a:t>
            </a:r>
          </a:p>
          <a:p>
            <a:pPr lvl="1"/>
            <a:r>
              <a:rPr lang="en-US" sz="2000" dirty="0" smtClean="0"/>
              <a:t>Where has it gone?</a:t>
            </a:r>
          </a:p>
          <a:p>
            <a:r>
              <a:rPr lang="en-US" sz="2400" b="1" dirty="0" smtClean="0"/>
              <a:t>Q20 optics: </a:t>
            </a:r>
          </a:p>
          <a:p>
            <a:pPr lvl="1"/>
            <a:r>
              <a:rPr lang="en-US" sz="2000" dirty="0" smtClean="0"/>
              <a:t>Are results for single- and multi-bunch beams as expected (</a:t>
            </a:r>
            <a:r>
              <a:rPr lang="en-US" sz="2000" dirty="0" err="1" smtClean="0"/>
              <a:t>emittances</a:t>
            </a:r>
            <a:r>
              <a:rPr lang="en-US" sz="2000" dirty="0" smtClean="0"/>
              <a:t>, instabilities, losses, RF)?</a:t>
            </a:r>
          </a:p>
          <a:p>
            <a:r>
              <a:rPr lang="en-US" sz="2400" b="1" dirty="0" smtClean="0"/>
              <a:t>PS-SPS longitudinal transfer</a:t>
            </a:r>
          </a:p>
          <a:p>
            <a:pPr lvl="1"/>
            <a:r>
              <a:rPr lang="en-US" sz="2000" dirty="0" smtClean="0"/>
              <a:t>What are the implications of the results on capture losses?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E-cloud in 2011 (B. G.)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Where has it gone?</a:t>
            </a:r>
          </a:p>
          <a:p>
            <a:pPr lvl="1"/>
            <a:r>
              <a:rPr lang="en-US" sz="2000" dirty="0" smtClean="0"/>
              <a:t>What SEY values are consistent with observed thresholds?</a:t>
            </a:r>
          </a:p>
          <a:p>
            <a:pPr lvl="1"/>
            <a:r>
              <a:rPr lang="en-US" sz="2000" dirty="0" smtClean="0"/>
              <a:t>Are these SEY values explainable from ‘operational’ 50 ns scrubbing?</a:t>
            </a:r>
          </a:p>
          <a:p>
            <a:pPr lvl="2"/>
            <a:r>
              <a:rPr lang="en-US" sz="1600" dirty="0" smtClean="0"/>
              <a:t>Saw this for LHC where initial 25 ns injection was much easier than 50 ns </a:t>
            </a:r>
          </a:p>
          <a:p>
            <a:r>
              <a:rPr lang="en-US" sz="2400" dirty="0" smtClean="0"/>
              <a:t>What are the essential things to demonstrate in 2012?</a:t>
            </a:r>
          </a:p>
          <a:p>
            <a:pPr lvl="1"/>
            <a:r>
              <a:rPr lang="en-US" sz="2000" dirty="0" smtClean="0"/>
              <a:t>Scrubbing test period</a:t>
            </a:r>
          </a:p>
          <a:p>
            <a:pPr lvl="2"/>
            <a:r>
              <a:rPr lang="en-US" sz="1600" dirty="0" smtClean="0"/>
              <a:t>Effective scrubbing with lower average beam power?</a:t>
            </a:r>
          </a:p>
          <a:p>
            <a:pPr lvl="2"/>
            <a:r>
              <a:rPr lang="en-US" sz="1600" dirty="0" smtClean="0"/>
              <a:t>Quantification of SEY values and </a:t>
            </a:r>
            <a:r>
              <a:rPr lang="en-US" sz="1600" dirty="0" err="1" smtClean="0"/>
              <a:t>ecloud</a:t>
            </a:r>
            <a:r>
              <a:rPr lang="en-US" sz="1600" dirty="0" smtClean="0"/>
              <a:t> density</a:t>
            </a:r>
          </a:p>
          <a:p>
            <a:pPr lvl="2"/>
            <a:r>
              <a:rPr lang="en-US" sz="1600" dirty="0" smtClean="0"/>
              <a:t>Measurement techniques (stable phase??)</a:t>
            </a:r>
          </a:p>
          <a:p>
            <a:pPr lvl="2"/>
            <a:r>
              <a:rPr lang="en-US" sz="1600" dirty="0" smtClean="0"/>
              <a:t>Performance reach for 25 ns beams</a:t>
            </a:r>
          </a:p>
          <a:p>
            <a:pPr lvl="1"/>
            <a:r>
              <a:rPr lang="en-US" sz="2000" dirty="0" smtClean="0"/>
              <a:t>Mitigation measure tests</a:t>
            </a:r>
          </a:p>
          <a:p>
            <a:pPr lvl="2"/>
            <a:r>
              <a:rPr lang="en-US" sz="1600" dirty="0" smtClean="0"/>
              <a:t>Validation of coated dipoles with in-situ monitors</a:t>
            </a:r>
          </a:p>
          <a:p>
            <a:pPr lvl="2"/>
            <a:r>
              <a:rPr lang="en-US" sz="1600" dirty="0" smtClean="0"/>
              <a:t>Understand vacuum pressure at coated dipoles – theoretical progress? Desorption?</a:t>
            </a:r>
          </a:p>
          <a:p>
            <a:pPr lvl="2"/>
            <a:r>
              <a:rPr lang="en-US" sz="1600" dirty="0" smtClean="0"/>
              <a:t>Removal of coatings, magnet measurement of coated dipoles, ...</a:t>
            </a:r>
          </a:p>
          <a:p>
            <a:r>
              <a:rPr lang="en-US" sz="2400" dirty="0" smtClean="0"/>
              <a:t>Big decision to make at end of 2012..coat or scrub.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High bandwidth feed-back: </a:t>
            </a:r>
            <a:r>
              <a:rPr lang="en-US" sz="2000" dirty="0" smtClean="0"/>
              <a:t>need urgently to define project plan in detail</a:t>
            </a:r>
          </a:p>
          <a:p>
            <a:endParaRPr lang="en-US" sz="24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from MKE and ZS (B. G.)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MKE heating should cease to be a limit for 2014</a:t>
            </a:r>
          </a:p>
          <a:p>
            <a:pPr lvl="1"/>
            <a:r>
              <a:rPr lang="en-US" sz="2400" dirty="0" smtClean="0"/>
              <a:t>Any detailed impedance measurements planned to check differences 2011-2012?</a:t>
            </a:r>
          </a:p>
          <a:p>
            <a:r>
              <a:rPr lang="en-US" sz="2800" dirty="0" smtClean="0"/>
              <a:t>ZS sparking problematic for ‘operatically driven’ intensity increases</a:t>
            </a:r>
          </a:p>
          <a:p>
            <a:pPr lvl="1"/>
            <a:r>
              <a:rPr lang="en-US" sz="2400" dirty="0" smtClean="0"/>
              <a:t>Modulation of voltage on PPM basis for ion traps only</a:t>
            </a:r>
          </a:p>
          <a:p>
            <a:pPr lvl="1"/>
            <a:r>
              <a:rPr lang="en-US" sz="2400" dirty="0" smtClean="0"/>
              <a:t>Negative bump at ZS not tested – plan for 2012?</a:t>
            </a:r>
          </a:p>
          <a:p>
            <a:pPr lvl="1"/>
            <a:r>
              <a:rPr lang="en-US" sz="2400" dirty="0" smtClean="0"/>
              <a:t>Longer term – not much prospect of major improvement</a:t>
            </a:r>
          </a:p>
          <a:p>
            <a:r>
              <a:rPr lang="en-US" sz="2800" dirty="0" smtClean="0"/>
              <a:t>Should we plan new filling schemes for these ‘total intensity’ limits (e.g. 3 batches only?!)</a:t>
            </a:r>
          </a:p>
          <a:p>
            <a:r>
              <a:rPr lang="en-US" sz="2800" dirty="0" smtClean="0"/>
              <a:t>What about longer bunches or more bunch shape control?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Q20 optics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Excellent results for </a:t>
            </a:r>
          </a:p>
          <a:p>
            <a:pPr lvl="1"/>
            <a:r>
              <a:rPr lang="en-US" sz="2400" dirty="0" smtClean="0"/>
              <a:t>single bunch stability and </a:t>
            </a:r>
            <a:r>
              <a:rPr lang="en-US" sz="2400" dirty="0" err="1" smtClean="0"/>
              <a:t>emittances</a:t>
            </a:r>
            <a:endParaRPr lang="en-US" sz="2400" dirty="0" smtClean="0"/>
          </a:p>
          <a:p>
            <a:pPr lvl="1"/>
            <a:r>
              <a:rPr lang="en-US" sz="2400" dirty="0" smtClean="0"/>
              <a:t>multi-bunch LHC beams (1.8 x10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 at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for 50 ns beam!)</a:t>
            </a:r>
          </a:p>
          <a:p>
            <a:pPr lvl="1"/>
            <a:r>
              <a:rPr lang="en-US" sz="2400" dirty="0" smtClean="0"/>
              <a:t>need to set-up: controlled longitudinal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blow-up</a:t>
            </a:r>
          </a:p>
          <a:p>
            <a:pPr lvl="1"/>
            <a:r>
              <a:rPr lang="en-US" sz="2400" dirty="0" smtClean="0">
                <a:cs typeface="Times New Roman"/>
              </a:rPr>
              <a:t>working point </a:t>
            </a:r>
            <a:r>
              <a:rPr lang="en-US" sz="2400" dirty="0" err="1" smtClean="0">
                <a:cs typeface="Times New Roman"/>
              </a:rPr>
              <a:t>optimisation</a:t>
            </a:r>
            <a:r>
              <a:rPr lang="en-US" sz="2400" dirty="0" smtClean="0">
                <a:cs typeface="Times New Roman"/>
              </a:rPr>
              <a:t> (“space charge” limit)</a:t>
            </a:r>
            <a:endParaRPr lang="en-US" sz="2400" dirty="0" smtClean="0"/>
          </a:p>
          <a:p>
            <a:pPr lvl="1">
              <a:buFont typeface="Symbol"/>
              <a:buChar char="Þ"/>
            </a:pPr>
            <a:r>
              <a:rPr lang="en-US" sz="2400" b="1" dirty="0" smtClean="0"/>
              <a:t>dedicated</a:t>
            </a:r>
            <a:r>
              <a:rPr lang="en-US" sz="2400" dirty="0" smtClean="0"/>
              <a:t> </a:t>
            </a:r>
            <a:r>
              <a:rPr lang="en-US" sz="2400" dirty="0" err="1" smtClean="0"/>
              <a:t>optimisation</a:t>
            </a:r>
            <a:r>
              <a:rPr lang="en-US" sz="2400" dirty="0" smtClean="0"/>
              <a:t> and studies in 2012 for Q20</a:t>
            </a:r>
          </a:p>
          <a:p>
            <a:pPr lvl="1">
              <a:buFont typeface="Symbol"/>
              <a:buChar char="Þ"/>
            </a:pPr>
            <a:r>
              <a:rPr lang="en-US" sz="2400" dirty="0" smtClean="0"/>
              <a:t>how many efforts should still go to Q26?</a:t>
            </a:r>
          </a:p>
          <a:p>
            <a:r>
              <a:rPr lang="en-US" sz="2800" dirty="0" smtClean="0"/>
              <a:t>When we will be ready to inject to LHC?</a:t>
            </a:r>
          </a:p>
          <a:p>
            <a:pPr lvl="1"/>
            <a:r>
              <a:rPr lang="en-US" sz="2400" dirty="0" smtClean="0"/>
              <a:t>transfer lines</a:t>
            </a:r>
          </a:p>
          <a:p>
            <a:pPr lvl="1"/>
            <a:r>
              <a:rPr lang="en-US" sz="2400" dirty="0" smtClean="0"/>
              <a:t>capture losses in LHC - MDs</a:t>
            </a:r>
          </a:p>
          <a:p>
            <a:pPr lvl="1"/>
            <a:r>
              <a:rPr lang="en-US" sz="2400" dirty="0" smtClean="0"/>
              <a:t>batch-by-batch longitudinal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blow-up in the LHC</a:t>
            </a:r>
          </a:p>
          <a:p>
            <a:pPr lvl="1">
              <a:buNone/>
            </a:pPr>
            <a:r>
              <a:rPr lang="en-US" sz="2400" dirty="0" smtClean="0"/>
              <a:t>(could be feasible, but not very clean – P. Baudrenghien)?</a:t>
            </a:r>
          </a:p>
          <a:p>
            <a:r>
              <a:rPr lang="en-US" sz="2800" dirty="0" smtClean="0"/>
              <a:t>Other SPS cycles: ions, FT&amp;CNGS, LHC pilot?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 for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Test scrubbing as e-cloud mitigation</a:t>
            </a:r>
          </a:p>
          <a:p>
            <a:r>
              <a:rPr lang="en-US" dirty="0" smtClean="0"/>
              <a:t>Q20 multi-bunch injected to LHC, tested for other cycles – different MD scheme (H.B.)?</a:t>
            </a:r>
          </a:p>
          <a:p>
            <a:r>
              <a:rPr lang="en-US" dirty="0" smtClean="0"/>
              <a:t>Push up intensity for 25 ns beam (Q20?) to see possible limitations – the way to go after LS1 (clear message from LHC experiments about role of pile-up)</a:t>
            </a:r>
          </a:p>
          <a:p>
            <a:r>
              <a:rPr lang="en-US" dirty="0" smtClean="0"/>
              <a:t>Double RF system  </a:t>
            </a:r>
          </a:p>
          <a:p>
            <a:pPr lvl="1"/>
            <a:r>
              <a:rPr lang="en-US" dirty="0" smtClean="0"/>
              <a:t>stability  </a:t>
            </a:r>
          </a:p>
          <a:p>
            <a:pPr lvl="1"/>
            <a:r>
              <a:rPr lang="en-US" dirty="0" smtClean="0"/>
              <a:t>controlled </a:t>
            </a:r>
            <a:r>
              <a:rPr lang="en-US" dirty="0" err="1" smtClean="0"/>
              <a:t>emittance</a:t>
            </a:r>
            <a:r>
              <a:rPr lang="en-US" dirty="0" smtClean="0"/>
              <a:t> blow-up  </a:t>
            </a:r>
            <a:endParaRPr lang="en-US" sz="4700" dirty="0" smtClean="0"/>
          </a:p>
          <a:p>
            <a:r>
              <a:rPr lang="en-US" dirty="0" smtClean="0"/>
              <a:t>Impedance identification (reference measurements &lt; LS1)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100" smtClean="0">
                <a:solidFill>
                  <a:srgbClr val="FF0000"/>
                </a:solidFill>
              </a:rPr>
              <a:t>=&gt; </a:t>
            </a:r>
            <a:endParaRPr lang="en-US" sz="41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 for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Test scrubbing as e-cloud mitigation</a:t>
            </a:r>
          </a:p>
          <a:p>
            <a:r>
              <a:rPr lang="en-US" dirty="0" smtClean="0"/>
              <a:t>Q20 multi-bunch injected to LHC, tested for other cycles – different MD scheme (H.B.)?</a:t>
            </a:r>
          </a:p>
          <a:p>
            <a:r>
              <a:rPr lang="en-US" dirty="0" smtClean="0"/>
              <a:t>Push up intensity for 25 ns beam (Q20?) to see possible limitations – the way to go after LS1 (clear message from LHC experiments about role of pile-up)</a:t>
            </a:r>
          </a:p>
          <a:p>
            <a:r>
              <a:rPr lang="en-US" dirty="0" smtClean="0"/>
              <a:t>Double RF system  </a:t>
            </a:r>
          </a:p>
          <a:p>
            <a:pPr lvl="1"/>
            <a:r>
              <a:rPr lang="en-US" dirty="0" smtClean="0"/>
              <a:t>stability  </a:t>
            </a:r>
          </a:p>
          <a:p>
            <a:pPr lvl="1"/>
            <a:r>
              <a:rPr lang="en-US" dirty="0" smtClean="0"/>
              <a:t>controlled </a:t>
            </a:r>
            <a:r>
              <a:rPr lang="en-US" dirty="0" err="1" smtClean="0"/>
              <a:t>emittance</a:t>
            </a:r>
            <a:r>
              <a:rPr lang="en-US" dirty="0" smtClean="0"/>
              <a:t> blow-up  </a:t>
            </a:r>
            <a:endParaRPr lang="en-US" sz="4700" dirty="0" smtClean="0"/>
          </a:p>
          <a:p>
            <a:r>
              <a:rPr lang="en-US" dirty="0" smtClean="0"/>
              <a:t>Impedance identification (reference measurements &lt; LS1)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100" dirty="0" smtClean="0">
                <a:solidFill>
                  <a:srgbClr val="FF0000"/>
                </a:solidFill>
              </a:rPr>
              <a:t>=&gt; Happy New Year!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723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Review of 2011 studies and priorities for 2012</vt:lpstr>
      <vt:lpstr>Main results from 2011 (B. Goddard, LIU-SPS, 7.12.2011)</vt:lpstr>
      <vt:lpstr>Discussion points</vt:lpstr>
      <vt:lpstr>E-cloud in 2011 (B. G.) </vt:lpstr>
      <vt:lpstr>Limits from MKE and ZS (B. G.)</vt:lpstr>
      <vt:lpstr>Q20 optics</vt:lpstr>
      <vt:lpstr>Priorities for 2012</vt:lpstr>
      <vt:lpstr>Priorities for 2012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goddard</dc:creator>
  <cp:lastModifiedBy>elenas</cp:lastModifiedBy>
  <cp:revision>16</cp:revision>
  <dcterms:created xsi:type="dcterms:W3CDTF">2011-12-06T15:53:53Z</dcterms:created>
  <dcterms:modified xsi:type="dcterms:W3CDTF">2011-12-19T14:33:26Z</dcterms:modified>
</cp:coreProperties>
</file>