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71" r:id="rId5"/>
    <p:sldId id="272" r:id="rId6"/>
    <p:sldId id="273" r:id="rId7"/>
    <p:sldId id="278" r:id="rId8"/>
    <p:sldId id="282" r:id="rId9"/>
    <p:sldId id="274" r:id="rId10"/>
    <p:sldId id="265" r:id="rId11"/>
    <p:sldId id="263" r:id="rId12"/>
    <p:sldId id="264" r:id="rId13"/>
    <p:sldId id="284" r:id="rId14"/>
    <p:sldId id="279" r:id="rId15"/>
    <p:sldId id="280" r:id="rId16"/>
    <p:sldId id="285" r:id="rId17"/>
    <p:sldId id="270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6A582-15B8-483E-93FD-D9C53A02E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B988-FBF2-4CA3-AAAB-4D858255741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89604-0B7D-4E2F-BA19-AC621FC6A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dsweb.cern.ch/record/1208424/files/CERN-ATS-2009-046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on </a:t>
            </a:r>
            <a:r>
              <a:rPr lang="en-US" dirty="0" smtClean="0"/>
              <a:t>SPS BPM </a:t>
            </a:r>
            <a:r>
              <a:rPr lang="en-US" dirty="0"/>
              <a:t>impedance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 Salvant </a:t>
            </a:r>
            <a:br>
              <a:rPr lang="en-US" dirty="0" smtClean="0"/>
            </a:br>
            <a:r>
              <a:rPr lang="en-US" dirty="0" smtClean="0"/>
              <a:t>for the 2008 impedance team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on the beam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Headtail</a:t>
            </a:r>
            <a:r>
              <a:rPr lang="en-US" dirty="0" smtClean="0">
                <a:sym typeface="Wingdings" pitchFamily="2" charset="2"/>
              </a:rPr>
              <a:t>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Simulations done at the time with small longitudinal emittance (0.15 </a:t>
            </a:r>
            <a:r>
              <a:rPr lang="en-US" sz="2400" dirty="0" err="1" smtClean="0"/>
              <a:t>eVs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All BPMs are lumped in one location accounting for the respective beta functions.</a:t>
            </a:r>
          </a:p>
          <a:p>
            <a:r>
              <a:rPr lang="en-US" sz="2400" dirty="0" smtClean="0"/>
              <a:t>Linear longitudinal restoring force</a:t>
            </a:r>
          </a:p>
          <a:p>
            <a:r>
              <a:rPr lang="en-US" sz="2400" dirty="0" smtClean="0"/>
              <a:t>No direct space charge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BPMs alone (vertical plane)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9" name="Picture 2" descr="W:\public\zbase\data2\sps\2006\BPMsTESTbeta\TMCAnalysis_y_BPMsTEST_24_3_2010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810000" cy="3810000"/>
          </a:xfrm>
          <a:prstGeom prst="rect">
            <a:avLst/>
          </a:prstGeom>
          <a:noFill/>
        </p:spPr>
      </p:pic>
      <p:pic>
        <p:nvPicPr>
          <p:cNvPr id="10" name="Picture 3" descr="W:\public\zbase\data2\sps\2006\BPMsTESTbeta\tuneSlope_BPMsTEST_y_24_3_2010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810000" cy="2362200"/>
          </a:xfrm>
          <a:prstGeom prst="rect">
            <a:avLst/>
          </a:prstGeom>
          <a:noFill/>
        </p:spPr>
      </p:pic>
      <p:pic>
        <p:nvPicPr>
          <p:cNvPr id="11" name="Picture 3" descr="W:\public\zbase\data2\sps\2006\BPMsTESTbeta\rawData_y_BPMsTEST_24_3_20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4267200" cy="263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BPMs alone (horizontal plane)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4" descr="W:\public\zbase\data2\sps\2006\BPMsTESTbeta\TMCAnalysis_x_BPMsTEST_24_3_2010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810000" cy="3810000"/>
          </a:xfrm>
          <a:prstGeom prst="rect">
            <a:avLst/>
          </a:prstGeom>
          <a:noFill/>
        </p:spPr>
      </p:pic>
      <p:pic>
        <p:nvPicPr>
          <p:cNvPr id="5" name="Picture 5" descr="W:\public\zbase\data2\sps\2006\BPMsTESTbeta\tuneSlope_BPMsTEST_x_24_3_2010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3810000" cy="2362200"/>
          </a:xfrm>
          <a:prstGeom prst="rect">
            <a:avLst/>
          </a:prstGeom>
          <a:noFill/>
        </p:spPr>
      </p:pic>
      <p:pic>
        <p:nvPicPr>
          <p:cNvPr id="2050" name="Picture 2" descr="W:\public\zbase\data2\sps\2006\BPMsTESTbeta\rawData_x_BPMsTEST_24_3_20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3861486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Effect of impedance of BPH and BPV is small on transverse single bunch </a:t>
            </a:r>
            <a:r>
              <a:rPr lang="en-US" sz="2000" dirty="0" smtClean="0"/>
              <a:t>dynamics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Longitudinal </a:t>
            </a:r>
            <a:r>
              <a:rPr lang="en-US" sz="2000" dirty="0" smtClean="0"/>
              <a:t>modes : </a:t>
            </a:r>
          </a:p>
          <a:p>
            <a:pPr lvl="1"/>
            <a:r>
              <a:rPr lang="en-US" sz="1800" dirty="0" smtClean="0"/>
              <a:t>Rs~1 to 10 k</a:t>
            </a:r>
            <a:r>
              <a:rPr lang="el-GR" sz="1800" dirty="0" smtClean="0"/>
              <a:t> Ω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R/Q~ 5 to 20 </a:t>
            </a:r>
            <a:r>
              <a:rPr lang="el-GR" sz="1800" dirty="0" smtClean="0"/>
              <a:t>Ω</a:t>
            </a:r>
            <a:endParaRPr lang="en-US" sz="1800" dirty="0" smtClean="0"/>
          </a:p>
          <a:p>
            <a:pPr lvl="1"/>
            <a:r>
              <a:rPr lang="en-US" sz="1800" dirty="0" smtClean="0"/>
              <a:t>Larger for BPHs than BPVs</a:t>
            </a:r>
          </a:p>
          <a:p>
            <a:pPr lvl="1"/>
            <a:r>
              <a:rPr lang="en-US" sz="1800" dirty="0" smtClean="0"/>
              <a:t>Frequencies above 1 GHz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200" dirty="0" smtClean="0"/>
              <a:t>Transverse modes:</a:t>
            </a:r>
          </a:p>
          <a:p>
            <a:pPr lvl="1"/>
            <a:r>
              <a:rPr lang="en-US" sz="1800" dirty="0" smtClean="0"/>
              <a:t>Modes at 0.5 GHz (vertical for BPH) and 0.7 GHz (horizontal for BPV)</a:t>
            </a:r>
          </a:p>
          <a:p>
            <a:pPr lvl="1"/>
            <a:r>
              <a:rPr lang="en-US" sz="1800" dirty="0" smtClean="0"/>
              <a:t>Rs~1 to </a:t>
            </a:r>
            <a:r>
              <a:rPr lang="en-US" sz="1800" dirty="0" smtClean="0"/>
              <a:t>20 k</a:t>
            </a:r>
            <a:r>
              <a:rPr lang="el-GR" sz="1800" dirty="0" smtClean="0"/>
              <a:t>Ω</a:t>
            </a:r>
            <a:r>
              <a:rPr lang="en-US" sz="1800" dirty="0" smtClean="0"/>
              <a:t>/m </a:t>
            </a:r>
            <a:endParaRPr lang="en-US" sz="1800" dirty="0" smtClean="0"/>
          </a:p>
          <a:p>
            <a:pPr lvl="1"/>
            <a:r>
              <a:rPr lang="en-US" sz="1800" dirty="0" smtClean="0"/>
              <a:t>R/Q~ 5 to </a:t>
            </a:r>
            <a:r>
              <a:rPr lang="en-US" sz="1800" dirty="0" smtClean="0"/>
              <a:t>50 </a:t>
            </a:r>
            <a:r>
              <a:rPr lang="el-GR" sz="1800" dirty="0" smtClean="0"/>
              <a:t>Ω</a:t>
            </a:r>
            <a:r>
              <a:rPr lang="en-US" sz="1800" dirty="0" smtClean="0"/>
              <a:t>/m</a:t>
            </a: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2743200" y="3657600"/>
          <a:ext cx="3429000" cy="2674006"/>
        </p:xfrm>
        <a:graphic>
          <a:graphicData uri="http://schemas.openxmlformats.org/drawingml/2006/table">
            <a:tbl>
              <a:tblPr/>
              <a:tblGrid>
                <a:gridCol w="677333"/>
                <a:gridCol w="677333"/>
                <a:gridCol w="1199444"/>
                <a:gridCol w="874890"/>
              </a:tblGrid>
              <a:tr h="18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(GHz)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(“center”) in Ohm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Rs/Q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Ohm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362200" y="4191000"/>
            <a:ext cx="426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4191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7" name="Straight Arrow Connector 6"/>
          <p:cNvCxnSpPr>
            <a:endCxn id="4" idx="6"/>
          </p:cNvCxnSpPr>
          <p:nvPr/>
        </p:nvCxnSpPr>
        <p:spPr>
          <a:xfrm rot="10800000">
            <a:off x="6629400" y="4419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6FAD-5134-44A5-8148-5A1FBBBA22BD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sz="1600"/>
              <a:t>Effect of matching the impedance at electrodes coaxial ports in Particle Studio simulations (BPH)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l="38637" t="19887" r="6818" b="33235"/>
          <a:stretch>
            <a:fillRect/>
          </a:stretch>
        </p:blipFill>
        <p:spPr bwMode="auto">
          <a:xfrm>
            <a:off x="457200" y="4953000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133600" y="5257800"/>
            <a:ext cx="10668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200400" y="4876800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Electrode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coaxial port</a:t>
            </a:r>
          </a:p>
        </p:txBody>
      </p:sp>
      <p:pic>
        <p:nvPicPr>
          <p:cNvPr id="59398" name="Picture 6" descr="wakelongNopo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71650"/>
            <a:ext cx="3124200" cy="2343150"/>
          </a:xfrm>
          <a:prstGeom prst="rect">
            <a:avLst/>
          </a:prstGeom>
          <a:noFill/>
        </p:spPr>
      </p:pic>
      <p:pic>
        <p:nvPicPr>
          <p:cNvPr id="59399" name="Picture 7" descr="relongNop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790700"/>
            <a:ext cx="3200400" cy="2400300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536950" y="762000"/>
            <a:ext cx="2635250" cy="739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</a:rPr>
              <a:t>Modes are damped </a:t>
            </a:r>
            <a:br>
              <a:rPr lang="en-US" sz="1400">
                <a:solidFill>
                  <a:schemeClr val="accent2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by the “perfect matching layer” </a:t>
            </a:r>
            <a:br>
              <a:rPr lang="en-US" sz="1400">
                <a:solidFill>
                  <a:schemeClr val="accent2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at the coaxial port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1143000" y="5181600"/>
            <a:ext cx="2057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65550" y="1524000"/>
            <a:ext cx="304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527550" y="15240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381000" y="1295400"/>
            <a:ext cx="257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Short bunch (1 cm rms)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248400" y="3810000"/>
            <a:ext cx="260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SPS bunch (20 cm rms)</a:t>
            </a:r>
          </a:p>
        </p:txBody>
      </p:sp>
      <p:pic>
        <p:nvPicPr>
          <p:cNvPr id="59414" name="Picture 22" descr="wakeBPHs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152900"/>
            <a:ext cx="3505200" cy="2628900"/>
          </a:xfrm>
          <a:prstGeom prst="rect">
            <a:avLst/>
          </a:prstGeom>
          <a:noFill/>
        </p:spPr>
      </p:pic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2971800" y="6019800"/>
            <a:ext cx="2578100" cy="517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Importance to match the BPM </a:t>
            </a:r>
            <a:br>
              <a:rPr lang="en-US" sz="1400"/>
            </a:br>
            <a:r>
              <a:rPr lang="en-US" sz="1400"/>
              <a:t>electrodes!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3" grpId="0"/>
      <p:bldP spid="594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BPH</a:t>
            </a:r>
            <a:endParaRPr lang="en-US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228600" y="2826194"/>
          <a:ext cx="8686798" cy="3955606"/>
        </p:xfrm>
        <a:graphic>
          <a:graphicData uri="http://schemas.openxmlformats.org/drawingml/2006/table">
            <a:tbl>
              <a:tblPr/>
              <a:tblGrid>
                <a:gridCol w="473153"/>
                <a:gridCol w="473153"/>
                <a:gridCol w="837875"/>
                <a:gridCol w="611157"/>
                <a:gridCol w="759017"/>
                <a:gridCol w="1084309"/>
                <a:gridCol w="1143454"/>
                <a:gridCol w="877305"/>
                <a:gridCol w="1104024"/>
                <a:gridCol w="1323351"/>
              </a:tblGrid>
              <a:tr h="18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fres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(“center”)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Rs(center)/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(y=2mm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(y=2))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(y=2))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/Q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x=2mm)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/Q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32727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33402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5" descr="bph3_z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048000" cy="2286000"/>
          </a:xfrm>
          <a:prstGeom prst="rect">
            <a:avLst/>
          </a:prstGeom>
          <a:noFill/>
        </p:spPr>
      </p:pic>
      <p:pic>
        <p:nvPicPr>
          <p:cNvPr id="5" name="Picture 37" descr="bph3_ydipR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-76200"/>
            <a:ext cx="3276600" cy="2457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2362200"/>
            <a:ext cx="13468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2362200"/>
            <a:ext cx="8713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373868"/>
            <a:ext cx="112684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Longitudinal</a:t>
            </a:r>
            <a:endParaRPr lang="en-US" dirty="0"/>
          </a:p>
        </p:txBody>
      </p:sp>
      <p:graphicFrame>
        <p:nvGraphicFramePr>
          <p:cNvPr id="9275" name="Group 59"/>
          <p:cNvGraphicFramePr>
            <a:graphicFrameLocks noGrp="1"/>
          </p:cNvGraphicFramePr>
          <p:nvPr>
            <p:ph idx="1"/>
          </p:nvPr>
        </p:nvGraphicFramePr>
        <p:xfrm>
          <a:off x="304800" y="4343400"/>
          <a:ext cx="6584950" cy="2163382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6238"/>
                <a:gridCol w="1646237"/>
              </a:tblGrid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(GHz)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 (Ohm)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R/Q (Ohm)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52" name="Picture 36" descr="bph3_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3352800" cy="2514600"/>
          </a:xfrm>
          <a:prstGeom prst="rect">
            <a:avLst/>
          </a:prstGeom>
          <a:noFill/>
        </p:spPr>
      </p:pic>
      <p:pic>
        <p:nvPicPr>
          <p:cNvPr id="9251" name="Picture 35" descr="bph3_zR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33500"/>
            <a:ext cx="3048000" cy="2286000"/>
          </a:xfrm>
          <a:prstGeom prst="rect">
            <a:avLst/>
          </a:prstGeom>
          <a:noFill/>
        </p:spPr>
      </p:pic>
      <p:pic>
        <p:nvPicPr>
          <p:cNvPr id="9253" name="Picture 37" descr="bph3_zIm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3048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57600" y="914400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domain (CST PS)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8482" y="3810000"/>
            <a:ext cx="594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domain </a:t>
            </a:r>
            <a:r>
              <a:rPr lang="en-US" dirty="0" err="1" smtClean="0"/>
              <a:t>eigenmode</a:t>
            </a:r>
            <a:r>
              <a:rPr lang="en-US" dirty="0" smtClean="0"/>
              <a:t> solver at the peaks (CST MWS)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Dipolar vertical impedance (PEC)</a:t>
            </a:r>
          </a:p>
        </p:txBody>
      </p:sp>
      <p:graphicFrame>
        <p:nvGraphicFramePr>
          <p:cNvPr id="11350" name="Group 86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231188" cy="2634044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6238"/>
                <a:gridCol w="1646237"/>
                <a:gridCol w="1646238"/>
              </a:tblGrid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 (Ohm)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(PEC)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y=1mm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 (Ohm)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(PEC)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y=4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Rs/Q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(Ohm/m)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99" name="Picture 35" descr="bph3_yd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2819400" cy="2114550"/>
          </a:xfrm>
          <a:prstGeom prst="rect">
            <a:avLst/>
          </a:prstGeom>
          <a:noFill/>
        </p:spPr>
      </p:pic>
      <p:pic>
        <p:nvPicPr>
          <p:cNvPr id="11300" name="Picture 36" descr="bph3_ydipIm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3352800" cy="2514600"/>
          </a:xfrm>
          <a:prstGeom prst="rect">
            <a:avLst/>
          </a:prstGeom>
          <a:noFill/>
        </p:spPr>
      </p:pic>
      <p:pic>
        <p:nvPicPr>
          <p:cNvPr id="11301" name="Picture 37" descr="bph3_ydipRe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2672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Reference: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cdsweb.cern.ch/record/1208424/files/CERN-ATS-2009-046.pdf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106 BPH and 96 </a:t>
            </a:r>
            <a:r>
              <a:rPr lang="en-US" sz="2000" dirty="0" smtClean="0"/>
              <a:t>BPV in the SPS</a:t>
            </a:r>
          </a:p>
          <a:p>
            <a:endParaRPr lang="en-US" sz="2000" dirty="0" smtClean="0"/>
          </a:p>
          <a:p>
            <a:r>
              <a:rPr lang="en-US" sz="2000" dirty="0" smtClean="0"/>
              <a:t>Low </a:t>
            </a:r>
            <a:r>
              <a:rPr lang="en-US" sz="2000" dirty="0" smtClean="0"/>
              <a:t>frequency </a:t>
            </a:r>
            <a:r>
              <a:rPr lang="en-US" sz="2000" dirty="0" smtClean="0"/>
              <a:t>imaginary impedance </a:t>
            </a:r>
            <a:r>
              <a:rPr lang="en-US" sz="2000" dirty="0" smtClean="0"/>
              <a:t>for a BPH 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Zlong</a:t>
            </a:r>
            <a:r>
              <a:rPr lang="en-US" sz="2000" dirty="0" smtClean="0"/>
              <a:t>/n </a:t>
            </a:r>
            <a:r>
              <a:rPr lang="en-US" sz="2000" dirty="0" smtClean="0"/>
              <a:t>~ 1 m</a:t>
            </a:r>
            <a:r>
              <a:rPr lang="el-GR" sz="2000" dirty="0" smtClean="0"/>
              <a:t>Ω, </a:t>
            </a:r>
            <a:r>
              <a:rPr lang="en-US" sz="2000" dirty="0" err="1" smtClean="0"/>
              <a:t>Zx</a:t>
            </a:r>
            <a:r>
              <a:rPr lang="en-US" sz="2000" dirty="0" smtClean="0"/>
              <a:t>=- 0.1 </a:t>
            </a:r>
            <a:r>
              <a:rPr lang="en-US" sz="2000" dirty="0" smtClean="0"/>
              <a:t>k</a:t>
            </a:r>
            <a:r>
              <a:rPr lang="el-GR" sz="2000" dirty="0" smtClean="0"/>
              <a:t>Ω/</a:t>
            </a:r>
            <a:r>
              <a:rPr lang="en-US" sz="2000" dirty="0" smtClean="0"/>
              <a:t>m  </a:t>
            </a:r>
            <a:r>
              <a:rPr lang="en-US" sz="2000" dirty="0" smtClean="0"/>
              <a:t>and </a:t>
            </a:r>
            <a:r>
              <a:rPr lang="en-US" sz="2000" dirty="0" err="1" smtClean="0"/>
              <a:t>Zy</a:t>
            </a:r>
            <a:r>
              <a:rPr lang="en-US" sz="2000" dirty="0" smtClean="0"/>
              <a:t>=2 k</a:t>
            </a:r>
            <a:r>
              <a:rPr lang="el-GR" sz="2000" dirty="0" smtClean="0"/>
              <a:t>Ω/</a:t>
            </a:r>
            <a:r>
              <a:rPr lang="en-US" sz="2000" dirty="0" smtClean="0"/>
              <a:t>m. </a:t>
            </a:r>
            <a:endParaRPr lang="en-US" sz="2000" dirty="0" smtClean="0"/>
          </a:p>
          <a:p>
            <a:r>
              <a:rPr lang="en-US" sz="2000" dirty="0" smtClean="0"/>
              <a:t>Separate </a:t>
            </a:r>
            <a:r>
              <a:rPr lang="en-US" sz="2000" dirty="0" smtClean="0"/>
              <a:t>simulations for </a:t>
            </a:r>
            <a:r>
              <a:rPr lang="en-US" sz="2000" dirty="0" smtClean="0"/>
              <a:t>a BPV: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 </a:t>
            </a:r>
            <a:r>
              <a:rPr lang="en-US" sz="2000" dirty="0" err="1" smtClean="0"/>
              <a:t>Zlong</a:t>
            </a:r>
            <a:r>
              <a:rPr lang="en-US" sz="2000" dirty="0" smtClean="0"/>
              <a:t>/n~0.5m</a:t>
            </a:r>
            <a:r>
              <a:rPr lang="el-GR" sz="2000" dirty="0" smtClean="0"/>
              <a:t>Ω, </a:t>
            </a:r>
            <a:r>
              <a:rPr lang="en-US" sz="2000" dirty="0" err="1" smtClean="0"/>
              <a:t>Zy</a:t>
            </a:r>
            <a:r>
              <a:rPr lang="en-US" sz="2000" dirty="0" smtClean="0"/>
              <a:t>= 0.1 k</a:t>
            </a:r>
            <a:r>
              <a:rPr lang="el-GR" sz="2000" dirty="0" smtClean="0"/>
              <a:t>Ω/</a:t>
            </a:r>
            <a:r>
              <a:rPr lang="en-US" sz="2000" dirty="0" smtClean="0"/>
              <a:t>m and </a:t>
            </a:r>
            <a:r>
              <a:rPr lang="en-US" sz="2000" dirty="0" err="1" smtClean="0"/>
              <a:t>Zx</a:t>
            </a:r>
            <a:r>
              <a:rPr lang="en-US" sz="2000" dirty="0" smtClean="0"/>
              <a:t>= 0.2 k</a:t>
            </a:r>
            <a:r>
              <a:rPr lang="el-GR" sz="2000" dirty="0" smtClean="0"/>
              <a:t>Ω/</a:t>
            </a:r>
            <a:r>
              <a:rPr lang="en-US" sz="2000" dirty="0" smtClean="0"/>
              <a:t>m.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Longitudinal (with losses)</a:t>
            </a:r>
          </a:p>
        </p:txBody>
      </p:sp>
      <p:graphicFrame>
        <p:nvGraphicFramePr>
          <p:cNvPr id="7331" name="Group 163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505825" cy="1725168"/>
        </p:xfrm>
        <a:graphic>
          <a:graphicData uri="http://schemas.openxmlformats.org/drawingml/2006/table">
            <a:tbl>
              <a:tblPr/>
              <a:tblGrid>
                <a:gridCol w="1417638"/>
                <a:gridCol w="1417637"/>
                <a:gridCol w="1417638"/>
                <a:gridCol w="1417637"/>
                <a:gridCol w="1417638"/>
                <a:gridCol w="1417637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 (Ohm)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 (Ohm)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(with losses)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(with losses)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R/Q (Ohm)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1.96 10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332" name="Line 164"/>
          <p:cNvSpPr>
            <a:spLocks noChangeShapeType="1"/>
          </p:cNvSpPr>
          <p:nvPr/>
        </p:nvSpPr>
        <p:spPr bwMode="auto">
          <a:xfrm flipV="1">
            <a:off x="16002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33" name="Text Box 165"/>
          <p:cNvSpPr txBox="1">
            <a:spLocks noChangeArrowheads="1"/>
          </p:cNvSpPr>
          <p:nvPr/>
        </p:nvSpPr>
        <p:spPr bwMode="auto">
          <a:xfrm>
            <a:off x="2286000" y="3733800"/>
            <a:ext cx="3817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Electrodes + pipe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Stainless Steel</a:t>
            </a:r>
          </a:p>
          <a:p>
            <a:r>
              <a:rPr lang="en-US" dirty="0"/>
              <a:t>Casing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Anticorodal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Modelled</a:t>
            </a:r>
            <a:r>
              <a:rPr lang="en-US" dirty="0" smtClean="0"/>
              <a:t> structure for the BPH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3749" t="28906" r="5000" b="46875"/>
          <a:stretch>
            <a:fillRect/>
          </a:stretch>
        </p:blipFill>
        <p:spPr bwMode="auto">
          <a:xfrm>
            <a:off x="4191000" y="2286000"/>
            <a:ext cx="464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31876" t="25781" r="626" b="33594"/>
          <a:stretch>
            <a:fillRect/>
          </a:stretch>
        </p:blipFill>
        <p:spPr bwMode="auto">
          <a:xfrm>
            <a:off x="304800" y="2362200"/>
            <a:ext cx="3657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4800600"/>
            <a:ext cx="624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materials are perfect conductors (except the ceramic spacers)</a:t>
            </a:r>
            <a:endParaRPr lang="en-US" dirty="0"/>
          </a:p>
        </p:txBody>
      </p:sp>
      <p:sp>
        <p:nvSpPr>
          <p:cNvPr id="7" name="Text Box 165"/>
          <p:cNvSpPr txBox="1">
            <a:spLocks noChangeArrowheads="1"/>
          </p:cNvSpPr>
          <p:nvPr/>
        </p:nvSpPr>
        <p:spPr bwMode="auto">
          <a:xfrm>
            <a:off x="2286000" y="5181600"/>
            <a:ext cx="45053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In fact:</a:t>
            </a:r>
          </a:p>
          <a:p>
            <a:r>
              <a:rPr lang="en-US" dirty="0" smtClean="0"/>
              <a:t>- Electrodes </a:t>
            </a:r>
            <a:r>
              <a:rPr lang="en-US" dirty="0"/>
              <a:t>+ pipe </a:t>
            </a:r>
            <a:r>
              <a:rPr lang="en-US" dirty="0" smtClean="0">
                <a:sym typeface="Wingdings" pitchFamily="2" charset="2"/>
              </a:rPr>
              <a:t>should be in</a:t>
            </a:r>
            <a:r>
              <a:rPr lang="en-US" dirty="0" smtClean="0"/>
              <a:t> </a:t>
            </a:r>
            <a:r>
              <a:rPr lang="en-US" dirty="0"/>
              <a:t>Stainless Steel</a:t>
            </a:r>
          </a:p>
          <a:p>
            <a:r>
              <a:rPr lang="en-US" dirty="0" smtClean="0"/>
              <a:t>- Casing should be in </a:t>
            </a:r>
            <a:r>
              <a:rPr lang="en-US" dirty="0" err="1" smtClean="0">
                <a:sym typeface="Wingdings" pitchFamily="2" charset="2"/>
              </a:rPr>
              <a:t>Anticorodal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343400"/>
            <a:ext cx="227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Ultrarelativistic</a:t>
            </a:r>
            <a:r>
              <a:rPr lang="en-US" dirty="0" smtClean="0"/>
              <a:t> beams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6400800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Rs=|</a:t>
            </a:r>
            <a:r>
              <a:rPr lang="en-US" smtClean="0"/>
              <a:t>V</a:t>
            </a:r>
            <a:r>
              <a:rPr lang="en-US" smtClean="0"/>
              <a:t>|^2/</a:t>
            </a:r>
            <a:r>
              <a:rPr lang="en-US" dirty="0" err="1" smtClean="0"/>
              <a:t>Plosses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BPH longitudinal (with material losses)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57800" y="1295400"/>
          <a:ext cx="3429000" cy="2674006"/>
        </p:xfrm>
        <a:graphic>
          <a:graphicData uri="http://schemas.openxmlformats.org/drawingml/2006/table">
            <a:tbl>
              <a:tblPr/>
              <a:tblGrid>
                <a:gridCol w="677333"/>
                <a:gridCol w="677333"/>
                <a:gridCol w="1199444"/>
                <a:gridCol w="874890"/>
              </a:tblGrid>
              <a:tr h="18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(GHz)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(“center”) in Ohm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Rs/Q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Ohm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6" descr="bph3_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62050"/>
            <a:ext cx="3733800" cy="2800350"/>
          </a:xfrm>
          <a:prstGeom prst="rect">
            <a:avLst/>
          </a:prstGeom>
          <a:noFill/>
        </p:spPr>
      </p:pic>
      <p:pic>
        <p:nvPicPr>
          <p:cNvPr id="6" name="Picture 35" descr="bph3_zR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038600"/>
            <a:ext cx="3556000" cy="2667000"/>
          </a:xfrm>
          <a:prstGeom prst="rect">
            <a:avLst/>
          </a:prstGeom>
          <a:noFill/>
        </p:spPr>
      </p:pic>
      <p:pic>
        <p:nvPicPr>
          <p:cNvPr id="7" name="Picture 37" descr="bph3_zIm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0386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BPH vertical (with material losses)</a:t>
            </a:r>
            <a:endParaRPr lang="en-US" dirty="0"/>
          </a:p>
        </p:txBody>
      </p:sp>
      <p:pic>
        <p:nvPicPr>
          <p:cNvPr id="9" name="Picture 35" descr="bph3_yd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733800" cy="2800350"/>
          </a:xfrm>
          <a:prstGeom prst="rect">
            <a:avLst/>
          </a:prstGeom>
          <a:noFill/>
        </p:spPr>
      </p:pic>
      <p:pic>
        <p:nvPicPr>
          <p:cNvPr id="10" name="Picture 36" descr="bph3_ydipIm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343400"/>
            <a:ext cx="3352800" cy="2514600"/>
          </a:xfrm>
          <a:prstGeom prst="rect">
            <a:avLst/>
          </a:prstGeom>
          <a:noFill/>
        </p:spPr>
      </p:pic>
      <p:pic>
        <p:nvPicPr>
          <p:cNvPr id="11" name="Picture 37" descr="bph3_ydipRe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12" name="Table Placeholder 5"/>
          <p:cNvGraphicFramePr>
            <a:graphicFrameLocks/>
          </p:cNvGraphicFramePr>
          <p:nvPr/>
        </p:nvGraphicFramePr>
        <p:xfrm>
          <a:off x="4038600" y="1371600"/>
          <a:ext cx="4881555" cy="2691765"/>
        </p:xfrm>
        <a:graphic>
          <a:graphicData uri="http://schemas.openxmlformats.org/drawingml/2006/table">
            <a:tbl>
              <a:tblPr/>
              <a:tblGrid>
                <a:gridCol w="491206"/>
                <a:gridCol w="491206"/>
                <a:gridCol w="869845"/>
                <a:gridCol w="607737"/>
                <a:gridCol w="1234478"/>
                <a:gridCol w="1187083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fres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(GHz)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(“center”)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Ohm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(y=2mm)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Ohm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(y=2))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Ohm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/m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(y=2))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/Q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Ohm/m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32727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33402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BPH horizontal (with material losses)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Placeholder 5"/>
          <p:cNvGraphicFramePr>
            <a:graphicFrameLocks/>
          </p:cNvGraphicFramePr>
          <p:nvPr/>
        </p:nvGraphicFramePr>
        <p:xfrm>
          <a:off x="1600200" y="2514600"/>
          <a:ext cx="5927061" cy="2057402"/>
        </p:xfrm>
        <a:graphic>
          <a:graphicData uri="http://schemas.openxmlformats.org/drawingml/2006/table">
            <a:tbl>
              <a:tblPr/>
              <a:tblGrid>
                <a:gridCol w="551087"/>
                <a:gridCol w="551087"/>
                <a:gridCol w="975884"/>
                <a:gridCol w="1021808"/>
                <a:gridCol w="1285871"/>
                <a:gridCol w="1541324"/>
              </a:tblGrid>
              <a:tr h="475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(“center”)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x=2mm)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3525" y="5562600"/>
            <a:ext cx="716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Quite insignificant change of transverse displacement on shunt impedance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5200" t="18000" r="53600" b="30000"/>
          <a:stretch>
            <a:fillRect/>
          </a:stretch>
        </p:blipFill>
        <p:spPr bwMode="auto">
          <a:xfrm>
            <a:off x="1295400" y="1600200"/>
            <a:ext cx="6515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4372" t="10127" r="8540" b="5485"/>
          <a:stretch>
            <a:fillRect/>
          </a:stretch>
        </p:blipFill>
        <p:spPr bwMode="auto">
          <a:xfrm>
            <a:off x="609600" y="228600"/>
            <a:ext cx="7696200" cy="65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186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PhD thesis…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BPV (with material losses)</a:t>
            </a:r>
            <a:endParaRPr lang="en-US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228600" y="1219206"/>
          <a:ext cx="8686798" cy="3368506"/>
        </p:xfrm>
        <a:graphic>
          <a:graphicData uri="http://schemas.openxmlformats.org/drawingml/2006/table">
            <a:tbl>
              <a:tblPr/>
              <a:tblGrid>
                <a:gridCol w="473153"/>
                <a:gridCol w="473153"/>
                <a:gridCol w="837875"/>
                <a:gridCol w="611157"/>
                <a:gridCol w="759017"/>
                <a:gridCol w="1084309"/>
                <a:gridCol w="1143454"/>
                <a:gridCol w="877305"/>
                <a:gridCol w="1104024"/>
                <a:gridCol w="1323351"/>
              </a:tblGrid>
              <a:tr h="18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fres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(“center”)</a:t>
                      </a:r>
                    </a:p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Ohm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Rs(center)/Q</a:t>
                      </a:r>
                    </a:p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Ohm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(y=2mm)</a:t>
                      </a:r>
                    </a:p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Ohm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(y=2))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Ohm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/m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(y=2))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/Q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Ohm/m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x=2mm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Ohm</a:t>
                      </a:r>
                    </a:p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Ohm/m</a:t>
                      </a:r>
                    </a:p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Abs(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DeltaRs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b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Deltay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/Q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Ohm/m</a:t>
                      </a:r>
                    </a:p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0.704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8282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1.069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1.092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1692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1.185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6533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10.7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1.215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8499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1087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1.610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1.871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1.960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1509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2584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1501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1439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762000"/>
            <a:ext cx="13468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762000"/>
            <a:ext cx="8713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773668"/>
            <a:ext cx="112684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4372" t="68296" r="58914" b="5485"/>
          <a:stretch>
            <a:fillRect/>
          </a:stretch>
        </p:blipFill>
        <p:spPr bwMode="auto">
          <a:xfrm>
            <a:off x="152400" y="4679196"/>
            <a:ext cx="2667000" cy="20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0323" t="68296" r="32963" b="5485"/>
          <a:stretch>
            <a:fillRect/>
          </a:stretch>
        </p:blipFill>
        <p:spPr bwMode="auto">
          <a:xfrm>
            <a:off x="6248400" y="4648200"/>
            <a:ext cx="2667000" cy="20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4747" t="68296" r="7012" b="5485"/>
          <a:stretch>
            <a:fillRect/>
          </a:stretch>
        </p:blipFill>
        <p:spPr bwMode="auto">
          <a:xfrm>
            <a:off x="3276600" y="4724400"/>
            <a:ext cx="2819400" cy="20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948</Words>
  <Application>Microsoft Office PowerPoint</Application>
  <PresentationFormat>On-screen Show (4:3)</PresentationFormat>
  <Paragraphs>682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Update on SPS BPM impedance</vt:lpstr>
      <vt:lpstr>Slide 2</vt:lpstr>
      <vt:lpstr>Modelled structure for the BPH</vt:lpstr>
      <vt:lpstr>BPH longitudinal (with material losses)</vt:lpstr>
      <vt:lpstr>BPH vertical (with material losses)</vt:lpstr>
      <vt:lpstr>BPH horizontal (with material losses)</vt:lpstr>
      <vt:lpstr>BPV</vt:lpstr>
      <vt:lpstr>Slide 8</vt:lpstr>
      <vt:lpstr>BPV (with material losses)</vt:lpstr>
      <vt:lpstr>Effect on the beam  Headtail simulations</vt:lpstr>
      <vt:lpstr>BPMs alone (vertical plane)</vt:lpstr>
      <vt:lpstr>BPMs alone (horizontal plane)</vt:lpstr>
      <vt:lpstr>Summary</vt:lpstr>
      <vt:lpstr>However…</vt:lpstr>
      <vt:lpstr>Effect of matching the impedance at electrodes coaxial ports in Particle Studio simulations (BPH)</vt:lpstr>
      <vt:lpstr>Slide 16</vt:lpstr>
      <vt:lpstr>BPH</vt:lpstr>
      <vt:lpstr>Longitudinal</vt:lpstr>
      <vt:lpstr>Dipolar vertical impedance (PEC)</vt:lpstr>
      <vt:lpstr>Longitudinal (with losses)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BPM impedance</dc:title>
  <dc:creator>bsalvant</dc:creator>
  <cp:lastModifiedBy>bsalvant</cp:lastModifiedBy>
  <cp:revision>148</cp:revision>
  <dcterms:created xsi:type="dcterms:W3CDTF">2011-03-16T17:38:32Z</dcterms:created>
  <dcterms:modified xsi:type="dcterms:W3CDTF">2011-03-17T14:20:10Z</dcterms:modified>
</cp:coreProperties>
</file>