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301" r:id="rId3"/>
    <p:sldId id="302" r:id="rId4"/>
    <p:sldId id="303" r:id="rId5"/>
    <p:sldId id="282" r:id="rId6"/>
    <p:sldId id="290" r:id="rId7"/>
    <p:sldId id="284" r:id="rId8"/>
    <p:sldId id="285" r:id="rId9"/>
    <p:sldId id="296" r:id="rId10"/>
    <p:sldId id="300" r:id="rId11"/>
    <p:sldId id="304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94698" autoAdjust="0"/>
  </p:normalViewPr>
  <p:slideViewPr>
    <p:cSldViewPr>
      <p:cViewPr>
        <p:scale>
          <a:sx n="100" d="100"/>
          <a:sy n="100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B2FF7885-540F-4EA2-8A79-495BB5CFC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52509-C99E-46DE-93B3-540A13A23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E0AC5-BEAB-4E30-A64C-2D33390A0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E5DD9-2934-4D32-B84A-5C645487C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7D6DC-C387-471E-AC76-3FDD40A45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36251-BEA2-46C3-BAA9-93ED5688D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BEE64-AFC8-43A6-AF87-3BFD555A3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45928-BEF5-40CE-92FE-56C90DEF0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76458-80FB-487C-9305-9670FAF93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8FF2A-E104-4982-8B52-E021E4222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770F-B326-4C3C-A76C-48079DEEA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6FCE5-6A7A-4FFB-A39D-FEFF65A73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68F01-83B4-4171-ADE9-610DFB7C5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6BA6964-831A-4476-8182-E2A4BD159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LIU-SPS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MTP input – v1.0 finished</a:t>
            </a:r>
          </a:p>
        </p:txBody>
      </p:sp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3959225" y="5984875"/>
            <a:ext cx="125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Manpower</a:t>
            </a: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222375"/>
            <a:ext cx="8742362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25425"/>
            <a:ext cx="8229600" cy="647700"/>
          </a:xfrm>
        </p:spPr>
        <p:txBody>
          <a:bodyPr/>
          <a:lstStyle/>
          <a:p>
            <a:pPr eaLnBrk="1" hangingPunct="1"/>
            <a:r>
              <a:rPr lang="en-US" sz="3200" smtClean="0"/>
              <a:t>Work plan for 2011 (from LIU day)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1800" y="873125"/>
            <a:ext cx="8229600" cy="5984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Launch 200 MHz upgrade </a:t>
            </a:r>
            <a:r>
              <a:rPr lang="en-US" sz="1800" smtClean="0">
                <a:solidFill>
                  <a:srgbClr val="009900"/>
                </a:solidFill>
              </a:rPr>
              <a:t>[OK – review finished]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Technical decision mid 2011, civil engineering studies </a:t>
            </a:r>
            <a:r>
              <a:rPr lang="en-US" sz="1600" smtClean="0">
                <a:solidFill>
                  <a:srgbClr val="FF0000"/>
                </a:solidFill>
              </a:rPr>
              <a:t>[to do]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Preparation for coating (4 half-cells, 1 sextant?) of SPS, or for clearing electrodes, or both? </a:t>
            </a:r>
            <a:r>
              <a:rPr lang="en-US" sz="1800" smtClean="0">
                <a:solidFill>
                  <a:srgbClr val="009900"/>
                </a:solidFill>
              </a:rPr>
              <a:t>[OK – aC only, 1 electrode prototype]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Decide on quadrupoles, pumping ports, other elements </a:t>
            </a:r>
            <a:r>
              <a:rPr lang="en-US" sz="1600" smtClean="0">
                <a:solidFill>
                  <a:srgbClr val="FF0000"/>
                </a:solidFill>
              </a:rPr>
              <a:t>[to do]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Big impact if long shutdown is moved to 2013 – more possible </a:t>
            </a:r>
            <a:r>
              <a:rPr lang="en-US" sz="1600" smtClean="0">
                <a:solidFill>
                  <a:srgbClr val="009900"/>
                </a:solidFill>
              </a:rPr>
              <a:t>[OK]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High bandwidth feedback: studies, design report (LARP) </a:t>
            </a:r>
            <a:r>
              <a:rPr lang="en-US" sz="1800" smtClean="0">
                <a:solidFill>
                  <a:srgbClr val="FF0000"/>
                </a:solidFill>
              </a:rPr>
              <a:t>[to do]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Define all additional BI upgrade requirements </a:t>
            </a:r>
            <a:r>
              <a:rPr lang="en-US" sz="1800" smtClean="0">
                <a:solidFill>
                  <a:srgbClr val="009900"/>
                </a:solidFill>
              </a:rPr>
              <a:t>[OK – in progress]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Prepare 2 of final 3 MKE with serigraphy </a:t>
            </a:r>
            <a:r>
              <a:rPr lang="en-US" sz="1800" smtClean="0">
                <a:solidFill>
                  <a:srgbClr val="009900"/>
                </a:solidFill>
              </a:rPr>
              <a:t>[OK – in progress]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Problem if 2011/2012 shutdown less than 10 weeks </a:t>
            </a:r>
            <a:r>
              <a:rPr lang="en-US" sz="1600" smtClean="0">
                <a:solidFill>
                  <a:srgbClr val="009900"/>
                </a:solidFill>
              </a:rPr>
              <a:t>[OK]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Launch full feasibility study for new MKE </a:t>
            </a:r>
            <a:r>
              <a:rPr lang="en-US" sz="1800" smtClean="0">
                <a:solidFill>
                  <a:srgbClr val="FF0000"/>
                </a:solidFill>
              </a:rPr>
              <a:t>[to do]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Including impedance calculations and benefit analysis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Key MDs defined for 2011? </a:t>
            </a:r>
            <a:r>
              <a:rPr lang="en-US" sz="1800" smtClean="0">
                <a:solidFill>
                  <a:srgbClr val="009900"/>
                </a:solidFill>
              </a:rPr>
              <a:t>[OK – in progress]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Low gamma transition optics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High intensity single bunch to high intensity multibunch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Making ‘ultimate’ intensity beams operational (50 and 75 ns?)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Parameter limits for 25 ns spacing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e-cloud mitigation validation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Additional points (since LIU day):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Existing damper upgrade: </a:t>
            </a:r>
            <a:r>
              <a:rPr lang="en-US" sz="1600" smtClean="0">
                <a:solidFill>
                  <a:srgbClr val="FF0000"/>
                </a:solidFill>
              </a:rPr>
              <a:t>requirements needed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Scraper upgrade: </a:t>
            </a:r>
            <a:r>
              <a:rPr lang="en-US" sz="1600" smtClean="0">
                <a:solidFill>
                  <a:srgbClr val="FF0000"/>
                </a:solidFill>
              </a:rPr>
              <a:t>requirements needed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Beam loss control, machine protection and beam transfer: </a:t>
            </a:r>
            <a:r>
              <a:rPr lang="en-US" sz="1600" smtClean="0">
                <a:solidFill>
                  <a:srgbClr val="FF0000"/>
                </a:solidFill>
              </a:rPr>
              <a:t>requirements needed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Operational limitations: </a:t>
            </a:r>
            <a:r>
              <a:rPr lang="en-US" sz="1600" smtClean="0">
                <a:solidFill>
                  <a:srgbClr val="FF0000"/>
                </a:solidFill>
              </a:rPr>
              <a:t>review and make sure all are being addressed</a:t>
            </a:r>
          </a:p>
          <a:p>
            <a:pPr eaLnBrk="1" hangingPunct="1">
              <a:lnSpc>
                <a:spcPct val="80000"/>
              </a:lnSpc>
            </a:pPr>
            <a:endParaRPr lang="en-US" sz="1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Mandate of LIU-SPS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Constitute a working group with a core team, define the work, coordinate activities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Evaluate/Confirm the actual maximum performance of the accelerator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Propose the optimum scenario for the accelerator upgrade - imply forming task forces when needed to study specific subjects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Prepare WP (M+P), establish roadmap – EVM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Follow the procurement, tests and implementation of the changes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Prepare and commission the upgraded accelerator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Organisation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66FF"/>
                </a:solidFill>
              </a:rPr>
              <a:t>Organisation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Coordination meeting each 2 weeks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Three working groups (ES beam dynamics and studies, JMJ ecloud mitigation, MM beam loss, TLs, protection)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Advance in parallel, reduce meeting scope/length/attendance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Continuity of people and activities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Other working groups to be set up as needed/appropriate</a:t>
            </a:r>
          </a:p>
          <a:p>
            <a:pPr>
              <a:lnSpc>
                <a:spcPct val="90000"/>
              </a:lnSpc>
            </a:pPr>
            <a:endParaRPr lang="en-US" sz="2400" smtClean="0">
              <a:solidFill>
                <a:srgbClr val="0066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0066FF"/>
                </a:solidFill>
              </a:rPr>
              <a:t>Clear responsible for each implementation workunit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Responsible for design studies, budget, manpower, planning, tracking, implementation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Specifications to come (where needed) from study teams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Reporting in coordination meeting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213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>
                <a:solidFill>
                  <a:srgbClr val="0066FF"/>
                </a:solidFill>
              </a:rPr>
              <a:t>Beam dynamics</a:t>
            </a:r>
          </a:p>
          <a:p>
            <a:pPr>
              <a:buFontTx/>
              <a:buChar char="•"/>
            </a:pPr>
            <a:r>
              <a:rPr lang="en-US" sz="1000"/>
              <a:t> Instabilities</a:t>
            </a:r>
          </a:p>
          <a:p>
            <a:pPr>
              <a:buFontTx/>
              <a:buChar char="•"/>
            </a:pPr>
            <a:r>
              <a:rPr lang="en-US" sz="1000"/>
              <a:t> Intensity limitation studies</a:t>
            </a:r>
          </a:p>
          <a:p>
            <a:pPr>
              <a:buFontTx/>
              <a:buChar char="•"/>
            </a:pPr>
            <a:r>
              <a:rPr lang="en-US" sz="1000"/>
              <a:t> Impedance</a:t>
            </a:r>
          </a:p>
          <a:p>
            <a:pPr>
              <a:buFontTx/>
              <a:buChar char="•"/>
            </a:pPr>
            <a:r>
              <a:rPr lang="en-US" sz="1000"/>
              <a:t> Longitudinal issues</a:t>
            </a:r>
          </a:p>
          <a:p>
            <a:pPr>
              <a:buFontTx/>
              <a:buChar char="•"/>
            </a:pPr>
            <a:r>
              <a:rPr lang="en-US" sz="1000"/>
              <a:t> Feedbacks</a:t>
            </a:r>
          </a:p>
          <a:p>
            <a:pPr>
              <a:buFontTx/>
              <a:buChar char="•"/>
            </a:pPr>
            <a:r>
              <a:rPr lang="en-US" sz="1000"/>
              <a:t> Simulations</a:t>
            </a:r>
          </a:p>
          <a:p>
            <a:endParaRPr lang="en-US" sz="1000"/>
          </a:p>
          <a:p>
            <a:r>
              <a:rPr lang="en-US" sz="1200" i="1"/>
              <a:t>Specifications</a:t>
            </a:r>
          </a:p>
          <a:p>
            <a:pPr>
              <a:buFontTx/>
              <a:buChar char="•"/>
            </a:pPr>
            <a:r>
              <a:rPr lang="en-US" sz="1000"/>
              <a:t> RF system upgrade</a:t>
            </a:r>
          </a:p>
          <a:p>
            <a:pPr>
              <a:buFontTx/>
              <a:buChar char="•"/>
            </a:pPr>
            <a:r>
              <a:rPr lang="en-US" sz="1000"/>
              <a:t> Wide bandwidth FB</a:t>
            </a:r>
          </a:p>
          <a:p>
            <a:pPr>
              <a:buFontTx/>
              <a:buChar char="•"/>
            </a:pPr>
            <a:r>
              <a:rPr lang="en-US" sz="1000"/>
              <a:t> e-cloud limits</a:t>
            </a:r>
          </a:p>
          <a:p>
            <a:pPr>
              <a:buFontTx/>
              <a:buChar char="•"/>
            </a:pPr>
            <a:r>
              <a:rPr lang="en-US" sz="1000"/>
              <a:t> Impedance upgrade</a:t>
            </a:r>
          </a:p>
          <a:p>
            <a:pPr>
              <a:buFontTx/>
              <a:buChar char="•"/>
            </a:pPr>
            <a:r>
              <a:rPr lang="en-US" sz="1000"/>
              <a:t> Instrumentation</a:t>
            </a:r>
          </a:p>
          <a:p>
            <a:endParaRPr lang="en-US" sz="1000">
              <a:solidFill>
                <a:schemeClr val="bg2"/>
              </a:solidFill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362200" y="304800"/>
            <a:ext cx="137318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66FF"/>
                </a:solidFill>
              </a:rPr>
              <a:t>e-cloud mitigation</a:t>
            </a:r>
          </a:p>
          <a:p>
            <a:pPr>
              <a:buFontTx/>
              <a:buChar char="•"/>
            </a:pPr>
            <a:r>
              <a:rPr lang="en-US" sz="1000"/>
              <a:t>Mitigation necessity</a:t>
            </a:r>
          </a:p>
          <a:p>
            <a:pPr>
              <a:buFontTx/>
              <a:buChar char="•"/>
            </a:pPr>
            <a:r>
              <a:rPr lang="en-US" sz="1000"/>
              <a:t> Surface treatments</a:t>
            </a:r>
          </a:p>
          <a:p>
            <a:pPr>
              <a:buFontTx/>
              <a:buChar char="•"/>
            </a:pPr>
            <a:r>
              <a:rPr lang="en-US" sz="1000"/>
              <a:t> Aging studies</a:t>
            </a:r>
          </a:p>
          <a:p>
            <a:pPr>
              <a:buFontTx/>
              <a:buChar char="•"/>
            </a:pPr>
            <a:r>
              <a:rPr lang="en-US" sz="1000"/>
              <a:t> Vacuum issues</a:t>
            </a:r>
          </a:p>
          <a:p>
            <a:pPr>
              <a:buFontTx/>
              <a:buChar char="•"/>
            </a:pPr>
            <a:r>
              <a:rPr lang="en-US" sz="1000"/>
              <a:t> Simulations </a:t>
            </a:r>
          </a:p>
          <a:p>
            <a:pPr>
              <a:buFontTx/>
              <a:buChar char="•"/>
            </a:pPr>
            <a:endParaRPr lang="en-US" sz="1000"/>
          </a:p>
          <a:p>
            <a:pPr>
              <a:buFontTx/>
              <a:buChar char="•"/>
            </a:pPr>
            <a:endParaRPr lang="en-US" sz="1000"/>
          </a:p>
          <a:p>
            <a:r>
              <a:rPr lang="en-US" sz="1200" i="1"/>
              <a:t>Specifications</a:t>
            </a:r>
            <a:r>
              <a:rPr lang="en-US" sz="900" i="1"/>
              <a:t> </a:t>
            </a:r>
          </a:p>
          <a:p>
            <a:pPr>
              <a:buFontTx/>
              <a:buChar char="•"/>
            </a:pPr>
            <a:r>
              <a:rPr lang="en-US" sz="1000"/>
              <a:t> Coating technology</a:t>
            </a:r>
          </a:p>
          <a:p>
            <a:pPr>
              <a:buFontTx/>
              <a:buChar char="•"/>
            </a:pPr>
            <a:r>
              <a:rPr lang="en-US" sz="1000"/>
              <a:t> Magnet chambers </a:t>
            </a:r>
          </a:p>
          <a:p>
            <a:pPr>
              <a:buFontTx/>
              <a:buChar char="•"/>
            </a:pPr>
            <a:r>
              <a:rPr lang="en-US" sz="1000"/>
              <a:t> Instrumentation</a:t>
            </a:r>
          </a:p>
          <a:p>
            <a:pPr>
              <a:buFontTx/>
              <a:buChar char="•"/>
            </a:pPr>
            <a:endParaRPr lang="en-US" sz="100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572000" y="304800"/>
            <a:ext cx="2032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66FF"/>
                </a:solidFill>
              </a:rPr>
              <a:t>Beam loss, protection, TLs</a:t>
            </a:r>
            <a:r>
              <a:rPr lang="en-US" sz="1200" i="1"/>
              <a:t> </a:t>
            </a:r>
          </a:p>
          <a:p>
            <a:pPr>
              <a:buFontTx/>
              <a:buChar char="•"/>
            </a:pPr>
            <a:r>
              <a:rPr lang="en-US" sz="1000"/>
              <a:t> Beam loss scenarios </a:t>
            </a:r>
          </a:p>
          <a:p>
            <a:pPr>
              <a:buFontTx/>
              <a:buChar char="•"/>
            </a:pPr>
            <a:r>
              <a:rPr lang="en-US" sz="1000"/>
              <a:t> Collimation studies</a:t>
            </a:r>
          </a:p>
          <a:p>
            <a:pPr>
              <a:buFontTx/>
              <a:buChar char="•"/>
            </a:pPr>
            <a:r>
              <a:rPr lang="en-US" sz="1000"/>
              <a:t> Scraper studies</a:t>
            </a:r>
          </a:p>
          <a:p>
            <a:pPr>
              <a:buFontTx/>
              <a:buChar char="•"/>
            </a:pPr>
            <a:r>
              <a:rPr lang="en-US" sz="1000"/>
              <a:t> Beam dump design</a:t>
            </a:r>
          </a:p>
          <a:p>
            <a:pPr>
              <a:buFontTx/>
              <a:buChar char="•"/>
            </a:pPr>
            <a:r>
              <a:rPr lang="en-US" sz="1000"/>
              <a:t> Extraction protection </a:t>
            </a:r>
          </a:p>
          <a:p>
            <a:pPr>
              <a:buFontTx/>
              <a:buChar char="•"/>
            </a:pPr>
            <a:r>
              <a:rPr lang="en-US" sz="1000"/>
              <a:t> TL and LHC injection protection</a:t>
            </a:r>
          </a:p>
          <a:p>
            <a:pPr>
              <a:buFontTx/>
              <a:buChar char="•"/>
            </a:pPr>
            <a:endParaRPr lang="en-US" sz="1000"/>
          </a:p>
          <a:p>
            <a:r>
              <a:rPr lang="en-US" sz="1200" i="1"/>
              <a:t>Specifications </a:t>
            </a:r>
          </a:p>
          <a:p>
            <a:pPr>
              <a:buFontTx/>
              <a:buChar char="•"/>
            </a:pPr>
            <a:r>
              <a:rPr lang="en-US" sz="1000"/>
              <a:t> Collimation system </a:t>
            </a:r>
          </a:p>
          <a:p>
            <a:pPr>
              <a:buFontTx/>
              <a:buChar char="•"/>
            </a:pPr>
            <a:r>
              <a:rPr lang="en-US" sz="1000"/>
              <a:t> Scraper upgrade</a:t>
            </a:r>
          </a:p>
          <a:p>
            <a:pPr>
              <a:buFontTx/>
              <a:buChar char="•"/>
            </a:pPr>
            <a:r>
              <a:rPr lang="en-US" sz="1000"/>
              <a:t> Beam dump</a:t>
            </a:r>
          </a:p>
          <a:p>
            <a:pPr>
              <a:buFontTx/>
              <a:buChar char="•"/>
            </a:pPr>
            <a:r>
              <a:rPr lang="en-US" sz="1000"/>
              <a:t> Instrumentation </a:t>
            </a:r>
          </a:p>
          <a:p>
            <a:pPr>
              <a:buFontTx/>
              <a:buChar char="•"/>
            </a:pPr>
            <a:r>
              <a:rPr lang="en-US" sz="1000"/>
              <a:t> Extraction diluters </a:t>
            </a:r>
          </a:p>
          <a:p>
            <a:pPr>
              <a:buFontTx/>
              <a:buChar char="•"/>
            </a:pPr>
            <a:r>
              <a:rPr lang="en-US" sz="1000"/>
              <a:t> TL protection devices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2400" y="3581400"/>
            <a:ext cx="6248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066800" y="38100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0066FF"/>
                </a:solidFill>
              </a:rPr>
              <a:t>LIU-SPS coordination meeting </a:t>
            </a:r>
            <a:endParaRPr lang="en-US" sz="1400">
              <a:solidFill>
                <a:srgbClr val="0066FF"/>
              </a:solidFill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572000" y="304800"/>
            <a:ext cx="20574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52400" y="4800600"/>
            <a:ext cx="6248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914400" y="3048000"/>
            <a:ext cx="381000" cy="533400"/>
          </a:xfrm>
          <a:prstGeom prst="upDownArrow">
            <a:avLst>
              <a:gd name="adj1" fmla="val 55000"/>
              <a:gd name="adj2" fmla="val 44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3124200" y="4267200"/>
            <a:ext cx="381000" cy="533400"/>
          </a:xfrm>
          <a:prstGeom prst="upDownArrow">
            <a:avLst>
              <a:gd name="adj1" fmla="val 55000"/>
              <a:gd name="adj2" fmla="val 44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3124200" y="3048000"/>
            <a:ext cx="381000" cy="533400"/>
          </a:xfrm>
          <a:prstGeom prst="upDownArrow">
            <a:avLst>
              <a:gd name="adj1" fmla="val 55000"/>
              <a:gd name="adj2" fmla="val 44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5334000" y="3048000"/>
            <a:ext cx="381000" cy="533400"/>
          </a:xfrm>
          <a:prstGeom prst="upDownArrow">
            <a:avLst>
              <a:gd name="adj1" fmla="val 55000"/>
              <a:gd name="adj2" fmla="val 44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152400" y="5105400"/>
            <a:ext cx="2362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000"/>
              <a:t> 200 MHz RF</a:t>
            </a:r>
          </a:p>
          <a:p>
            <a:pPr>
              <a:buFontTx/>
              <a:buChar char="•"/>
            </a:pPr>
            <a:r>
              <a:rPr lang="en-US" sz="1000"/>
              <a:t> Magnet chamber e-cloud mitigation</a:t>
            </a:r>
          </a:p>
          <a:p>
            <a:pPr>
              <a:buFontTx/>
              <a:buChar char="•"/>
            </a:pPr>
            <a:r>
              <a:rPr lang="en-US" sz="1000"/>
              <a:t> Collimation system</a:t>
            </a:r>
          </a:p>
          <a:p>
            <a:pPr>
              <a:buFontTx/>
              <a:buChar char="•"/>
            </a:pPr>
            <a:r>
              <a:rPr lang="en-US" sz="1000"/>
              <a:t> Wide band feedback </a:t>
            </a:r>
          </a:p>
          <a:p>
            <a:pPr>
              <a:buFontTx/>
              <a:buChar char="•"/>
            </a:pPr>
            <a:r>
              <a:rPr lang="en-US" sz="1000"/>
              <a:t> Beam instrumentation (SPS and TLs)</a:t>
            </a:r>
          </a:p>
          <a:p>
            <a:pPr>
              <a:buFontTx/>
              <a:buChar char="•"/>
            </a:pPr>
            <a:r>
              <a:rPr lang="en-US" sz="1000"/>
              <a:t> RF low level control upgrade</a:t>
            </a:r>
          </a:p>
          <a:p>
            <a:pPr>
              <a:buFontTx/>
              <a:buChar char="•"/>
            </a:pPr>
            <a:r>
              <a:rPr lang="en-US" sz="1000"/>
              <a:t> ZS test area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514600" y="5105400"/>
            <a:ext cx="2209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000"/>
              <a:t> Extraction diluters</a:t>
            </a:r>
          </a:p>
          <a:p>
            <a:pPr>
              <a:buFontTx/>
              <a:buChar char="•"/>
            </a:pPr>
            <a:r>
              <a:rPr lang="en-US" sz="1000"/>
              <a:t> Transfer line collimators</a:t>
            </a:r>
          </a:p>
          <a:p>
            <a:pPr>
              <a:buFontTx/>
              <a:buChar char="•"/>
            </a:pPr>
            <a:r>
              <a:rPr lang="en-US" sz="1000"/>
              <a:t> Scraper upgrade</a:t>
            </a:r>
          </a:p>
          <a:p>
            <a:pPr>
              <a:buFontTx/>
              <a:buChar char="•"/>
            </a:pPr>
            <a:r>
              <a:rPr lang="en-US" sz="1000"/>
              <a:t> Beam dump relocation/redesign</a:t>
            </a:r>
          </a:p>
          <a:p>
            <a:pPr>
              <a:buFontTx/>
              <a:buChar char="•"/>
            </a:pPr>
            <a:r>
              <a:rPr lang="en-US" sz="1000"/>
              <a:t> Further impedance reduction</a:t>
            </a:r>
          </a:p>
          <a:p>
            <a:pPr>
              <a:buFontTx/>
              <a:buChar char="•"/>
            </a:pPr>
            <a:r>
              <a:rPr lang="en-US" sz="1000"/>
              <a:t> New extraction kickers</a:t>
            </a:r>
          </a:p>
          <a:p>
            <a:pPr>
              <a:buFontTx/>
              <a:buChar char="•"/>
            </a:pPr>
            <a:r>
              <a:rPr lang="en-US" sz="1000"/>
              <a:t> ZS upgrade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219200" y="4800600"/>
            <a:ext cx="411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>
                <a:solidFill>
                  <a:srgbClr val="0066FF"/>
                </a:solidFill>
              </a:rPr>
              <a:t>Hardware and other implementation workpackages</a:t>
            </a:r>
            <a:endParaRPr lang="en-US" sz="1000" b="1">
              <a:solidFill>
                <a:srgbClr val="0066FF"/>
              </a:solidFill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2362200" y="304800"/>
            <a:ext cx="20574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52400" y="304800"/>
            <a:ext cx="20574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6934200" y="3276600"/>
            <a:ext cx="20574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6934200" y="3276600"/>
            <a:ext cx="1727200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sz="1200" i="1"/>
              <a:t>Operational issues </a:t>
            </a:r>
          </a:p>
          <a:p>
            <a:pPr>
              <a:lnSpc>
                <a:spcPct val="125000"/>
              </a:lnSpc>
            </a:pPr>
            <a:r>
              <a:rPr lang="en-US" sz="1200" i="1"/>
              <a:t>Beam deployment</a:t>
            </a:r>
            <a:endParaRPr lang="en-US" sz="1000"/>
          </a:p>
          <a:p>
            <a:pPr>
              <a:lnSpc>
                <a:spcPct val="125000"/>
              </a:lnSpc>
            </a:pPr>
            <a:r>
              <a:rPr lang="en-US" sz="1200" i="1"/>
              <a:t>Radioprotection</a:t>
            </a:r>
          </a:p>
          <a:p>
            <a:pPr>
              <a:lnSpc>
                <a:spcPct val="125000"/>
              </a:lnSpc>
            </a:pPr>
            <a:r>
              <a:rPr lang="en-US" sz="1200" i="1"/>
              <a:t>General services</a:t>
            </a:r>
          </a:p>
          <a:p>
            <a:pPr>
              <a:lnSpc>
                <a:spcPct val="125000"/>
              </a:lnSpc>
            </a:pPr>
            <a:r>
              <a:rPr lang="en-US" sz="1200" i="1"/>
              <a:t>Powering</a:t>
            </a:r>
          </a:p>
          <a:p>
            <a:pPr>
              <a:lnSpc>
                <a:spcPct val="125000"/>
              </a:lnSpc>
            </a:pPr>
            <a:r>
              <a:rPr lang="en-US" sz="1200" i="1"/>
              <a:t>Layouts and DBs </a:t>
            </a:r>
          </a:p>
          <a:p>
            <a:pPr>
              <a:lnSpc>
                <a:spcPct val="125000"/>
              </a:lnSpc>
            </a:pPr>
            <a:r>
              <a:rPr lang="en-US" sz="1200" i="1"/>
              <a:t>Optics files</a:t>
            </a:r>
          </a:p>
          <a:p>
            <a:pPr>
              <a:lnSpc>
                <a:spcPct val="125000"/>
              </a:lnSpc>
            </a:pPr>
            <a:r>
              <a:rPr lang="en-US" sz="1200" i="1"/>
              <a:t>Integration</a:t>
            </a:r>
          </a:p>
          <a:p>
            <a:pPr>
              <a:lnSpc>
                <a:spcPct val="125000"/>
              </a:lnSpc>
            </a:pPr>
            <a:r>
              <a:rPr lang="en-US" sz="1200" i="1"/>
              <a:t>Planning</a:t>
            </a:r>
          </a:p>
          <a:p>
            <a:pPr>
              <a:lnSpc>
                <a:spcPct val="125000"/>
              </a:lnSpc>
            </a:pPr>
            <a:r>
              <a:rPr lang="en-US" sz="1200" i="1"/>
              <a:t>EVM, APT, MTP</a:t>
            </a:r>
          </a:p>
          <a:p>
            <a:pPr>
              <a:lnSpc>
                <a:spcPct val="125000"/>
              </a:lnSpc>
            </a:pPr>
            <a:r>
              <a:rPr lang="en-US" sz="1200" i="1"/>
              <a:t>Shutdown coordination</a:t>
            </a:r>
          </a:p>
          <a:p>
            <a:pPr>
              <a:lnSpc>
                <a:spcPct val="125000"/>
              </a:lnSpc>
            </a:pPr>
            <a:r>
              <a:rPr lang="en-US" sz="1200" i="1"/>
              <a:t>Consolidation</a:t>
            </a:r>
          </a:p>
          <a:p>
            <a:pPr>
              <a:lnSpc>
                <a:spcPct val="125000"/>
              </a:lnSpc>
            </a:pPr>
            <a:r>
              <a:rPr lang="en-US" sz="1200" i="1"/>
              <a:t>Safety, risk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52400" y="2819400"/>
            <a:ext cx="2057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E.Shaposhnikova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2362200" y="2819400"/>
            <a:ext cx="2057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J.M.Jimenez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572000" y="2819400"/>
            <a:ext cx="2057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M.Meddahi</a:t>
            </a:r>
          </a:p>
        </p:txBody>
      </p:sp>
      <p:sp>
        <p:nvSpPr>
          <p:cNvPr id="31767" name="AutoShape 23"/>
          <p:cNvSpPr>
            <a:spLocks noChangeArrowheads="1"/>
          </p:cNvSpPr>
          <p:nvPr/>
        </p:nvSpPr>
        <p:spPr bwMode="auto">
          <a:xfrm rot="5400000">
            <a:off x="6477000" y="3657600"/>
            <a:ext cx="381000" cy="533400"/>
          </a:xfrm>
          <a:prstGeom prst="upDownArrow">
            <a:avLst>
              <a:gd name="adj1" fmla="val 55000"/>
              <a:gd name="adj2" fmla="val 44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152400" y="3657600"/>
            <a:ext cx="6248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B.Goddard (deputy E.Shaposhnikova)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419600" y="51054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000"/>
              <a:t> Update layout and optics DB</a:t>
            </a:r>
          </a:p>
          <a:p>
            <a:pPr>
              <a:buFontTx/>
              <a:buChar char="•"/>
            </a:pPr>
            <a:r>
              <a:rPr lang="en-US" sz="1000"/>
              <a:t> Update of drawings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LIU-SPS project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683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smtClean="0"/>
              <a:t>ARDUINI,Gianluigi (BE-ABP-LIS)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ARGYROPOULOS,Theodoros (BE-RF-BR)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ARRUAT,Michel (BE-CO-FE)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ASSMANN,Ralph Wolfgang (BE-ABP-LCU)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BARNES,Mike (TE-ABT-FPS)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BARTMANN,Wolfgang (TE-ABT-BTP)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BARTOSIK,Hannes (BE-ABP-LIS)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BAUCHE,Jeremie (TE-MSC-MNC)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BAUDRENGHIEN,Philippe (BE-RF-FB)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BERRIG,Olav Ejner (BE-ABP-ICE)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BHAT,Chandrashekhara (BE-ABP)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BILLEN,Ronny (BE-CO-DM)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BOHL,Thomas (BE-RF-BR)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BORBURGH,Jan (TE-ABT-SE)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BURNS,Alan (BE-HDO)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CALATRONI,Sergio (TE-VSC-SCC)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CASPERS,Fritz (BE-RF-BR)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CHAPOCHNIKOVA,Elena (BE-RF-BR)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CHIGGIATO,Paolo (TE-VSC-IVM)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CORNELIS,Karel (BE-OP-SPS)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COSTA PINTO,Pedro (TE-VSC-SCC)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DUCIMETIERE,Laurent (TE-ABT-FPS)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ESTEBAN MULLER,Juan (BE-RF-BR) </a:t>
            </a:r>
          </a:p>
          <a:p>
            <a:pPr>
              <a:lnSpc>
                <a:spcPct val="80000"/>
              </a:lnSpc>
            </a:pPr>
            <a:r>
              <a:rPr lang="en-US" sz="1200" smtClean="0"/>
              <a:t>FEDERMANN,Silke (BE-RF-BR) 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4032250" y="1557338"/>
            <a:ext cx="442753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FOLCH,Ramon (EN-MME)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GODDARD,Brennan (TE-ABT-BTP)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HOFLE,Wolfgang (BE-RF-FB)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JENSEN,Lars (BE-BI-SW)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JIMENEZ,Jose Miguel (TE-VSC)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KAIN,Verena (BE-OP-LHC)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LOSITO,Roberto (EN-STI)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MAHNER,Edgar (TE-VSC-IVM)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MANGLUNKI,Django (BE-OP-SPS)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MAURY CUNA,Humberto (BE-ABP-LCU)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MCFARLANE,David (EN-MEF-ABA)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MEDDAHI,Malika (TE-ABT-BTP)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METRAL,Elias (BE-ABP-ICE)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MISSIAEN,Dominique (BE-ABP-SU)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MONTESINOS,Eric (BE-RF-SR)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MUTTONI,Yvon (EN-MEF-INT)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PAPAPHILIPPOU,Yannis (BE-ABP-LIS)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PIERLOT,Jerome (EN-EL-BT)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RUEHL,Ingo (EN-HE)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RUMOLO,Giovanni (BE-ABP-ICE)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SALVANT,Benoit (BE-ABP-ICE)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TABORELLI,Mauro (TE-VSC-SCC)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TUCKMANTEL,Joachim (BE-RF-BR)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VINCKE helmut (DGS-RP-AS)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/>
              <a:t>YIN VALLGREN,Christina (TE-VSC-SCC)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Baseline for LIU-SPS 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RF 200 MHz upgrade: 			completed for 2018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ecloud mitigation: aC coating:  		completed for 2018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New high bandwidth damper: 		completed for 2016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Existing damper power upgrade: 		completed for 2014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Beam instrumentation upgrades : 		completed for 2014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Scraper upgrade: 				completed for 2014 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Extraction and TL protection upgrade: 	completed for 2015 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MKE impedance reduction: 			completed for 2012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MKDV/H impedance reduction (transitions): 	completed for 2014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Beam dump design study: 			completed mid 2013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New MKE design study: 			completed mid 2013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Collimation design study: 			completed mid 2013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Transfer line protection design study: 	completed mid 2013</a:t>
            </a:r>
          </a:p>
          <a:p>
            <a:pPr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US" sz="3600" smtClean="0"/>
              <a:t>Overall LIU WBS (agreed with groups)</a:t>
            </a:r>
          </a:p>
        </p:txBody>
      </p:sp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30175" y="1125538"/>
            <a:ext cx="9274175" cy="515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4"/>
          <p:cNvSpPr txBox="1">
            <a:spLocks noChangeArrowheads="1"/>
          </p:cNvSpPr>
          <p:nvPr/>
        </p:nvSpPr>
        <p:spPr bwMode="auto">
          <a:xfrm>
            <a:off x="971550" y="5373688"/>
            <a:ext cx="53689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Checked with all group leaders</a:t>
            </a:r>
          </a:p>
          <a:p>
            <a:pPr>
              <a:buFontTx/>
              <a:buChar char="•"/>
            </a:pPr>
            <a:endParaRPr lang="en-US"/>
          </a:p>
          <a:p>
            <a:pPr>
              <a:buFontTx/>
              <a:buChar char="•"/>
            </a:pPr>
            <a:r>
              <a:rPr lang="en-US"/>
              <a:t> Introduced into EDMS and basis for budget codes</a:t>
            </a:r>
          </a:p>
        </p:txBody>
      </p:sp>
      <p:pic>
        <p:nvPicPr>
          <p:cNvPr id="1945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0" y="260350"/>
            <a:ext cx="92710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MTP input – v1.0 finished</a:t>
            </a:r>
          </a:p>
        </p:txBody>
      </p:sp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268413"/>
            <a:ext cx="8821738" cy="426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3959225" y="5984875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Budget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3044</TotalTime>
  <Words>714</Words>
  <Application>Microsoft Office PowerPoint</Application>
  <PresentationFormat>On-screen Show (4:3)</PresentationFormat>
  <Paragraphs>197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Default Design</vt:lpstr>
      <vt:lpstr>LIU-SPS</vt:lpstr>
      <vt:lpstr>Mandate of LIU-SPS</vt:lpstr>
      <vt:lpstr>Organisation</vt:lpstr>
      <vt:lpstr>Slide 4</vt:lpstr>
      <vt:lpstr>LIU-SPS project</vt:lpstr>
      <vt:lpstr>Baseline for LIU-SPS </vt:lpstr>
      <vt:lpstr>Overall LIU WBS (agreed with groups)</vt:lpstr>
      <vt:lpstr>Slide 8</vt:lpstr>
      <vt:lpstr>MTP input – v1.0 finished</vt:lpstr>
      <vt:lpstr>MTP input – v1.0 finished</vt:lpstr>
      <vt:lpstr>Work plan for 2011 (from LIU day)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LIU-SPS SPS Upgrade: overview</dc:title>
  <dc:creator>goddard</dc:creator>
  <cp:lastModifiedBy>goddard</cp:lastModifiedBy>
  <cp:revision>48</cp:revision>
  <dcterms:created xsi:type="dcterms:W3CDTF">2010-11-25T10:21:01Z</dcterms:created>
  <dcterms:modified xsi:type="dcterms:W3CDTF">2011-03-17T14:24:38Z</dcterms:modified>
</cp:coreProperties>
</file>