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0" r:id="rId3"/>
    <p:sldId id="262" r:id="rId4"/>
    <p:sldId id="263" r:id="rId5"/>
    <p:sldId id="261" r:id="rId6"/>
    <p:sldId id="268" r:id="rId7"/>
    <p:sldId id="269" r:id="rId8"/>
    <p:sldId id="270" r:id="rId9"/>
    <p:sldId id="271" r:id="rId10"/>
    <p:sldId id="257" r:id="rId11"/>
    <p:sldId id="259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C7A1B-36E7-420F-AA09-E1664DFA94C6}" type="datetimeFigureOut">
              <a:rPr lang="en-US" smtClean="0"/>
              <a:pPr/>
              <a:t>2/17/2011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2E8F5A-E038-413A-91FC-4B6A554951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779787-0500-41E8-BC86-11632DA5BDD8}" type="slidenum">
              <a:rPr lang="en-US"/>
              <a:pPr/>
              <a:t>7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>
                <a:latin typeface="Arial" pitchFamily="34" charset="0"/>
              </a:rPr>
              <a:t>Smaller than nominal beam current for small emittance beam; aperture margin due to smaller required crossing angle; potential for smaller beta*, less e-cloud effect due to larger bunch spacing; Transverse damping time = 26 h and longitudinal damping time = 13 h; RF noise seems to be small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CBB879-E690-48E0-B26E-E19562BD79DD}" type="slidenum">
              <a:rPr lang="en-US"/>
              <a:pPr/>
              <a:t>8</a:t>
            </a:fld>
            <a:endParaRPr lang="en-US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SPSU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3AF5-3D14-46DF-9107-5EB64A8495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SPSU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3AF5-3D14-46DF-9107-5EB64A8495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SPSU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3AF5-3D14-46DF-9107-5EB64A8495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17/02/2011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SPSU meeting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2B1985-A2C8-4BCE-BA73-E924F218AB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SPSU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3AF5-3D14-46DF-9107-5EB64A8495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SPSU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3AF5-3D14-46DF-9107-5EB64A8495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17/02/2011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SPSU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3AF5-3D14-46DF-9107-5EB64A8495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17/02/2011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SPSU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3AF5-3D14-46DF-9107-5EB64A8495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17/02/2011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SPSU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3AF5-3D14-46DF-9107-5EB64A8495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17/02/2011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SPSU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3AF5-3D14-46DF-9107-5EB64A8495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17/02/2011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SPSU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3AF5-3D14-46DF-9107-5EB64A8495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17/02/2011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SPSU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3AF5-3D14-46DF-9107-5EB64A8495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17/02/2011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SPSU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C3AF5-3D14-46DF-9107-5EB64A8495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translate.google.ch/translate?hl=de&amp;sl=en&amp;u=http://www.spsusucks.com/&amp;ei=QxBdTeL8IMjtOZPhwNsK&amp;sa=X&amp;oi=translate&amp;ct=result&amp;resnum=7&amp;ved=0CFUQ7gEwBg&amp;prev=/search?q=SPSU&amp;hl=de&amp;rls=com.microsoft:en-us&amp;prmd=ivns" TargetMode="External"/><Relationship Id="rId2" Type="http://schemas.openxmlformats.org/officeDocument/2006/relationships/hyperlink" Target="http://www.spsusucks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 smtClean="0"/>
              <a:t>Outcome </a:t>
            </a:r>
            <a:r>
              <a:rPr lang="en-US" sz="3600" smtClean="0"/>
              <a:t>from </a:t>
            </a:r>
            <a:r>
              <a:rPr lang="en-US" sz="3600" dirty="0" smtClean="0"/>
              <a:t>2011 Chamonix workshop</a:t>
            </a:r>
            <a:br>
              <a:rPr lang="en-US" sz="3600" dirty="0" smtClean="0"/>
            </a:br>
            <a:r>
              <a:rPr lang="en-US" sz="3600" dirty="0" smtClean="0"/>
              <a:t>New structure of the SPSU Study Group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400" dirty="0" smtClean="0"/>
              <a:t>E. </a:t>
            </a:r>
            <a:r>
              <a:rPr lang="en-US" sz="2400" dirty="0" err="1" smtClean="0"/>
              <a:t>Shaposhnikova</a:t>
            </a:r>
            <a:endParaRPr lang="en-US" sz="2400" dirty="0" smtClean="0"/>
          </a:p>
          <a:p>
            <a:pPr algn="r"/>
            <a:r>
              <a:rPr lang="en-US" sz="2400" dirty="0" smtClean="0"/>
              <a:t>17.02.2011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17/02/2011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3AF5-3D14-46DF-9107-5EB64A84951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SPSU meeting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sz="4000" dirty="0" smtClean="0"/>
              <a:t>High priority studies in 2011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000" dirty="0" smtClean="0"/>
              <a:t>ultimate intensities at 50 ns and 25 ns bunch </a:t>
            </a:r>
            <a:r>
              <a:rPr lang="en-US" sz="3000" dirty="0" err="1" smtClean="0"/>
              <a:t>spacings</a:t>
            </a:r>
            <a:endParaRPr lang="en-US" sz="2600" dirty="0" smtClean="0"/>
          </a:p>
          <a:p>
            <a:pPr lvl="2"/>
            <a:r>
              <a:rPr lang="en-US" sz="2600" dirty="0" smtClean="0"/>
              <a:t>losses:  statistics  </a:t>
            </a:r>
            <a:r>
              <a:rPr lang="en-US" sz="2600" dirty="0" smtClean="0">
                <a:latin typeface="Times New Roman"/>
                <a:cs typeface="Times New Roman"/>
              </a:rPr>
              <a:t>→</a:t>
            </a: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00B0F0"/>
                </a:solidFill>
              </a:rPr>
              <a:t>J. Muller</a:t>
            </a:r>
            <a:r>
              <a:rPr lang="en-US" sz="2600" dirty="0" smtClean="0"/>
              <a:t>,  </a:t>
            </a:r>
            <a:r>
              <a:rPr lang="en-US" sz="2600" dirty="0" err="1" smtClean="0"/>
              <a:t>optimisation</a:t>
            </a:r>
            <a:r>
              <a:rPr lang="en-US" sz="2600" dirty="0" smtClean="0"/>
              <a:t> - </a:t>
            </a:r>
            <a:r>
              <a:rPr lang="en-US" sz="2600" dirty="0" smtClean="0">
                <a:solidFill>
                  <a:srgbClr val="00B0F0"/>
                </a:solidFill>
              </a:rPr>
              <a:t>everybody</a:t>
            </a:r>
          </a:p>
          <a:p>
            <a:pPr lvl="2"/>
            <a:r>
              <a:rPr lang="en-US" sz="2600" dirty="0" smtClean="0"/>
              <a:t>e-cloud with intensity and injected trans. </a:t>
            </a:r>
            <a:r>
              <a:rPr lang="en-US" sz="2600" dirty="0" err="1" smtClean="0"/>
              <a:t>emittance</a:t>
            </a:r>
            <a:r>
              <a:rPr lang="en-US" sz="2600" dirty="0" smtClean="0"/>
              <a:t> </a:t>
            </a:r>
            <a:r>
              <a:rPr lang="en-US" sz="2600" dirty="0" smtClean="0">
                <a:latin typeface="Times New Roman"/>
                <a:cs typeface="Times New Roman"/>
              </a:rPr>
              <a:t>→ </a:t>
            </a:r>
            <a:r>
              <a:rPr lang="en-US" sz="2600" dirty="0" smtClean="0">
                <a:solidFill>
                  <a:srgbClr val="00B0F0"/>
                </a:solidFill>
              </a:rPr>
              <a:t>G. Rumolo</a:t>
            </a:r>
          </a:p>
          <a:p>
            <a:pPr lvl="2"/>
            <a:r>
              <a:rPr lang="en-US" sz="2600" dirty="0" smtClean="0"/>
              <a:t>beam parameters at extraction:</a:t>
            </a:r>
          </a:p>
          <a:p>
            <a:pPr lvl="3"/>
            <a:r>
              <a:rPr lang="en-US" sz="2600" dirty="0" smtClean="0"/>
              <a:t>long</a:t>
            </a:r>
            <a:r>
              <a:rPr lang="en-US" sz="2900" dirty="0" smtClean="0"/>
              <a:t>.  </a:t>
            </a:r>
            <a:r>
              <a:rPr lang="en-US" sz="2600" dirty="0" smtClean="0">
                <a:latin typeface="Times New Roman"/>
                <a:cs typeface="Times New Roman"/>
              </a:rPr>
              <a:t>→ </a:t>
            </a:r>
            <a:r>
              <a:rPr lang="en-US" sz="2600" dirty="0" smtClean="0">
                <a:solidFill>
                  <a:srgbClr val="00B0F0"/>
                </a:solidFill>
              </a:rPr>
              <a:t>J. Muller</a:t>
            </a:r>
            <a:r>
              <a:rPr lang="en-US" sz="2600" dirty="0" smtClean="0"/>
              <a:t>,  </a:t>
            </a:r>
            <a:endParaRPr lang="en-US" sz="2300" dirty="0" smtClean="0"/>
          </a:p>
          <a:p>
            <a:pPr lvl="3"/>
            <a:r>
              <a:rPr lang="en-US" sz="2600" dirty="0" smtClean="0"/>
              <a:t>trans. </a:t>
            </a:r>
            <a:r>
              <a:rPr lang="en-US" sz="2600" dirty="0" smtClean="0">
                <a:latin typeface="Times New Roman"/>
                <a:cs typeface="Times New Roman"/>
              </a:rPr>
              <a:t>→</a:t>
            </a: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00B0F0"/>
                </a:solidFill>
              </a:rPr>
              <a:t>K. Cornelis </a:t>
            </a:r>
            <a:r>
              <a:rPr lang="en-US" sz="2600" dirty="0" smtClean="0"/>
              <a:t>(</a:t>
            </a:r>
            <a:r>
              <a:rPr lang="en-US" sz="2600" dirty="0" err="1" smtClean="0"/>
              <a:t>tbc</a:t>
            </a:r>
            <a:r>
              <a:rPr lang="en-US" sz="2600" dirty="0" smtClean="0"/>
              <a:t>)</a:t>
            </a:r>
          </a:p>
          <a:p>
            <a:r>
              <a:rPr lang="en-US" sz="3000" dirty="0" smtClean="0"/>
              <a:t>transverse </a:t>
            </a:r>
            <a:r>
              <a:rPr lang="en-US" sz="3000" dirty="0" err="1" smtClean="0"/>
              <a:t>emittance</a:t>
            </a:r>
            <a:r>
              <a:rPr lang="en-US" sz="3000" dirty="0" smtClean="0"/>
              <a:t> blow-up (nominal optics)</a:t>
            </a:r>
          </a:p>
          <a:p>
            <a:pPr lvl="2"/>
            <a:r>
              <a:rPr lang="en-US" sz="2600" dirty="0" smtClean="0"/>
              <a:t>origin for single bunch (simulations and meas.) </a:t>
            </a:r>
            <a:r>
              <a:rPr lang="en-US" sz="2600" dirty="0" smtClean="0">
                <a:latin typeface="Times New Roman"/>
                <a:cs typeface="Times New Roman"/>
              </a:rPr>
              <a:t>→</a:t>
            </a: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00B0F0"/>
                </a:solidFill>
              </a:rPr>
              <a:t>B. Salvant</a:t>
            </a:r>
          </a:p>
          <a:p>
            <a:pPr lvl="2"/>
            <a:r>
              <a:rPr lang="en-US" sz="2600" dirty="0" smtClean="0"/>
              <a:t>multi-bunch at different </a:t>
            </a:r>
            <a:r>
              <a:rPr lang="en-US" sz="2600" dirty="0" err="1" smtClean="0"/>
              <a:t>spacings</a:t>
            </a:r>
            <a:r>
              <a:rPr lang="en-US" sz="2600" dirty="0" smtClean="0">
                <a:latin typeface="Times New Roman"/>
                <a:cs typeface="Times New Roman"/>
              </a:rPr>
              <a:t> → </a:t>
            </a:r>
            <a:r>
              <a:rPr lang="en-US" sz="2600" dirty="0" smtClean="0">
                <a:solidFill>
                  <a:srgbClr val="00B0F0"/>
                </a:solidFill>
                <a:latin typeface="Calibri" pitchFamily="34" charset="0"/>
                <a:cs typeface="Times New Roman"/>
              </a:rPr>
              <a:t>C. Bhat </a:t>
            </a:r>
            <a:r>
              <a:rPr lang="en-US" sz="2600" dirty="0" smtClean="0">
                <a:latin typeface="Calibri" pitchFamily="34" charset="0"/>
                <a:cs typeface="Times New Roman"/>
              </a:rPr>
              <a:t>(leaving…)</a:t>
            </a:r>
            <a:endParaRPr lang="en-US" dirty="0" smtClean="0">
              <a:latin typeface="Calibri" pitchFamily="34" charset="0"/>
            </a:endParaRPr>
          </a:p>
          <a:p>
            <a:r>
              <a:rPr lang="en-US" sz="3000" dirty="0" smtClean="0"/>
              <a:t>low gamma transition optics</a:t>
            </a:r>
          </a:p>
          <a:p>
            <a:pPr lvl="2"/>
            <a:r>
              <a:rPr lang="en-US" sz="2600" dirty="0" smtClean="0"/>
              <a:t>optics </a:t>
            </a:r>
            <a:r>
              <a:rPr lang="en-US" sz="2600" dirty="0" err="1" smtClean="0"/>
              <a:t>optimisation</a:t>
            </a:r>
            <a:r>
              <a:rPr lang="en-US" sz="2600" dirty="0" smtClean="0"/>
              <a:t> during nominal LHC cycle (21.6 s) </a:t>
            </a:r>
            <a:r>
              <a:rPr lang="en-US" sz="2600" dirty="0" smtClean="0">
                <a:latin typeface="Times New Roman"/>
                <a:cs typeface="Times New Roman"/>
              </a:rPr>
              <a:t>→ </a:t>
            </a:r>
            <a:r>
              <a:rPr lang="en-US" sz="2600" dirty="0" smtClean="0">
                <a:solidFill>
                  <a:srgbClr val="00B0F0"/>
                </a:solidFill>
              </a:rPr>
              <a:t>Y. Papaphilippou </a:t>
            </a:r>
          </a:p>
          <a:p>
            <a:pPr lvl="2"/>
            <a:r>
              <a:rPr lang="en-US" sz="2600" dirty="0" smtClean="0"/>
              <a:t>long. stability, voltage program and required long. controlled </a:t>
            </a:r>
            <a:r>
              <a:rPr lang="en-US" sz="2600" dirty="0" err="1" smtClean="0"/>
              <a:t>emittance</a:t>
            </a:r>
            <a:r>
              <a:rPr lang="en-US" sz="2600" dirty="0" smtClean="0"/>
              <a:t> blow-up for coupled-bunch instabilities </a:t>
            </a:r>
            <a:r>
              <a:rPr lang="en-US" sz="2600" dirty="0" smtClean="0">
                <a:latin typeface="Times New Roman"/>
                <a:cs typeface="Times New Roman"/>
              </a:rPr>
              <a:t> →</a:t>
            </a: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00B0F0"/>
                </a:solidFill>
              </a:rPr>
              <a:t>E. S.</a:t>
            </a:r>
          </a:p>
          <a:p>
            <a:pPr lvl="2"/>
            <a:r>
              <a:rPr lang="en-US" sz="2600" dirty="0" smtClean="0"/>
              <a:t>space charge limit (single bunch measurements)  </a:t>
            </a:r>
            <a:r>
              <a:rPr lang="en-US" sz="2600" dirty="0" smtClean="0">
                <a:latin typeface="Times New Roman"/>
                <a:cs typeface="Times New Roman"/>
              </a:rPr>
              <a:t>→ </a:t>
            </a:r>
            <a:r>
              <a:rPr lang="en-US" sz="2600" dirty="0" smtClean="0">
                <a:solidFill>
                  <a:srgbClr val="00B0F0"/>
                </a:solidFill>
              </a:rPr>
              <a:t>H. Bartosik</a:t>
            </a:r>
          </a:p>
          <a:p>
            <a:pPr lvl="2"/>
            <a:r>
              <a:rPr lang="en-US" sz="2600" dirty="0" smtClean="0"/>
              <a:t>effect on e-cloud instabilities  </a:t>
            </a:r>
            <a:r>
              <a:rPr lang="en-US" sz="2600" dirty="0" smtClean="0">
                <a:latin typeface="Times New Roman"/>
                <a:cs typeface="Times New Roman"/>
              </a:rPr>
              <a:t>→ </a:t>
            </a:r>
            <a:r>
              <a:rPr lang="en-US" sz="2600" dirty="0" smtClean="0">
                <a:solidFill>
                  <a:srgbClr val="00B0F0"/>
                </a:solidFill>
              </a:rPr>
              <a:t>G. Rumolo</a:t>
            </a:r>
            <a:endParaRPr lang="en-US" sz="2600" dirty="0">
              <a:solidFill>
                <a:srgbClr val="00B0F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17/02/2011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3AF5-3D14-46DF-9107-5EB64A84951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SPSU meeting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High priority studies in 2011 –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Long. beam stability in a double RF system</a:t>
            </a:r>
          </a:p>
          <a:p>
            <a:pPr lvl="1"/>
            <a:r>
              <a:rPr lang="en-US" sz="2400" dirty="0" smtClean="0"/>
              <a:t>single bunch stability  </a:t>
            </a:r>
            <a:r>
              <a:rPr lang="en-US" sz="2400" dirty="0" smtClean="0">
                <a:latin typeface="Times New Roman"/>
                <a:cs typeface="Times New Roman"/>
              </a:rPr>
              <a:t>→ </a:t>
            </a:r>
            <a:r>
              <a:rPr lang="en-US" sz="2400" dirty="0" smtClean="0">
                <a:solidFill>
                  <a:srgbClr val="00B0F0"/>
                </a:solidFill>
              </a:rPr>
              <a:t>T. Argyropoulos </a:t>
            </a:r>
          </a:p>
          <a:p>
            <a:pPr lvl="1"/>
            <a:r>
              <a:rPr lang="en-US" sz="2400" dirty="0" smtClean="0"/>
              <a:t>optimum phase offset during cycle </a:t>
            </a:r>
            <a:r>
              <a:rPr lang="en-US" sz="2400" dirty="0" smtClean="0">
                <a:latin typeface="Times New Roman"/>
                <a:cs typeface="Times New Roman"/>
              </a:rPr>
              <a:t> →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B0F0"/>
                </a:solidFill>
              </a:rPr>
              <a:t>T.A.</a:t>
            </a:r>
          </a:p>
          <a:p>
            <a:r>
              <a:rPr lang="en-US" sz="2800" dirty="0" smtClean="0"/>
              <a:t>Impedance identification:</a:t>
            </a:r>
          </a:p>
          <a:p>
            <a:pPr lvl="1"/>
            <a:r>
              <a:rPr lang="en-US" sz="2400" dirty="0" smtClean="0"/>
              <a:t>transverse </a:t>
            </a:r>
            <a:r>
              <a:rPr lang="en-US" sz="2400" dirty="0" smtClean="0">
                <a:latin typeface="Times New Roman"/>
                <a:cs typeface="Times New Roman"/>
              </a:rPr>
              <a:t>→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B0F0"/>
                </a:solidFill>
              </a:rPr>
              <a:t>E. Metral/B. Salvant/N. Biancacci</a:t>
            </a:r>
          </a:p>
          <a:p>
            <a:pPr lvl="1"/>
            <a:r>
              <a:rPr lang="en-US" sz="2400" dirty="0" smtClean="0"/>
              <a:t>longitudinal HOM </a:t>
            </a:r>
            <a:r>
              <a:rPr lang="en-US" sz="2400" dirty="0" smtClean="0">
                <a:latin typeface="Times New Roman"/>
                <a:cs typeface="Times New Roman"/>
              </a:rPr>
              <a:t> →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B0F0"/>
                </a:solidFill>
              </a:rPr>
              <a:t>J. Muller + N. </a:t>
            </a:r>
            <a:r>
              <a:rPr lang="en-US" sz="2400" smtClean="0">
                <a:solidFill>
                  <a:srgbClr val="00B0F0"/>
                </a:solidFill>
              </a:rPr>
              <a:t>Monet </a:t>
            </a:r>
            <a:endParaRPr lang="en-US" sz="2400" dirty="0" smtClean="0">
              <a:solidFill>
                <a:srgbClr val="00B0F0"/>
              </a:solidFill>
            </a:endParaRPr>
          </a:p>
          <a:p>
            <a:r>
              <a:rPr lang="en-US" sz="2800" dirty="0" smtClean="0"/>
              <a:t>Beam loading in the 200 MHz RF system:</a:t>
            </a:r>
          </a:p>
          <a:p>
            <a:pPr lvl="1"/>
            <a:r>
              <a:rPr lang="en-US" sz="2400" dirty="0" smtClean="0"/>
              <a:t>limitations, optimum voltage partition </a:t>
            </a:r>
            <a:r>
              <a:rPr lang="en-US" sz="2400" dirty="0" smtClean="0">
                <a:latin typeface="Times New Roman"/>
                <a:cs typeface="Times New Roman"/>
              </a:rPr>
              <a:t>→ </a:t>
            </a:r>
            <a:r>
              <a:rPr lang="en-US" sz="2400" dirty="0" smtClean="0">
                <a:solidFill>
                  <a:srgbClr val="00B0F0"/>
                </a:solidFill>
              </a:rPr>
              <a:t>T. Bohl</a:t>
            </a:r>
          </a:p>
          <a:p>
            <a:r>
              <a:rPr lang="en-US" sz="2800" dirty="0" smtClean="0"/>
              <a:t>Low harmonic RF system in the SPS for PS-SPS transfer </a:t>
            </a:r>
            <a:r>
              <a:rPr lang="en-US" sz="2800" dirty="0" err="1" smtClean="0"/>
              <a:t>optimisation</a:t>
            </a:r>
            <a:r>
              <a:rPr lang="en-US" sz="2800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sz="2600" dirty="0" smtClean="0">
                <a:latin typeface="Times New Roman"/>
                <a:cs typeface="Times New Roman"/>
              </a:rPr>
              <a:t>→ </a:t>
            </a:r>
            <a:r>
              <a:rPr lang="en-US" sz="2600" dirty="0" smtClean="0">
                <a:solidFill>
                  <a:srgbClr val="00B0F0"/>
                </a:solidFill>
                <a:latin typeface="Calibri" pitchFamily="34" charset="0"/>
                <a:cs typeface="Times New Roman"/>
              </a:rPr>
              <a:t>E.S.</a:t>
            </a:r>
            <a:endParaRPr lang="en-US" dirty="0" smtClean="0">
              <a:solidFill>
                <a:srgbClr val="00B0F0"/>
              </a:solidFill>
              <a:latin typeface="Calibri" pitchFamily="34" charset="0"/>
            </a:endParaRPr>
          </a:p>
          <a:p>
            <a:pPr lvl="1">
              <a:buNone/>
            </a:pPr>
            <a:r>
              <a:rPr lang="en-US" sz="2400" dirty="0" smtClean="0"/>
              <a:t>…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17/02/2011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3AF5-3D14-46DF-9107-5EB64A84951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SPSU meeting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+mn-lt"/>
              </a:rPr>
              <a:t>Nominal intensity now</a:t>
            </a:r>
            <a:endParaRPr lang="en-US" sz="3600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Voltage</a:t>
            </a:r>
            <a:endParaRPr lang="en-US" b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0" dirty="0" smtClean="0"/>
              <a:t>Power</a:t>
            </a:r>
            <a:endParaRPr lang="en-US" b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17/02/2011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SPSU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5A9173-EAC6-4993-840D-0E86289B768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2053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6704" y="2174875"/>
            <a:ext cx="3961179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03374" y="2174875"/>
            <a:ext cx="3925077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+mn-lt"/>
              </a:rPr>
              <a:t>Ultimate intensity</a:t>
            </a:r>
            <a:r>
              <a:rPr lang="en-US" sz="3600" dirty="0" smtClean="0">
                <a:latin typeface="+mn-lt"/>
              </a:rPr>
              <a:t/>
            </a:r>
            <a:br>
              <a:rPr lang="en-US" sz="36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>(based on 2010 experience with 25 ns beam)</a:t>
            </a:r>
            <a:endParaRPr lang="en-US" sz="3600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Voltage</a:t>
            </a:r>
            <a:endParaRPr lang="en-US" b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0" dirty="0" smtClean="0"/>
              <a:t>Power</a:t>
            </a:r>
            <a:endParaRPr lang="en-US" b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17/02/2011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SPSU meeting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5A9173-EAC6-4993-840D-0E86289B768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202" y="2174875"/>
            <a:ext cx="3938183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6986" y="2174875"/>
            <a:ext cx="3957852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+mn-lt"/>
              </a:rPr>
              <a:t>Power/cavity in 4- &amp; 5- section cavities </a:t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>with P</a:t>
            </a:r>
            <a:r>
              <a:rPr lang="en-US" sz="2800" baseline="-25000" dirty="0" smtClean="0">
                <a:latin typeface="+mn-lt"/>
              </a:rPr>
              <a:t>4</a:t>
            </a:r>
            <a:r>
              <a:rPr lang="en-US" sz="2800" dirty="0" smtClean="0">
                <a:latin typeface="+mn-lt"/>
              </a:rPr>
              <a:t>=P</a:t>
            </a:r>
            <a:r>
              <a:rPr lang="en-US" sz="2800" baseline="-25000" dirty="0" smtClean="0">
                <a:latin typeface="+mn-lt"/>
              </a:rPr>
              <a:t>5</a:t>
            </a:r>
            <a:r>
              <a:rPr lang="en-US" sz="2800" dirty="0" smtClean="0">
                <a:latin typeface="+mn-lt"/>
              </a:rPr>
              <a:t> (but V</a:t>
            </a:r>
            <a:r>
              <a:rPr lang="en-US" sz="2800" baseline="-25000" dirty="0" smtClean="0">
                <a:latin typeface="+mn-lt"/>
              </a:rPr>
              <a:t>4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smtClean="0">
                <a:latin typeface="+mn-lt"/>
                <a:cs typeface="Times New Roman"/>
              </a:rPr>
              <a:t>≠ </a:t>
            </a:r>
            <a:r>
              <a:rPr lang="en-US" sz="2800" dirty="0" smtClean="0">
                <a:latin typeface="+mn-lt"/>
              </a:rPr>
              <a:t>V</a:t>
            </a:r>
            <a:r>
              <a:rPr lang="en-US" sz="2800" baseline="-25000" dirty="0" smtClean="0">
                <a:latin typeface="+mn-lt"/>
              </a:rPr>
              <a:t>5</a:t>
            </a:r>
            <a:r>
              <a:rPr lang="en-US" sz="2800" dirty="0" smtClean="0">
                <a:latin typeface="+mn-lt"/>
              </a:rPr>
              <a:t>)</a:t>
            </a:r>
            <a:endParaRPr lang="en-US" sz="2800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nominal intensity &amp; 0.5 </a:t>
            </a:r>
            <a:r>
              <a:rPr lang="en-US" b="0" dirty="0" err="1" smtClean="0"/>
              <a:t>eVs</a:t>
            </a:r>
            <a:endParaRPr lang="en-US" b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0" dirty="0" smtClean="0"/>
              <a:t>ultimate intensity &amp; 0.6 </a:t>
            </a:r>
            <a:r>
              <a:rPr lang="en-US" b="0" dirty="0" err="1" smtClean="0"/>
              <a:t>eVs</a:t>
            </a:r>
            <a:endParaRPr lang="en-US" b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17/02/2011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SPSU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5A9173-EAC6-4993-840D-0E86289B768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12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606" y="2174875"/>
            <a:ext cx="4025375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0472" y="2174875"/>
            <a:ext cx="3970881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structure of the SPSU SG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dirty="0" smtClean="0"/>
              <a:t>SPS Upgrade is a part of the </a:t>
            </a:r>
            <a:r>
              <a:rPr lang="en-US" sz="2800" dirty="0" smtClean="0">
                <a:solidFill>
                  <a:srgbClr val="C00000"/>
                </a:solidFill>
              </a:rPr>
              <a:t>LIU project </a:t>
            </a:r>
          </a:p>
          <a:p>
            <a:pPr>
              <a:buNone/>
            </a:pP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   </a:t>
            </a:r>
            <a:r>
              <a:rPr lang="en-US" sz="2800" dirty="0" smtClean="0"/>
              <a:t>(leader - R. Garoby, deputy - M. Meddahi)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SPS Upgrade coordination </a:t>
            </a:r>
            <a:r>
              <a:rPr lang="en-US" sz="2800" dirty="0" smtClean="0"/>
              <a:t>- B. Goddard </a:t>
            </a:r>
          </a:p>
          <a:p>
            <a:pPr>
              <a:buNone/>
            </a:pPr>
            <a:r>
              <a:rPr lang="en-US" sz="2800" dirty="0"/>
              <a:t> </a:t>
            </a:r>
            <a:r>
              <a:rPr lang="en-US" sz="2800" dirty="0" smtClean="0"/>
              <a:t>    (deputy - E.S., scientific secretary - G. Rumolo ) – more information at the next SG meeting</a:t>
            </a:r>
          </a:p>
          <a:p>
            <a:r>
              <a:rPr lang="en-US" sz="2800" dirty="0" smtClean="0"/>
              <a:t>Mitigation of e-cloud (coatings</a:t>
            </a:r>
            <a:r>
              <a:rPr lang="en-US" sz="2800" dirty="0"/>
              <a:t> </a:t>
            </a:r>
            <a:r>
              <a:rPr lang="en-US" sz="2800" dirty="0" smtClean="0"/>
              <a:t>and electrodes) will be studied by separate WG chaired by M. Jimenez (TE/VAC)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SPSU SG </a:t>
            </a:r>
            <a:r>
              <a:rPr lang="en-US" sz="2800" dirty="0" smtClean="0"/>
              <a:t>will be responsible for all </a:t>
            </a:r>
            <a:r>
              <a:rPr lang="en-US" sz="2800" dirty="0">
                <a:solidFill>
                  <a:srgbClr val="C00000"/>
                </a:solidFill>
              </a:rPr>
              <a:t>B</a:t>
            </a:r>
            <a:r>
              <a:rPr lang="en-US" sz="2800" dirty="0" smtClean="0">
                <a:solidFill>
                  <a:srgbClr val="C00000"/>
                </a:solidFill>
              </a:rPr>
              <a:t>eam </a:t>
            </a:r>
            <a:r>
              <a:rPr lang="en-US" sz="2800" dirty="0">
                <a:solidFill>
                  <a:srgbClr val="C00000"/>
                </a:solidFill>
              </a:rPr>
              <a:t>D</a:t>
            </a:r>
            <a:r>
              <a:rPr lang="en-US" sz="2800" dirty="0" smtClean="0">
                <a:solidFill>
                  <a:srgbClr val="C00000"/>
                </a:solidFill>
              </a:rPr>
              <a:t>ynamics </a:t>
            </a:r>
            <a:r>
              <a:rPr lang="en-US" sz="2800" dirty="0" smtClean="0"/>
              <a:t>studies (calculations, simulations, measurements, data analysis) related to the SPS upgrade:</a:t>
            </a:r>
          </a:p>
          <a:p>
            <a:pPr lvl="1">
              <a:buNone/>
            </a:pPr>
            <a:r>
              <a:rPr lang="en-US" sz="2600" dirty="0"/>
              <a:t> </a:t>
            </a:r>
            <a:r>
              <a:rPr lang="en-US" sz="2600" dirty="0" smtClean="0"/>
              <a:t>    SPSU SG </a:t>
            </a:r>
            <a:r>
              <a:rPr lang="en-US" sz="2600" dirty="0" smtClean="0">
                <a:latin typeface="Times New Roman"/>
                <a:cs typeface="Times New Roman"/>
              </a:rPr>
              <a:t>→ </a:t>
            </a:r>
            <a:r>
              <a:rPr lang="en-US" sz="2600" dirty="0" smtClean="0">
                <a:solidFill>
                  <a:srgbClr val="C00000"/>
                </a:solidFill>
              </a:rPr>
              <a:t>SPSU-BD SG</a:t>
            </a:r>
            <a:endParaRPr lang="en-US" sz="2600" dirty="0" smtClean="0"/>
          </a:p>
          <a:p>
            <a:pPr lvl="1">
              <a:buNone/>
            </a:pPr>
            <a:r>
              <a:rPr lang="en-US" sz="2600" dirty="0"/>
              <a:t> </a:t>
            </a:r>
            <a:r>
              <a:rPr lang="en-US" sz="2600" dirty="0" smtClean="0"/>
              <a:t>    scientific secretary – B. Salvant</a:t>
            </a:r>
          </a:p>
          <a:p>
            <a:pPr lvl="1">
              <a:buNone/>
            </a:pPr>
            <a:r>
              <a:rPr lang="en-US" sz="2600" dirty="0"/>
              <a:t>	</a:t>
            </a:r>
            <a:r>
              <a:rPr lang="en-US" sz="2600" dirty="0" smtClean="0"/>
              <a:t>convener – E. S.</a:t>
            </a:r>
          </a:p>
          <a:p>
            <a:pPr lvl="1">
              <a:buNone/>
            </a:pPr>
            <a:r>
              <a:rPr lang="en-US" sz="2600" dirty="0" smtClean="0"/>
              <a:t>     new web site?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17/02/2011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3AF5-3D14-46DF-9107-5EB64A84951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SPSU meeting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it a good name?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Google tells…</a:t>
            </a:r>
            <a:endParaRPr lang="en-US" dirty="0"/>
          </a:p>
          <a:p>
            <a:pPr>
              <a:buNone/>
            </a:pPr>
            <a:r>
              <a:rPr lang="en-US" i="1" dirty="0" smtClean="0">
                <a:hlinkClick r:id="rId2"/>
              </a:rPr>
              <a:t>SPSU</a:t>
            </a:r>
            <a:r>
              <a:rPr lang="en-US" dirty="0">
                <a:hlinkClick r:id="rId2"/>
              </a:rPr>
              <a:t>: Worst Schools Reviewed - Home</a:t>
            </a:r>
            <a:endParaRPr lang="en-US" dirty="0"/>
          </a:p>
          <a:p>
            <a:pPr>
              <a:buNone/>
            </a:pPr>
            <a:r>
              <a:rPr lang="en-US" dirty="0"/>
              <a:t> - [ </a:t>
            </a:r>
            <a:r>
              <a:rPr lang="en-US" dirty="0" err="1">
                <a:hlinkClick r:id="rId3"/>
              </a:rPr>
              <a:t>Diese</a:t>
            </a:r>
            <a:r>
              <a:rPr lang="en-US" dirty="0">
                <a:hlinkClick r:id="rId3"/>
              </a:rPr>
              <a:t> </a:t>
            </a:r>
            <a:r>
              <a:rPr lang="en-US" dirty="0" err="1">
                <a:hlinkClick r:id="rId3"/>
              </a:rPr>
              <a:t>Seite</a:t>
            </a:r>
            <a:r>
              <a:rPr lang="en-US" dirty="0">
                <a:hlinkClick r:id="rId3"/>
              </a:rPr>
              <a:t> </a:t>
            </a:r>
            <a:r>
              <a:rPr lang="en-US" dirty="0" err="1">
                <a:hlinkClick r:id="rId3"/>
              </a:rPr>
              <a:t>übersetzen</a:t>
            </a:r>
            <a:r>
              <a:rPr lang="en-US" dirty="0"/>
              <a:t> ] Find out why one should avoid </a:t>
            </a:r>
            <a:r>
              <a:rPr lang="en-US" i="1" dirty="0"/>
              <a:t>SPSU</a:t>
            </a:r>
            <a:r>
              <a:rPr lang="en-US" dirty="0"/>
              <a:t> and choose an alternative for higher </a:t>
            </a:r>
            <a:r>
              <a:rPr lang="en-US" dirty="0" smtClean="0"/>
              <a:t>education…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/>
              <a:t>www.</a:t>
            </a:r>
            <a:r>
              <a:rPr lang="en-US" b="1" i="1" dirty="0"/>
              <a:t>spsu</a:t>
            </a:r>
            <a:r>
              <a:rPr lang="en-US" i="1" dirty="0"/>
              <a:t>sucks.com/</a:t>
            </a:r>
            <a:r>
              <a:rPr lang="en-US" dirty="0"/>
              <a:t> -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17/02/2011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3AF5-3D14-46DF-9107-5EB64A84951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SPSU meeting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And what about BD?</a:t>
            </a:r>
            <a:br>
              <a:rPr lang="en-US" sz="3600" dirty="0" smtClean="0"/>
            </a:br>
            <a:r>
              <a:rPr lang="en-US" sz="3600" dirty="0" smtClean="0"/>
              <a:t>(Beam Dynamics or </a:t>
            </a:r>
            <a:r>
              <a:rPr lang="en-US" sz="3600" dirty="0" err="1" smtClean="0"/>
              <a:t>Bande</a:t>
            </a:r>
            <a:r>
              <a:rPr lang="en-US" sz="3600" dirty="0" smtClean="0"/>
              <a:t> </a:t>
            </a:r>
            <a:r>
              <a:rPr lang="en-US" sz="3600" dirty="0" err="1" smtClean="0"/>
              <a:t>Dessinee</a:t>
            </a:r>
            <a:r>
              <a:rPr lang="en-US" sz="3600" dirty="0" smtClean="0"/>
              <a:t>?)</a:t>
            </a:r>
            <a:endParaRPr lang="en-US" sz="3600" dirty="0"/>
          </a:p>
        </p:txBody>
      </p:sp>
      <p:pic>
        <p:nvPicPr>
          <p:cNvPr id="1026" name="Picture 2" descr="http://img214.imageshack.us/img214/4941/97827548030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828800"/>
            <a:ext cx="2819400" cy="4119673"/>
          </a:xfrm>
          <a:prstGeom prst="rect">
            <a:avLst/>
          </a:prstGeom>
          <a:noFill/>
        </p:spPr>
      </p:pic>
      <p:pic>
        <p:nvPicPr>
          <p:cNvPr id="1028" name="Picture 4" descr="http://img709.imageshack.us/img709/1255/2010affichelr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828799"/>
            <a:ext cx="3048000" cy="4259215"/>
          </a:xfrm>
          <a:prstGeom prst="rect">
            <a:avLst/>
          </a:prstGeom>
          <a:noFill/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17/02/2011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3AF5-3D14-46DF-9107-5EB64A84951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SPSU meeting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Proposed membership for SPSU-BD SG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2900" dirty="0" smtClean="0"/>
              <a:t>G. Arduini (optics, LHC)</a:t>
            </a:r>
          </a:p>
          <a:p>
            <a:pPr lvl="3"/>
            <a:endParaRPr lang="en-US" dirty="0" smtClean="0"/>
          </a:p>
          <a:p>
            <a:r>
              <a:rPr lang="en-US" sz="2900" dirty="0" smtClean="0"/>
              <a:t>T. Argyropoulos (double RF)</a:t>
            </a:r>
          </a:p>
          <a:p>
            <a:pPr lvl="3"/>
            <a:endParaRPr lang="en-US" dirty="0" smtClean="0"/>
          </a:p>
          <a:p>
            <a:r>
              <a:rPr lang="en-US" sz="2900" dirty="0" smtClean="0"/>
              <a:t>H. Bartosik (low </a:t>
            </a:r>
            <a:r>
              <a:rPr lang="en-US" sz="2900" dirty="0" err="1" smtClean="0">
                <a:latin typeface="Times New Roman"/>
                <a:cs typeface="Times New Roman"/>
              </a:rPr>
              <a:t>γ</a:t>
            </a:r>
            <a:r>
              <a:rPr lang="en-US" sz="2900" baseline="-25000" dirty="0" err="1" smtClean="0"/>
              <a:t>t</a:t>
            </a:r>
            <a:r>
              <a:rPr lang="en-US" sz="2900" baseline="-25000" dirty="0" smtClean="0"/>
              <a:t> </a:t>
            </a:r>
            <a:r>
              <a:rPr lang="en-US" sz="2900" dirty="0" smtClean="0"/>
              <a:t>)</a:t>
            </a:r>
          </a:p>
          <a:p>
            <a:pPr lvl="3"/>
            <a:endParaRPr lang="en-US" dirty="0" smtClean="0"/>
          </a:p>
          <a:p>
            <a:r>
              <a:rPr lang="en-US" sz="2900" dirty="0" smtClean="0"/>
              <a:t>T. Bohl (RF, MDs)</a:t>
            </a:r>
          </a:p>
          <a:p>
            <a:pPr lvl="3"/>
            <a:endParaRPr lang="en-US" dirty="0" smtClean="0"/>
          </a:p>
          <a:p>
            <a:r>
              <a:rPr lang="en-US" sz="2900" dirty="0" smtClean="0"/>
              <a:t>F. Caspers (impedance)</a:t>
            </a:r>
          </a:p>
          <a:p>
            <a:pPr lvl="3"/>
            <a:endParaRPr lang="en-US" dirty="0" smtClean="0"/>
          </a:p>
          <a:p>
            <a:r>
              <a:rPr lang="en-US" sz="2900" dirty="0"/>
              <a:t>K</a:t>
            </a:r>
            <a:r>
              <a:rPr lang="en-US" sz="2900" dirty="0" smtClean="0"/>
              <a:t>. Cornelis (OP, MDs)</a:t>
            </a:r>
          </a:p>
          <a:p>
            <a:pPr lvl="3"/>
            <a:endParaRPr lang="en-US" dirty="0" smtClean="0"/>
          </a:p>
          <a:p>
            <a:r>
              <a:rPr lang="en-US" sz="2900" dirty="0" smtClean="0"/>
              <a:t>W. Hofle (FB, MDs)</a:t>
            </a:r>
          </a:p>
          <a:p>
            <a:pPr lvl="3"/>
            <a:endParaRPr lang="en-US" dirty="0" smtClean="0"/>
          </a:p>
          <a:p>
            <a:r>
              <a:rPr lang="en-US" sz="2900" dirty="0" smtClean="0"/>
              <a:t>E. Metral (impedance)</a:t>
            </a:r>
          </a:p>
          <a:p>
            <a:pPr lvl="3"/>
            <a:endParaRPr lang="en-US" dirty="0" smtClean="0"/>
          </a:p>
          <a:p>
            <a:r>
              <a:rPr lang="en-US" sz="2900" dirty="0" smtClean="0"/>
              <a:t>J. Muller (MDs, long. HOM)</a:t>
            </a:r>
          </a:p>
          <a:p>
            <a:pPr lvl="3"/>
            <a:endParaRPr lang="en-US" dirty="0" smtClean="0"/>
          </a:p>
          <a:p>
            <a:r>
              <a:rPr lang="en-US" sz="2900" dirty="0" smtClean="0"/>
              <a:t>Y. Papaphilippou (optics, low </a:t>
            </a:r>
            <a:r>
              <a:rPr lang="en-US" sz="2900" dirty="0" err="1">
                <a:latin typeface="Times New Roman"/>
                <a:cs typeface="Times New Roman"/>
              </a:rPr>
              <a:t>γ</a:t>
            </a:r>
            <a:r>
              <a:rPr lang="en-US" sz="2900" baseline="-25000" dirty="0" err="1" smtClean="0"/>
              <a:t>t</a:t>
            </a:r>
            <a:r>
              <a:rPr lang="en-US" sz="2900" dirty="0" smtClean="0"/>
              <a:t>)</a:t>
            </a:r>
            <a:endParaRPr lang="en-US" sz="24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G. Rumolo (e-cloud)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M. Taborelli  (e-cloud)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B. Salvant  (MDs, impedance)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E. </a:t>
            </a:r>
            <a:r>
              <a:rPr lang="en-US" dirty="0" err="1" smtClean="0"/>
              <a:t>Shaposhnikova</a:t>
            </a:r>
            <a:r>
              <a:rPr lang="en-US" dirty="0" smtClean="0"/>
              <a:t>  (</a:t>
            </a:r>
            <a:r>
              <a:rPr lang="en-US" dirty="0" err="1" smtClean="0"/>
              <a:t>convenor</a:t>
            </a:r>
            <a:r>
              <a:rPr lang="en-US" dirty="0" smtClean="0"/>
              <a:t>)</a:t>
            </a:r>
          </a:p>
          <a:p>
            <a:pPr lvl="4"/>
            <a:endParaRPr lang="en-US" dirty="0" smtClean="0"/>
          </a:p>
          <a:p>
            <a:pPr>
              <a:buNone/>
            </a:pPr>
            <a:r>
              <a:rPr lang="en-US" dirty="0" smtClean="0"/>
              <a:t>plus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C. Bhat (LARP)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N. Monet (multi-bunch)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H. Maury Cuna (e-cloud)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N. Biancacci (impedance)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17/02/2011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3AF5-3D14-46DF-9107-5EB64A84951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SPSU meeting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latin typeface="Arial" pitchFamily="34" charset="0"/>
                <a:cs typeface="Arial" pitchFamily="34" charset="0"/>
              </a:rPr>
              <a:t>LHC beams in SPS  </a:t>
            </a:r>
          </a:p>
        </p:txBody>
      </p:sp>
      <p:graphicFrame>
        <p:nvGraphicFramePr>
          <p:cNvPr id="11341" name="Group 77"/>
          <p:cNvGraphicFramePr>
            <a:graphicFrameLocks noGrp="1"/>
          </p:cNvGraphicFramePr>
          <p:nvPr>
            <p:ph idx="1"/>
          </p:nvPr>
        </p:nvGraphicFramePr>
        <p:xfrm>
          <a:off x="533400" y="1828800"/>
          <a:ext cx="8153394" cy="3825240"/>
        </p:xfrm>
        <a:graphic>
          <a:graphicData uri="http://schemas.openxmlformats.org/drawingml/2006/table">
            <a:tbl>
              <a:tblPr lastCol="1" bandCol="1">
                <a:effectLst/>
              </a:tblPr>
              <a:tblGrid>
                <a:gridCol w="2286000"/>
                <a:gridCol w="762000"/>
                <a:gridCol w="850899"/>
                <a:gridCol w="850899"/>
                <a:gridCol w="850899"/>
                <a:gridCol w="723903"/>
                <a:gridCol w="990600"/>
                <a:gridCol w="838194"/>
              </a:tblGrid>
              <a:tr h="701040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Beam parameters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SPS @ 450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GeV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/c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(intensity maximum injected minus losses)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nom.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nom.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nom.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7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bunch spacing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indiv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7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max bunch intensity </a:t>
                      </a:r>
                      <a:endParaRPr kumimoji="0" lang="en-US" sz="18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1.52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7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number of bunches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4x72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4x36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4x24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x72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4x36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7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total intensity on FT</a:t>
                      </a:r>
                      <a:endParaRPr kumimoji="0" lang="en-US" sz="18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CC0099"/>
                          </a:solidFill>
                        </a:rPr>
                        <a:t>0.03</a:t>
                      </a:r>
                      <a:endParaRPr lang="en-US" sz="2000" b="0" dirty="0">
                        <a:solidFill>
                          <a:srgbClr val="CC0099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7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long.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emittance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eVs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0.4</a:t>
                      </a:r>
                      <a:endParaRPr lang="en-US" sz="1800" dirty="0"/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7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norm. h/v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emittance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μ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3.6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2.0*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2.0*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~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CC0099"/>
                          </a:solidFill>
                        </a:rPr>
                        <a:t>6.0</a:t>
                      </a:r>
                      <a:endParaRPr lang="en-US" sz="2000" b="1" dirty="0">
                        <a:solidFill>
                          <a:srgbClr val="CC0099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B1985-A2C8-4BCE-BA73-E924F218ABD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791200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r>
              <a:rPr lang="en-US" sz="1400" dirty="0" smtClean="0">
                <a:latin typeface="Tahoma" pitchFamily="34" charset="0"/>
                <a:cs typeface="Tahoma" pitchFamily="34" charset="0"/>
              </a:rPr>
              <a:t> double batch injection in PS: 1.1/1.4 </a:t>
            </a:r>
            <a:endParaRPr lang="en-US" sz="1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17/02/2011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SPSU meeting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152400"/>
            <a:ext cx="8229600" cy="720725"/>
          </a:xfrm>
        </p:spPr>
        <p:txBody>
          <a:bodyPr/>
          <a:lstStyle/>
          <a:p>
            <a:pPr algn="ctr" eaLnBrk="1" hangingPunct="1"/>
            <a:r>
              <a:rPr lang="en-US" sz="3600" u="sng" smtClean="0">
                <a:solidFill>
                  <a:srgbClr val="FF0000"/>
                </a:solidFill>
              </a:rPr>
              <a:t>LHC Performance Estimates</a:t>
            </a:r>
          </a:p>
        </p:txBody>
      </p:sp>
      <p:sp>
        <p:nvSpPr>
          <p:cNvPr id="80899" name="Rectangle 5"/>
          <p:cNvSpPr>
            <a:spLocks noChangeArrowheads="1"/>
          </p:cNvSpPr>
          <p:nvPr/>
        </p:nvSpPr>
        <p:spPr bwMode="auto">
          <a:xfrm>
            <a:off x="5791200" y="6556375"/>
            <a:ext cx="3352800" cy="26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43952" tIns="17581" rIns="43952" bIns="17581">
            <a:spAutoFit/>
          </a:bodyPr>
          <a:lstStyle/>
          <a:p>
            <a:pPr algn="r" eaLnBrk="1" hangingPunct="1"/>
            <a:fld id="{99701023-4CA9-40A0-A534-0DE684ED7E4C}" type="slidenum">
              <a:rPr lang="en-US" sz="1500">
                <a:solidFill>
                  <a:schemeClr val="tx2"/>
                </a:solidFill>
                <a:latin typeface="Comic Sans MS" pitchFamily="66" charset="0"/>
              </a:rPr>
              <a:pPr algn="r" eaLnBrk="1" hangingPunct="1"/>
              <a:t>7</a:t>
            </a:fld>
            <a:endParaRPr lang="en-US" sz="1500" b="1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0" y="6556375"/>
            <a:ext cx="6705600" cy="26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43952" tIns="17581" rIns="43952" bIns="17581">
            <a:spAutoFit/>
          </a:bodyPr>
          <a:lstStyle/>
          <a:p>
            <a:pPr algn="l" eaLnBrk="1" hangingPunct="1"/>
            <a:r>
              <a:rPr lang="en-US" sz="1500">
                <a:solidFill>
                  <a:srgbClr val="006633"/>
                </a:solidFill>
                <a:latin typeface="Comic Sans MS" pitchFamily="66" charset="0"/>
              </a:rPr>
              <a:t>Chamonix, January 2011                               Oliver Brüning BE-ABP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52400" y="1447800"/>
          <a:ext cx="7391400" cy="4565653"/>
        </p:xfrm>
        <a:graphic>
          <a:graphicData uri="http://schemas.openxmlformats.org/drawingml/2006/table">
            <a:tbl>
              <a:tblPr/>
              <a:tblGrid>
                <a:gridCol w="1911350"/>
                <a:gridCol w="1193800"/>
                <a:gridCol w="1466850"/>
                <a:gridCol w="1447800"/>
                <a:gridCol w="1371600"/>
              </a:tblGrid>
              <a:tr h="398463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Parameter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nominal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  25ns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50ns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   50ns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N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1.15E+11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1.2E+11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1.7E+11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1.7E+11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n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b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2808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2808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1404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1404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beam current [A]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0.58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0.61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0.43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0.43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x-ing angle [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ＭＳ Ｐゴシック" charset="-128"/>
                        </a:rPr>
                        <a:t>m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rad]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300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320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320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270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beam separation [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ＭＳ Ｐゴシック" charset="-128"/>
                        </a:rPr>
                        <a:t>s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]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ＭＳ Ｐゴシック" charset="-128"/>
                        </a:rPr>
                        <a:t>b</a:t>
                      </a:r>
                      <a:r>
                        <a:rPr kumimoji="0" 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*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 [m]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mbol" pitchFamily="18" charset="2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0.55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0.5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0.5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0.5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ＭＳ Ｐゴシック" charset="-128"/>
                        </a:rPr>
                        <a:t>e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n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 [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ＭＳ Ｐゴシック" charset="-128"/>
                        </a:rPr>
                        <a:t>m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m]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mbol" pitchFamily="18" charset="2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3.75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3.75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3.75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2.5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ＭＳ Ｐゴシック" charset="-128"/>
                        </a:rPr>
                        <a:t>e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L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 [eVs]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mbol" pitchFamily="18" charset="2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2.51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2.5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2.5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2.5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energy spread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1.00E-04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1.00E-04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1.00E-04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1.00E-04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bunch length [m]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7.50E-02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7.50E-02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7.50E-02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7.50E-02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IBS horizontal [h]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80 -&gt; 106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101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71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29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IBS longitudinal [h]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61 -&gt; 60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58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41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25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Piwinski parameter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0.68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0.76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0.76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0.78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geom. reduction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0.83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0.80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0.80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0.79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beam-beam / IP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3.10E-03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3.1E-03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4.4E-03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6.6E-03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Peak Luminosity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1 10</a:t>
                      </a:r>
                      <a:r>
                        <a:rPr kumimoji="0" 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34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1.0 10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34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1.2 10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34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1.7 10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34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0987" name="Rectangle 4"/>
          <p:cNvSpPr>
            <a:spLocks noChangeArrowheads="1"/>
          </p:cNvSpPr>
          <p:nvPr/>
        </p:nvSpPr>
        <p:spPr bwMode="auto">
          <a:xfrm>
            <a:off x="3962400" y="1333500"/>
            <a:ext cx="2133600" cy="26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43952" tIns="17581" rIns="43952" bIns="17581">
            <a:spAutoFit/>
          </a:bodyPr>
          <a:lstStyle/>
          <a:p>
            <a:pPr algn="l" eaLnBrk="1" hangingPunct="1"/>
            <a:r>
              <a:rPr lang="en-US" sz="1500">
                <a:solidFill>
                  <a:srgbClr val="000000"/>
                </a:solidFill>
                <a:latin typeface="Comic Sans MS" pitchFamily="66" charset="0"/>
              </a:rPr>
              <a:t>nominal emittance</a:t>
            </a:r>
          </a:p>
        </p:txBody>
      </p:sp>
      <p:sp>
        <p:nvSpPr>
          <p:cNvPr id="80988" name="Rectangle 4"/>
          <p:cNvSpPr>
            <a:spLocks noChangeArrowheads="1"/>
          </p:cNvSpPr>
          <p:nvPr/>
        </p:nvSpPr>
        <p:spPr bwMode="auto">
          <a:xfrm>
            <a:off x="6400800" y="1333500"/>
            <a:ext cx="2133600" cy="26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43952" tIns="17581" rIns="43952" bIns="17581">
            <a:spAutoFit/>
          </a:bodyPr>
          <a:lstStyle/>
          <a:p>
            <a:pPr algn="l" eaLnBrk="1" hangingPunct="1"/>
            <a:r>
              <a:rPr lang="en-US" sz="1500">
                <a:solidFill>
                  <a:srgbClr val="000000"/>
                </a:solidFill>
                <a:latin typeface="Comic Sans MS" pitchFamily="66" charset="0"/>
              </a:rPr>
              <a:t>small emittance</a:t>
            </a:r>
          </a:p>
        </p:txBody>
      </p:sp>
      <p:sp>
        <p:nvSpPr>
          <p:cNvPr id="80989" name="Rectangle 12"/>
          <p:cNvSpPr>
            <a:spLocks noChangeArrowheads="1"/>
          </p:cNvSpPr>
          <p:nvPr/>
        </p:nvSpPr>
        <p:spPr bwMode="auto">
          <a:xfrm>
            <a:off x="3352800" y="1219200"/>
            <a:ext cx="2895600" cy="48768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rot="10800000" vert="eaVert" wrap="none" anchor="ctr"/>
          <a:lstStyle/>
          <a:p>
            <a:endParaRPr lang="de-DE"/>
          </a:p>
        </p:txBody>
      </p:sp>
      <p:sp>
        <p:nvSpPr>
          <p:cNvPr id="80990" name="Rectangle 13"/>
          <p:cNvSpPr>
            <a:spLocks noChangeArrowheads="1"/>
          </p:cNvSpPr>
          <p:nvPr/>
        </p:nvSpPr>
        <p:spPr bwMode="auto">
          <a:xfrm>
            <a:off x="6248400" y="1219200"/>
            <a:ext cx="1905000" cy="48768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rot="10800000" vert="eaVert" wrap="none" anchor="ctr"/>
          <a:lstStyle/>
          <a:p>
            <a:endParaRPr lang="de-DE"/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76200" y="762000"/>
            <a:ext cx="7613650" cy="492125"/>
            <a:chOff x="288" y="2160"/>
            <a:chExt cx="4796" cy="310"/>
          </a:xfrm>
        </p:grpSpPr>
        <p:sp>
          <p:nvSpPr>
            <p:cNvPr id="80993" name="Rectangle 13"/>
            <p:cNvSpPr>
              <a:spLocks noChangeArrowheads="1"/>
            </p:cNvSpPr>
            <p:nvPr/>
          </p:nvSpPr>
          <p:spPr bwMode="auto">
            <a:xfrm>
              <a:off x="288" y="2256"/>
              <a:ext cx="337" cy="143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lIns="91369" tIns="45685" rIns="91369" bIns="45685" anchor="ctr"/>
            <a:lstStyle/>
            <a:p>
              <a:pPr algn="l" eaLnBrk="1" hangingPunct="1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0994" name="Text Box 14"/>
            <p:cNvSpPr txBox="1">
              <a:spLocks noChangeArrowheads="1"/>
            </p:cNvSpPr>
            <p:nvPr/>
          </p:nvSpPr>
          <p:spPr bwMode="auto">
            <a:xfrm>
              <a:off x="674" y="2160"/>
              <a:ext cx="4410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369" tIns="45685" rIns="91369" bIns="45685">
              <a:spAutoFit/>
            </a:bodyPr>
            <a:lstStyle/>
            <a:p>
              <a:pPr algn="l" eaLnBrk="1" hangingPunct="1"/>
              <a:r>
                <a:rPr lang="en-US" sz="2600">
                  <a:solidFill>
                    <a:srgbClr val="3333CC"/>
                  </a:solidFill>
                </a:rPr>
                <a:t>Performance reach for existing machines @ 7 TeV:</a:t>
              </a:r>
              <a:endParaRPr lang="en-US">
                <a:solidFill>
                  <a:srgbClr val="FF0000"/>
                </a:solidFill>
                <a:sym typeface="Wingdings" pitchFamily="2" charset="2"/>
              </a:endParaRPr>
            </a:p>
          </p:txBody>
        </p:sp>
      </p:grpSp>
      <p:sp>
        <p:nvSpPr>
          <p:cNvPr id="80992" name="Rectangle 4"/>
          <p:cNvSpPr>
            <a:spLocks noChangeArrowheads="1"/>
          </p:cNvSpPr>
          <p:nvPr/>
        </p:nvSpPr>
        <p:spPr bwMode="auto">
          <a:xfrm>
            <a:off x="8229600" y="4070350"/>
            <a:ext cx="914400" cy="958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43952" tIns="17581" rIns="43952" bIns="17581">
            <a:spAutoFit/>
          </a:bodyPr>
          <a:lstStyle/>
          <a:p>
            <a:pPr algn="l" eaLnBrk="1" hangingPunct="1"/>
            <a:r>
              <a:rPr lang="en-US" sz="1500">
                <a:solidFill>
                  <a:srgbClr val="000000"/>
                </a:solidFill>
                <a:latin typeface="Comic Sans MS" pitchFamily="66" charset="0"/>
              </a:rPr>
              <a:t>Radiation </a:t>
            </a:r>
          </a:p>
          <a:p>
            <a:pPr algn="l" eaLnBrk="1" hangingPunct="1"/>
            <a:r>
              <a:rPr lang="en-US" sz="1500">
                <a:solidFill>
                  <a:srgbClr val="000000"/>
                </a:solidFill>
                <a:latin typeface="Comic Sans MS" pitchFamily="66" charset="0"/>
              </a:rPr>
              <a:t>damping:</a:t>
            </a:r>
          </a:p>
          <a:p>
            <a:pPr algn="l" eaLnBrk="1" hangingPunct="1"/>
            <a:r>
              <a:rPr lang="en-US" sz="1500">
                <a:solidFill>
                  <a:srgbClr val="000000"/>
                </a:solidFill>
                <a:latin typeface="Comic Sans MS" pitchFamily="66" charset="0"/>
              </a:rPr>
              <a:t>hor: 26h</a:t>
            </a:r>
          </a:p>
          <a:p>
            <a:pPr algn="l" eaLnBrk="1" hangingPunct="1"/>
            <a:r>
              <a:rPr lang="en-US" sz="1500">
                <a:solidFill>
                  <a:srgbClr val="000000"/>
                </a:solidFill>
                <a:latin typeface="Comic Sans MS" pitchFamily="66" charset="0"/>
              </a:rPr>
              <a:t>ver: 13h</a:t>
            </a:r>
            <a:endParaRPr lang="en-US" sz="1500">
              <a:solidFill>
                <a:srgbClr val="8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152400"/>
            <a:ext cx="8229600" cy="720725"/>
          </a:xfrm>
        </p:spPr>
        <p:txBody>
          <a:bodyPr/>
          <a:lstStyle/>
          <a:p>
            <a:pPr algn="ctr" eaLnBrk="1" hangingPunct="1"/>
            <a:r>
              <a:rPr lang="en-US" sz="3600" u="sng" smtClean="0">
                <a:solidFill>
                  <a:srgbClr val="FF0000"/>
                </a:solidFill>
                <a:ea typeface="ＭＳ Ｐゴシック" charset="-128"/>
              </a:rPr>
              <a:t>LHC Performance Estimates</a:t>
            </a:r>
          </a:p>
        </p:txBody>
      </p:sp>
      <p:sp>
        <p:nvSpPr>
          <p:cNvPr id="87043" name="Rectangle 5"/>
          <p:cNvSpPr>
            <a:spLocks noChangeArrowheads="1"/>
          </p:cNvSpPr>
          <p:nvPr/>
        </p:nvSpPr>
        <p:spPr bwMode="auto">
          <a:xfrm>
            <a:off x="5791200" y="6556375"/>
            <a:ext cx="3352800" cy="26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43952" tIns="17581" rIns="43952" bIns="17581">
            <a:spAutoFit/>
          </a:bodyPr>
          <a:lstStyle/>
          <a:p>
            <a:pPr algn="r" eaLnBrk="1" hangingPunct="1"/>
            <a:fld id="{B8381648-D7F7-4AEE-B07F-631A9DFC5F99}" type="slidenum">
              <a:rPr lang="en-US" sz="1500">
                <a:solidFill>
                  <a:schemeClr val="tx2"/>
                </a:solidFill>
                <a:latin typeface="Comic Sans MS" pitchFamily="66" charset="0"/>
              </a:rPr>
              <a:pPr algn="r" eaLnBrk="1" hangingPunct="1"/>
              <a:t>8</a:t>
            </a:fld>
            <a:endParaRPr lang="en-US" sz="1500" b="1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0" y="6556375"/>
            <a:ext cx="6705600" cy="26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43952" tIns="17581" rIns="43952" bIns="17581">
            <a:spAutoFit/>
          </a:bodyPr>
          <a:lstStyle/>
          <a:p>
            <a:pPr algn="l" eaLnBrk="1" hangingPunct="1"/>
            <a:r>
              <a:rPr lang="en-US" sz="1500">
                <a:solidFill>
                  <a:srgbClr val="006633"/>
                </a:solidFill>
                <a:latin typeface="Comic Sans MS" pitchFamily="66" charset="0"/>
              </a:rPr>
              <a:t>Chamonix, January 2011                               Oliver Brüning BE-ABP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52400" y="1447800"/>
          <a:ext cx="8839200" cy="4565653"/>
        </p:xfrm>
        <a:graphic>
          <a:graphicData uri="http://schemas.openxmlformats.org/drawingml/2006/table">
            <a:tbl>
              <a:tblPr/>
              <a:tblGrid>
                <a:gridCol w="1911350"/>
                <a:gridCol w="1193800"/>
                <a:gridCol w="1466850"/>
                <a:gridCol w="1447800"/>
                <a:gridCol w="1371600"/>
                <a:gridCol w="1447800"/>
              </a:tblGrid>
              <a:tr h="398463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Parameter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nominal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  25ns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50ns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   25ns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   50ns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N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1.15E+11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2.0E+11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3.3E+11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2.0E+11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3.3 E+11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n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b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2808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2808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1404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2808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1404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beam current [A]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0.58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1.02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0.84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1.02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0.84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x-ing angle [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ＭＳ Ｐゴシック" charset="-128"/>
                        </a:rPr>
                        <a:t>m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rad]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300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420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520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270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320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beam separation [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ＭＳ Ｐゴシック" charset="-128"/>
                        </a:rPr>
                        <a:t>s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]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ＭＳ Ｐゴシック" charset="-128"/>
                        </a:rPr>
                        <a:t>b</a:t>
                      </a:r>
                      <a:r>
                        <a:rPr kumimoji="0" 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*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 [m]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mbol" pitchFamily="18" charset="2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0.55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0.2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0.2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0.5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0.5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ＭＳ Ｐゴシック" charset="-128"/>
                        </a:rPr>
                        <a:t>e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n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 [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ＭＳ Ｐゴシック" charset="-128"/>
                        </a:rPr>
                        <a:t>m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m]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mbol" pitchFamily="18" charset="2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3.75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2.5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3.75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2.5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3.75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ＭＳ Ｐゴシック" charset="-128"/>
                        </a:rPr>
                        <a:t>e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L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 [eVs]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mbol" pitchFamily="18" charset="2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2.51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2.5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2.5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2.5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2.5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energy spread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1.00E-04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1.00E-04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1.00E-04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1.00E-04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1.00E-04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bunch length [m]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7.50E-02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7.50E-02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7.50E-02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7.50E-02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7.50E-02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IBS horizontal [h]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80 -&gt; 106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25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37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25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37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IBS longitudinal [h]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61 -&gt; 60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21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21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21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21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Piwinski parameter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0.68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1.92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1.95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0.78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0.76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geom. reduction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0.83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0.46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0.46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0.79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0.80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beam-beam / IP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3.10E-03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4.5E-03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4.9E-03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7.7E-3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8.6E-3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Peak Luminosity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1 10</a:t>
                      </a:r>
                      <a:r>
                        <a:rPr kumimoji="0" 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34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7.0 10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34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6.3 10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27551F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34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4.8 10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34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4.4 10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34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7148" name="Rectangle 4"/>
          <p:cNvSpPr>
            <a:spLocks noChangeArrowheads="1"/>
          </p:cNvSpPr>
          <p:nvPr/>
        </p:nvSpPr>
        <p:spPr bwMode="auto">
          <a:xfrm>
            <a:off x="3962400" y="1333500"/>
            <a:ext cx="2133600" cy="26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43952" tIns="17581" rIns="43952" bIns="17581">
            <a:spAutoFit/>
          </a:bodyPr>
          <a:lstStyle/>
          <a:p>
            <a:pPr algn="l" eaLnBrk="1" hangingPunct="1"/>
            <a:r>
              <a:rPr lang="en-US" sz="1500">
                <a:solidFill>
                  <a:srgbClr val="000000"/>
                </a:solidFill>
                <a:latin typeface="Comic Sans MS" pitchFamily="66" charset="0"/>
              </a:rPr>
              <a:t>small </a:t>
            </a:r>
            <a:r>
              <a:rPr lang="en-US" sz="1500">
                <a:solidFill>
                  <a:srgbClr val="000000"/>
                </a:solidFill>
                <a:latin typeface="Symbol" pitchFamily="18" charset="2"/>
              </a:rPr>
              <a:t>b</a:t>
            </a:r>
            <a:r>
              <a:rPr lang="en-US" sz="1500">
                <a:solidFill>
                  <a:srgbClr val="000000"/>
                </a:solidFill>
                <a:latin typeface="Comic Sans MS" pitchFamily="66" charset="0"/>
              </a:rPr>
              <a:t>*</a:t>
            </a:r>
          </a:p>
        </p:txBody>
      </p:sp>
      <p:sp>
        <p:nvSpPr>
          <p:cNvPr id="87149" name="Rectangle 4"/>
          <p:cNvSpPr>
            <a:spLocks noChangeArrowheads="1"/>
          </p:cNvSpPr>
          <p:nvPr/>
        </p:nvSpPr>
        <p:spPr bwMode="auto">
          <a:xfrm>
            <a:off x="6781800" y="1333500"/>
            <a:ext cx="2133600" cy="26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43952" tIns="17581" rIns="43952" bIns="17581">
            <a:spAutoFit/>
          </a:bodyPr>
          <a:lstStyle/>
          <a:p>
            <a:pPr algn="l" eaLnBrk="1" hangingPunct="1"/>
            <a:r>
              <a:rPr lang="en-US" sz="1500">
                <a:solidFill>
                  <a:srgbClr val="000000"/>
                </a:solidFill>
                <a:latin typeface="Comic Sans MS" pitchFamily="66" charset="0"/>
              </a:rPr>
              <a:t>‘large’ </a:t>
            </a:r>
            <a:r>
              <a:rPr lang="en-US" sz="1500">
                <a:solidFill>
                  <a:srgbClr val="000000"/>
                </a:solidFill>
                <a:latin typeface="Symbol" pitchFamily="18" charset="2"/>
              </a:rPr>
              <a:t>b</a:t>
            </a:r>
            <a:r>
              <a:rPr lang="en-US" sz="1500">
                <a:solidFill>
                  <a:srgbClr val="000000"/>
                </a:solidFill>
                <a:latin typeface="Comic Sans MS" pitchFamily="66" charset="0"/>
              </a:rPr>
              <a:t>*</a:t>
            </a:r>
          </a:p>
        </p:txBody>
      </p:sp>
      <p:sp>
        <p:nvSpPr>
          <p:cNvPr id="87150" name="Rectangle 12"/>
          <p:cNvSpPr>
            <a:spLocks noChangeArrowheads="1"/>
          </p:cNvSpPr>
          <p:nvPr/>
        </p:nvSpPr>
        <p:spPr bwMode="auto">
          <a:xfrm>
            <a:off x="3352800" y="1219200"/>
            <a:ext cx="2895600" cy="48768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rot="10800000" vert="eaVert" wrap="none" anchor="ctr"/>
          <a:lstStyle/>
          <a:p>
            <a:endParaRPr lang="de-DE"/>
          </a:p>
        </p:txBody>
      </p:sp>
      <p:sp>
        <p:nvSpPr>
          <p:cNvPr id="87151" name="Rectangle 13"/>
          <p:cNvSpPr>
            <a:spLocks noChangeArrowheads="1"/>
          </p:cNvSpPr>
          <p:nvPr/>
        </p:nvSpPr>
        <p:spPr bwMode="auto">
          <a:xfrm>
            <a:off x="6324600" y="1219200"/>
            <a:ext cx="2743200" cy="48768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rot="10800000" vert="eaVert" wrap="none" anchor="ctr"/>
          <a:lstStyle/>
          <a:p>
            <a:endParaRPr lang="de-DE"/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76200" y="762000"/>
            <a:ext cx="7715250" cy="492125"/>
            <a:chOff x="288" y="2160"/>
            <a:chExt cx="4860" cy="310"/>
          </a:xfrm>
        </p:grpSpPr>
        <p:sp>
          <p:nvSpPr>
            <p:cNvPr id="87153" name="Rectangle 13"/>
            <p:cNvSpPr>
              <a:spLocks noChangeArrowheads="1"/>
            </p:cNvSpPr>
            <p:nvPr/>
          </p:nvSpPr>
          <p:spPr bwMode="auto">
            <a:xfrm>
              <a:off x="288" y="2256"/>
              <a:ext cx="337" cy="143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lIns="91369" tIns="45685" rIns="91369" bIns="45685" anchor="ctr"/>
            <a:lstStyle/>
            <a:p>
              <a:pPr algn="l" eaLnBrk="1" hangingPunct="1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7154" name="Text Box 14"/>
            <p:cNvSpPr txBox="1">
              <a:spLocks noChangeArrowheads="1"/>
            </p:cNvSpPr>
            <p:nvPr/>
          </p:nvSpPr>
          <p:spPr bwMode="auto">
            <a:xfrm>
              <a:off x="674" y="2160"/>
              <a:ext cx="4474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369" tIns="45685" rIns="91369" bIns="45685">
              <a:spAutoFit/>
            </a:bodyPr>
            <a:lstStyle/>
            <a:p>
              <a:pPr algn="l" eaLnBrk="1" hangingPunct="1"/>
              <a:r>
                <a:rPr lang="en-US" sz="2600">
                  <a:solidFill>
                    <a:srgbClr val="3333CC"/>
                  </a:solidFill>
                </a:rPr>
                <a:t>Performance reach for LINAC4 + LIU + HL triplet:</a:t>
              </a:r>
              <a:endParaRPr lang="en-US">
                <a:solidFill>
                  <a:srgbClr val="FF0000"/>
                </a:solidFill>
                <a:sym typeface="Wingdings" pitchFamily="2" charset="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intensity &amp; emittance from injectors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1219200"/>
          <a:ext cx="91440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spacing</a:t>
                      </a:r>
                    </a:p>
                    <a:p>
                      <a:r>
                        <a:rPr lang="en-US" sz="2400" dirty="0" smtClean="0"/>
                        <a:t>[ns]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bunch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intensity</a:t>
                      </a:r>
                    </a:p>
                    <a:p>
                      <a:r>
                        <a:rPr lang="en-US" sz="2400" dirty="0" smtClean="0"/>
                        <a:t>[10</a:t>
                      </a:r>
                      <a:r>
                        <a:rPr lang="en-US" sz="2400" baseline="30000" dirty="0" smtClean="0"/>
                        <a:t>11</a:t>
                      </a:r>
                      <a:r>
                        <a:rPr lang="en-US" sz="2400" dirty="0" smtClean="0"/>
                        <a:t>]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transv</a:t>
                      </a:r>
                      <a:r>
                        <a:rPr lang="en-US" sz="2400" dirty="0" smtClean="0"/>
                        <a:t>.  rms norm.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emittance</a:t>
                      </a:r>
                    </a:p>
                    <a:p>
                      <a:r>
                        <a:rPr lang="en-US" sz="2400" dirty="0" smtClean="0"/>
                        <a:t>[</a:t>
                      </a:r>
                      <a:r>
                        <a:rPr lang="en-US" sz="2400" dirty="0" smtClean="0">
                          <a:latin typeface="Symbol" pitchFamily="18" charset="2"/>
                        </a:rPr>
                        <a:t>m</a:t>
                      </a:r>
                      <a:r>
                        <a:rPr lang="en-US" sz="2400" dirty="0" smtClean="0"/>
                        <a:t>m]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nominal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1.15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3.75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available “now”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25</a:t>
                      </a:r>
                      <a:endParaRPr lang="en-US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1.20</a:t>
                      </a:r>
                      <a:endParaRPr lang="en-US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3.75</a:t>
                      </a:r>
                      <a:endParaRPr lang="en-US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available “now”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50</a:t>
                      </a:r>
                      <a:endParaRPr lang="en-US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1.70</a:t>
                      </a:r>
                      <a:endParaRPr lang="en-US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3.75</a:t>
                      </a:r>
                      <a:endParaRPr lang="en-US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available</a:t>
                      </a:r>
                      <a:r>
                        <a:rPr lang="en-US" sz="2400" baseline="0" dirty="0" smtClean="0"/>
                        <a:t> “now”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50</a:t>
                      </a:r>
                      <a:endParaRPr lang="en-US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1.70</a:t>
                      </a:r>
                      <a:endParaRPr lang="en-US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2.50</a:t>
                      </a:r>
                      <a:endParaRPr lang="en-US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w LINAC4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1.40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3.75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 LINAC4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50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2.50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3.75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 LINAC4+LIU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2.00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2.50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 LINAC4+LIU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3.30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3.75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221807" y="914400"/>
            <a:ext cx="1902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talk by O. Bruning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91000" y="6273225"/>
            <a:ext cx="42571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0000FF"/>
                </a:solidFill>
              </a:rPr>
              <a:t>could we get 20% more?</a:t>
            </a:r>
            <a:endParaRPr lang="en-US" sz="3200" i="1" dirty="0">
              <a:solidFill>
                <a:srgbClr val="0000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562600"/>
            <a:ext cx="9144000" cy="838200"/>
          </a:xfrm>
          <a:prstGeom prst="rect">
            <a:avLst/>
          </a:prstGeom>
          <a:noFill/>
          <a:ln w="508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00200" y="5181600"/>
            <a:ext cx="1762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0000FF"/>
                </a:solidFill>
              </a:rPr>
              <a:t>HL-LHC class</a:t>
            </a:r>
            <a:endParaRPr lang="en-US" sz="2400" b="1" i="1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47800" y="6400800"/>
            <a:ext cx="2045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F. Zimmerman: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1183</Words>
  <Application>Microsoft Office PowerPoint</Application>
  <PresentationFormat>On-screen Show (4:3)</PresentationFormat>
  <Paragraphs>434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Outcome from 2011 Chamonix workshop New structure of the SPSU Study Group</vt:lpstr>
      <vt:lpstr>New structure of the SPSU SG</vt:lpstr>
      <vt:lpstr>Is it a good name?</vt:lpstr>
      <vt:lpstr>And what about BD? (Beam Dynamics or Bande Dessinee?)</vt:lpstr>
      <vt:lpstr>Proposed membership for SPSU-BD SG</vt:lpstr>
      <vt:lpstr>LHC beams in SPS  </vt:lpstr>
      <vt:lpstr>LHC Performance Estimates</vt:lpstr>
      <vt:lpstr>LHC Performance Estimates</vt:lpstr>
      <vt:lpstr>intensity &amp; emittance from injectors</vt:lpstr>
      <vt:lpstr> High priority studies in 2011</vt:lpstr>
      <vt:lpstr>High priority studies in 2011 – cont.</vt:lpstr>
      <vt:lpstr>Nominal intensity now</vt:lpstr>
      <vt:lpstr>Ultimate intensity (based on 2010 experience with 25 ns beam)</vt:lpstr>
      <vt:lpstr>Power/cavity in 4- &amp; 5- section cavities  with P4=P5 (but V4 ≠ V5)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Outcome of 2011 Chamonix workshop New structure of the SPSU Study Group</dc:title>
  <dc:creator>elenas</dc:creator>
  <cp:lastModifiedBy>elenas</cp:lastModifiedBy>
  <cp:revision>34</cp:revision>
  <dcterms:created xsi:type="dcterms:W3CDTF">2011-02-17T10:03:45Z</dcterms:created>
  <dcterms:modified xsi:type="dcterms:W3CDTF">2011-02-17T14:21:28Z</dcterms:modified>
</cp:coreProperties>
</file>