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AB09-0F0E-4390-998B-9655056DC2B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DE7F-9C32-4CD4-BA93-ECB8A1313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News on </a:t>
            </a:r>
            <a:r>
              <a:rPr lang="en-US" dirty="0" err="1" smtClean="0"/>
              <a:t>Headtail</a:t>
            </a:r>
            <a:r>
              <a:rPr lang="en-US" dirty="0" smtClean="0"/>
              <a:t> simulations </a:t>
            </a:r>
            <a:br>
              <a:rPr lang="en-US" dirty="0" smtClean="0"/>
            </a:br>
            <a:r>
              <a:rPr lang="en-US" dirty="0" smtClean="0"/>
              <a:t>for SPS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Benoit for the </a:t>
            </a:r>
            <a:r>
              <a:rPr lang="en-US" dirty="0" smtClean="0"/>
              <a:t>SPSU and ICE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7477" t="14844" r="7788" b="4688"/>
          <a:stretch>
            <a:fillRect/>
          </a:stretch>
        </p:blipFill>
        <p:spPr bwMode="auto">
          <a:xfrm>
            <a:off x="76200" y="76200"/>
            <a:ext cx="8899864" cy="67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to check the validity of using a single kick for incoherent effects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need to refurbish the </a:t>
            </a:r>
            <a:r>
              <a:rPr lang="en-US" sz="2400" dirty="0" err="1" smtClean="0">
                <a:sym typeface="Wingdings" pitchFamily="2" charset="2"/>
              </a:rPr>
              <a:t>Headtail</a:t>
            </a:r>
            <a:r>
              <a:rPr lang="en-US" sz="2400" dirty="0" smtClean="0">
                <a:sym typeface="Wingdings" pitchFamily="2" charset="2"/>
              </a:rPr>
              <a:t> version with lattice and adapt it to our ZBASE tool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    we are working on it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Since the </a:t>
            </a:r>
            <a:r>
              <a:rPr lang="en-US" sz="2400" dirty="0" err="1" smtClean="0">
                <a:sym typeface="Wingdings" pitchFamily="2" charset="2"/>
              </a:rPr>
              <a:t>quadrupolar</a:t>
            </a:r>
            <a:r>
              <a:rPr lang="en-US" sz="2400" dirty="0" smtClean="0">
                <a:sym typeface="Wingdings" pitchFamily="2" charset="2"/>
              </a:rPr>
              <a:t> impedance is larger in the horizontal </a:t>
            </a:r>
            <a:r>
              <a:rPr lang="en-US" sz="2400" dirty="0" smtClean="0">
                <a:sym typeface="Wingdings" pitchFamily="2" charset="2"/>
              </a:rPr>
              <a:t>plane… probably blow up is due to another mechanism.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Plans for the impedance/HEADTAIL team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Assess possibility to use HEADTAIL with lattice for </a:t>
            </a:r>
            <a:r>
              <a:rPr lang="en-US" sz="2800" dirty="0" err="1" smtClean="0"/>
              <a:t>emittance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Work on </a:t>
            </a:r>
            <a:r>
              <a:rPr lang="en-US" sz="2800" dirty="0" smtClean="0"/>
              <a:t>initialization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Improve models of the kickers</a:t>
            </a:r>
          </a:p>
          <a:p>
            <a:pPr lvl="1"/>
            <a:r>
              <a:rPr lang="en-US" sz="2400" dirty="0" smtClean="0"/>
              <a:t>To account for C-shaped </a:t>
            </a:r>
            <a:r>
              <a:rPr lang="en-US" sz="2400" dirty="0" smtClean="0"/>
              <a:t>structures</a:t>
            </a:r>
            <a:endParaRPr lang="en-US" sz="2400" dirty="0" smtClean="0"/>
          </a:p>
          <a:p>
            <a:pPr lvl="1"/>
            <a:r>
              <a:rPr lang="en-US" sz="2400" dirty="0" smtClean="0"/>
              <a:t>To account for metallic stripes on </a:t>
            </a:r>
            <a:r>
              <a:rPr lang="en-US" sz="2400" dirty="0" smtClean="0"/>
              <a:t>MKE</a:t>
            </a:r>
            <a:endParaRPr lang="en-US" sz="2400" dirty="0" smtClean="0"/>
          </a:p>
          <a:p>
            <a:pPr lvl="1"/>
            <a:r>
              <a:rPr lang="en-US" sz="2400" dirty="0" smtClean="0"/>
              <a:t>To account for laminar material in MKD</a:t>
            </a:r>
          </a:p>
          <a:p>
            <a:pPr lvl="1"/>
            <a:r>
              <a:rPr lang="en-US" sz="2400" dirty="0" smtClean="0"/>
              <a:t>To account for longitudinal segmentation in MKP</a:t>
            </a:r>
          </a:p>
          <a:p>
            <a:pPr lvl="1"/>
            <a:r>
              <a:rPr lang="en-US" sz="2400" dirty="0" smtClean="0"/>
              <a:t>To account for external circuits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 Improve SPS impedance model </a:t>
            </a:r>
          </a:p>
          <a:p>
            <a:pPr lvl="1"/>
            <a:r>
              <a:rPr lang="en-US" sz="2400" dirty="0" err="1" smtClean="0"/>
              <a:t>Pumpimg</a:t>
            </a:r>
            <a:r>
              <a:rPr lang="en-US" sz="2400" dirty="0" smtClean="0"/>
              <a:t> ports (shielded and unshielded)</a:t>
            </a:r>
          </a:p>
          <a:p>
            <a:pPr lvl="1"/>
            <a:r>
              <a:rPr lang="en-US" sz="2400" dirty="0" smtClean="0"/>
              <a:t>MSE/MST</a:t>
            </a:r>
            <a:endParaRPr lang="en-US" sz="2400" dirty="0" smtClean="0"/>
          </a:p>
          <a:p>
            <a:pPr lvl="1"/>
            <a:r>
              <a:rPr lang="en-US" sz="2400" dirty="0" smtClean="0"/>
              <a:t>ZS</a:t>
            </a:r>
          </a:p>
          <a:p>
            <a:pPr lvl="1"/>
            <a:r>
              <a:rPr lang="en-US" sz="2400" dirty="0" smtClean="0"/>
              <a:t>Etc.</a:t>
            </a:r>
          </a:p>
          <a:p>
            <a:endParaRPr lang="en-US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Comparison of simulations with nominal and low gamma transition</a:t>
            </a:r>
          </a:p>
          <a:p>
            <a:endParaRPr lang="en-US" sz="2400" dirty="0"/>
          </a:p>
          <a:p>
            <a:r>
              <a:rPr lang="en-US" sz="2400" dirty="0" smtClean="0"/>
              <a:t>How to obtain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growth?</a:t>
            </a:r>
          </a:p>
          <a:p>
            <a:pPr lvl="1"/>
            <a:r>
              <a:rPr lang="en-US" sz="2000" dirty="0" smtClean="0"/>
              <a:t>From indirect space charge?</a:t>
            </a:r>
          </a:p>
          <a:p>
            <a:pPr lvl="2"/>
            <a:r>
              <a:rPr lang="en-US" sz="1800" dirty="0" smtClean="0"/>
              <a:t>PTC/ORBIT</a:t>
            </a:r>
          </a:p>
          <a:p>
            <a:pPr lvl="2"/>
            <a:r>
              <a:rPr lang="en-US" sz="1800" dirty="0" smtClean="0"/>
              <a:t>HEADTAIL</a:t>
            </a:r>
          </a:p>
          <a:p>
            <a:pPr lvl="2"/>
            <a:r>
              <a:rPr lang="en-US" sz="1800" dirty="0" smtClean="0"/>
              <a:t>Other code?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From incoherent  part of the impedance?</a:t>
            </a:r>
          </a:p>
          <a:p>
            <a:pPr lvl="2"/>
            <a:r>
              <a:rPr lang="en-US" sz="1800" dirty="0" smtClean="0"/>
              <a:t>HEADTAIL</a:t>
            </a:r>
          </a:p>
          <a:p>
            <a:r>
              <a:rPr lang="en-US" sz="2600" dirty="0" smtClean="0"/>
              <a:t>plans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Vs Low </a:t>
            </a:r>
            <a:r>
              <a:rPr lang="en-US" dirty="0" err="1" smtClean="0"/>
              <a:t>GammaT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Used the same low voltage (2 MV) for both nominal and low </a:t>
            </a:r>
            <a:r>
              <a:rPr lang="en-US" sz="2000" dirty="0" err="1" smtClean="0"/>
              <a:t>GammaT</a:t>
            </a:r>
            <a:r>
              <a:rPr lang="en-US" sz="2000" dirty="0" smtClean="0"/>
              <a:t> to be closer to measurements.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HeadTail</a:t>
            </a:r>
            <a:r>
              <a:rPr lang="en-US" sz="2000" dirty="0" smtClean="0"/>
              <a:t> simulations</a:t>
            </a:r>
          </a:p>
          <a:p>
            <a:pPr lvl="1"/>
            <a:r>
              <a:rPr lang="en-US" sz="1600" dirty="0" smtClean="0"/>
              <a:t>1 impedance kick per turn.</a:t>
            </a:r>
          </a:p>
          <a:p>
            <a:pPr lvl="1"/>
            <a:r>
              <a:rPr lang="en-US" sz="1600" dirty="0" smtClean="0"/>
              <a:t>No longitudinal or transverse space charge.</a:t>
            </a:r>
          </a:p>
          <a:p>
            <a:pPr lvl="1"/>
            <a:r>
              <a:rPr lang="en-US" sz="1600" dirty="0" smtClean="0"/>
              <a:t>Impedance model includes kickers, BPHs, BPVs, 200 MHz and 800 MHz RF cavities, beam pipe (1 turn wake).</a:t>
            </a:r>
          </a:p>
          <a:p>
            <a:pPr lvl="1"/>
            <a:r>
              <a:rPr lang="en-US" sz="1600" dirty="0" smtClean="0"/>
              <a:t>Non linear longitudinal restoring force.</a:t>
            </a:r>
          </a:p>
          <a:p>
            <a:pPr lvl="1"/>
            <a:r>
              <a:rPr lang="en-US" sz="1600" dirty="0" smtClean="0"/>
              <a:t>Chromaticity=0</a:t>
            </a:r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Intensity thresholds</a:t>
            </a:r>
            <a:br>
              <a:rPr lang="en-US" dirty="0" smtClean="0"/>
            </a:br>
            <a:r>
              <a:rPr lang="en-US" dirty="0" smtClean="0"/>
              <a:t>Nominal       Vs       Low </a:t>
            </a:r>
            <a:r>
              <a:rPr lang="en-US" dirty="0" err="1" smtClean="0"/>
              <a:t>GammaT</a:t>
            </a:r>
            <a:endParaRPr lang="en-US" dirty="0"/>
          </a:p>
        </p:txBody>
      </p:sp>
      <p:pic>
        <p:nvPicPr>
          <p:cNvPr id="1026" name="Picture 2" descr="X:\sps\2006\kickerBPMpipeRFsNominalPROD\rawData_x_26GeV_lowGT_xiH0V0_ntwake1_17-Feb-20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2878183" cy="2255293"/>
          </a:xfrm>
          <a:prstGeom prst="rect">
            <a:avLst/>
          </a:prstGeom>
          <a:noFill/>
        </p:spPr>
      </p:pic>
      <p:pic>
        <p:nvPicPr>
          <p:cNvPr id="1027" name="Picture 3" descr="X:\sps\2006\kickerBPMpipeRFsNominalPROD\rawData_y_26GeV_lowGT_xiH0V0_ntwake1_17-Feb-20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007057" cy="2255293"/>
          </a:xfrm>
          <a:prstGeom prst="rect">
            <a:avLst/>
          </a:prstGeom>
          <a:noFill/>
        </p:spPr>
      </p:pic>
      <p:pic>
        <p:nvPicPr>
          <p:cNvPr id="1028" name="Picture 4" descr="X:\sps\2006\kickerBPMpipeRFsNominalPROD\rawData_x_26GeV_xiH0V0_ntwake1_17-Feb-20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71600"/>
            <a:ext cx="2878183" cy="2255293"/>
          </a:xfrm>
          <a:prstGeom prst="rect">
            <a:avLst/>
          </a:prstGeom>
          <a:noFill/>
        </p:spPr>
      </p:pic>
      <p:pic>
        <p:nvPicPr>
          <p:cNvPr id="1029" name="Picture 5" descr="X:\sps\2006\kickerBPMpipeRFsNominalPROD\rawData_y_26GeV_xiH0V0_ntwake1_17-Feb-20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733800"/>
            <a:ext cx="3007057" cy="22552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6019800"/>
            <a:ext cx="399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 </a:t>
            </a:r>
            <a:r>
              <a:rPr lang="en-US" dirty="0" smtClean="0">
                <a:sym typeface="Wingdings" pitchFamily="2" charset="2"/>
              </a:rPr>
              <a:t> main threshold at 1.6e11p/b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019800"/>
            <a:ext cx="443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GammaT</a:t>
            </a:r>
            <a:r>
              <a:rPr lang="en-US" dirty="0" smtClean="0">
                <a:sym typeface="Wingdings" pitchFamily="2" charset="2"/>
              </a:rPr>
              <a:t> main threshold at 2.8e11p/b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6477000"/>
            <a:ext cx="5696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longitudinal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much smaller in simulations with low </a:t>
            </a:r>
            <a:r>
              <a:rPr lang="en-US" sz="1400" dirty="0" err="1" smtClean="0"/>
              <a:t>gammaT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Intensity thresholds</a:t>
            </a:r>
            <a:br>
              <a:rPr lang="en-US" dirty="0" smtClean="0"/>
            </a:br>
            <a:r>
              <a:rPr lang="en-US" dirty="0" smtClean="0"/>
              <a:t>Nominal Vs Low </a:t>
            </a:r>
            <a:r>
              <a:rPr lang="en-US" dirty="0" err="1" smtClean="0"/>
              <a:t>GammaT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X:\sps\2006\kickerBPMpipeRFsNominalPRODTMCAnalysis_y_26GeV_xiH0V0_ntwake1_17_2_201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3810000" cy="3810000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Intensity thresholds</a:t>
            </a:r>
            <a:br>
              <a:rPr lang="en-US" dirty="0" smtClean="0"/>
            </a:br>
            <a:r>
              <a:rPr lang="en-US" dirty="0" smtClean="0"/>
              <a:t>Nominal Vs Low </a:t>
            </a:r>
            <a:r>
              <a:rPr lang="en-US" dirty="0" err="1" smtClean="0"/>
              <a:t>GammaT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X:\sps\2006\kickerBPMpipeRFsNominalPRODTMCAnalysis_x_26GeV_xiH0V0_ntwake1_17_2_201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810000" cy="3810000"/>
          </a:xfrm>
          <a:prstGeom prst="rect">
            <a:avLst/>
          </a:prstGeom>
          <a:noFill/>
        </p:spPr>
      </p:pic>
      <p:pic>
        <p:nvPicPr>
          <p:cNvPr id="15" name="Picture 4" descr="Y:\zbase\data2\sps\2006\kickerBPMpipeRFsNominalPRODTMCAnalysis_x_26GeV_lowGT_xiH0V0_ntwake1_17_2_201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Tune shifts</a:t>
            </a:r>
            <a:br>
              <a:rPr lang="en-US" dirty="0" smtClean="0"/>
            </a:br>
            <a:r>
              <a:rPr lang="en-US" dirty="0" smtClean="0"/>
              <a:t>Nominal    Vs     Low </a:t>
            </a:r>
            <a:r>
              <a:rPr lang="en-US" dirty="0" err="1" smtClean="0"/>
              <a:t>GammaT</a:t>
            </a:r>
            <a:endParaRPr lang="en-US" dirty="0"/>
          </a:p>
        </p:txBody>
      </p:sp>
      <p:pic>
        <p:nvPicPr>
          <p:cNvPr id="8" name="Picture 3" descr="X:\sps\2006\kickerBPMpipeRFsNominalPRODtuneSlope_26GeV_xiH0V0_ntwake1_y_17_2_201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810000" cy="2362200"/>
          </a:xfrm>
          <a:prstGeom prst="rect">
            <a:avLst/>
          </a:prstGeom>
          <a:noFill/>
        </p:spPr>
      </p:pic>
      <p:pic>
        <p:nvPicPr>
          <p:cNvPr id="9" name="Picture 5" descr="X:\sps\2006\kickerBPMpipeRFsNominalPRODtuneSlope_26GeV_xiH0V0_ntwake1_x_17_2_201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3810000" cy="2362200"/>
          </a:xfrm>
          <a:prstGeom prst="rect">
            <a:avLst/>
          </a:prstGeom>
          <a:noFill/>
        </p:spPr>
      </p:pic>
      <p:pic>
        <p:nvPicPr>
          <p:cNvPr id="11" name="Picture 7" descr="Y:\zbase\data2\sps\2006\kickerBPMpipeRFsNominalPRODtuneSlope_26GeV_lowGT_xiH0V0_ntwake1_y_17_2_201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3810000" cy="2362200"/>
          </a:xfrm>
          <a:prstGeom prst="rect">
            <a:avLst/>
          </a:prstGeom>
          <a:noFill/>
        </p:spPr>
      </p:pic>
      <p:pic>
        <p:nvPicPr>
          <p:cNvPr id="12" name="Picture 9" descr="Y:\zbase\data2\sps\2006\kickerBPMpipeRFsNominalPRODtuneSlope_26GeV_lowGT_xiH0V0_ntwake1_x_17_2_201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76400"/>
            <a:ext cx="381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Comparison of simulations with nominal and low gamma transition</a:t>
            </a:r>
          </a:p>
          <a:p>
            <a:endParaRPr lang="en-US" sz="2400" dirty="0"/>
          </a:p>
          <a:p>
            <a:r>
              <a:rPr lang="en-US" sz="2400" dirty="0" smtClean="0"/>
              <a:t>How to obtain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growth?</a:t>
            </a:r>
          </a:p>
          <a:p>
            <a:pPr lvl="1"/>
            <a:r>
              <a:rPr lang="en-US" sz="2000" dirty="0" smtClean="0"/>
              <a:t>From indirect space charge?</a:t>
            </a:r>
          </a:p>
          <a:p>
            <a:pPr lvl="2"/>
            <a:r>
              <a:rPr lang="en-US" sz="1800" dirty="0" smtClean="0"/>
              <a:t>PTC/ORBIT</a:t>
            </a:r>
          </a:p>
          <a:p>
            <a:pPr lvl="2"/>
            <a:r>
              <a:rPr lang="en-US" sz="1800" dirty="0" smtClean="0"/>
              <a:t>HEADTAIL</a:t>
            </a:r>
          </a:p>
          <a:p>
            <a:pPr lvl="2"/>
            <a:r>
              <a:rPr lang="en-US" sz="1800" dirty="0" smtClean="0"/>
              <a:t>Other code?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From incoherent  part of the impedance?</a:t>
            </a:r>
          </a:p>
          <a:p>
            <a:pPr lvl="2"/>
            <a:r>
              <a:rPr lang="en-US" sz="1800" dirty="0" smtClean="0"/>
              <a:t>HEADTAIL</a:t>
            </a:r>
          </a:p>
          <a:p>
            <a:r>
              <a:rPr lang="en-US" sz="2600" dirty="0" smtClean="0"/>
              <a:t>plans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growth with </a:t>
            </a:r>
            <a:r>
              <a:rPr lang="en-US" dirty="0" err="1" smtClean="0"/>
              <a:t>Headtail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Nominal    Vs      low </a:t>
            </a:r>
            <a:r>
              <a:rPr lang="en-US" dirty="0" err="1" smtClean="0"/>
              <a:t>GammaT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51799" t="10791" r="22885" b="43559"/>
          <a:stretch>
            <a:fillRect/>
          </a:stretch>
        </p:blipFill>
        <p:spPr bwMode="auto">
          <a:xfrm>
            <a:off x="164124" y="1828800"/>
            <a:ext cx="43316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81200" y="3048000"/>
            <a:ext cx="214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886200"/>
            <a:ext cx="18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 l="51530" t="10221" r="22968" b="43965"/>
          <a:stretch>
            <a:fillRect/>
          </a:stretch>
        </p:blipFill>
        <p:spPr bwMode="auto">
          <a:xfrm>
            <a:off x="4648200" y="1755648"/>
            <a:ext cx="4343400" cy="31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518160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turns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18160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turns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791200"/>
            <a:ext cx="50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Chromaticity of Q’=2 in both cases (to have stability)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438400"/>
            <a:ext cx="214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4038600"/>
            <a:ext cx="18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6211669"/>
            <a:ext cx="8080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Blow up due to </a:t>
            </a:r>
            <a:r>
              <a:rPr lang="en-US" dirty="0" err="1" smtClean="0">
                <a:sym typeface="Wingdings" pitchFamily="2" charset="2"/>
              </a:rPr>
              <a:t>quadrupolar</a:t>
            </a:r>
            <a:r>
              <a:rPr lang="en-US" dirty="0" smtClean="0">
                <a:sym typeface="Wingdings" pitchFamily="2" charset="2"/>
              </a:rPr>
              <a:t> impedance seem to affect more the horizontal plane</a:t>
            </a:r>
          </a:p>
          <a:p>
            <a:r>
              <a:rPr lang="en-US" dirty="0" smtClean="0">
                <a:sym typeface="Wingdings" pitchFamily="2" charset="2"/>
              </a:rPr>
              <a:t> Very different from situation in the machine!!!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315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News on Headtail simulations  for SPS</vt:lpstr>
      <vt:lpstr>Agenda</vt:lpstr>
      <vt:lpstr>Nominal Vs Low GammaT</vt:lpstr>
      <vt:lpstr>Intensity thresholds Nominal       Vs       Low GammaT</vt:lpstr>
      <vt:lpstr>Intensity thresholds Nominal Vs Low GammaT</vt:lpstr>
      <vt:lpstr>Intensity thresholds Nominal Vs Low GammaT</vt:lpstr>
      <vt:lpstr>Tune shifts Nominal    Vs     Low GammaT</vt:lpstr>
      <vt:lpstr>Agenda</vt:lpstr>
      <vt:lpstr>Emittance growth with Headtail? Nominal    Vs      low GammaT</vt:lpstr>
      <vt:lpstr>Slide 10</vt:lpstr>
      <vt:lpstr>Preliminary conclusion</vt:lpstr>
      <vt:lpstr>Plans for the impedance/HEADTAIL team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on Headtail simulations  for SPS</dc:title>
  <dc:creator>bsalvant</dc:creator>
  <cp:lastModifiedBy>bsalvant</cp:lastModifiedBy>
  <cp:revision>46</cp:revision>
  <dcterms:created xsi:type="dcterms:W3CDTF">2011-02-14T09:58:14Z</dcterms:created>
  <dcterms:modified xsi:type="dcterms:W3CDTF">2011-02-17T15:07:28Z</dcterms:modified>
</cp:coreProperties>
</file>